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89" r:id="rId2"/>
    <p:sldId id="290" r:id="rId3"/>
    <p:sldId id="291" r:id="rId4"/>
    <p:sldId id="256" r:id="rId5"/>
    <p:sldId id="257" r:id="rId6"/>
    <p:sldId id="258" r:id="rId7"/>
    <p:sldId id="259" r:id="rId8"/>
    <p:sldId id="260" r:id="rId9"/>
    <p:sldId id="266" r:id="rId10"/>
    <p:sldId id="262" r:id="rId11"/>
    <p:sldId id="263" r:id="rId12"/>
    <p:sldId id="264" r:id="rId13"/>
    <p:sldId id="265" r:id="rId14"/>
    <p:sldId id="277" r:id="rId15"/>
    <p:sldId id="267" r:id="rId16"/>
    <p:sldId id="278" r:id="rId17"/>
    <p:sldId id="268" r:id="rId18"/>
    <p:sldId id="279" r:id="rId19"/>
    <p:sldId id="269" r:id="rId20"/>
    <p:sldId id="280" r:id="rId21"/>
    <p:sldId id="281" r:id="rId22"/>
    <p:sldId id="270" r:id="rId23"/>
    <p:sldId id="282" r:id="rId24"/>
    <p:sldId id="271" r:id="rId25"/>
    <p:sldId id="283" r:id="rId26"/>
    <p:sldId id="272" r:id="rId27"/>
    <p:sldId id="284" r:id="rId28"/>
    <p:sldId id="273" r:id="rId29"/>
    <p:sldId id="285" r:id="rId30"/>
    <p:sldId id="274" r:id="rId31"/>
    <p:sldId id="286" r:id="rId32"/>
    <p:sldId id="275" r:id="rId33"/>
    <p:sldId id="287" r:id="rId34"/>
    <p:sldId id="276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DFDB4-CDF2-40FB-B0C3-D106BC45B89E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C105A-B0F6-413E-944C-D78A2CB19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E2F3-5F42-4827-83CC-A1EE2643BE4B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6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5247-3FF6-4D50-9093-4436E0448D03}" type="datetime1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3EF0-30DA-4D54-B2B8-1EE04CF3E424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3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F52-F8F2-419F-90BD-0ECC9B741A4F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300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45275-F797-46BA-81D9-B06EDEB0F13C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60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3A74-E2AD-4184-A2A0-B106363C1C42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4045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9339-DF2E-4B25-AB75-91F5C0E8F148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3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8F72-1109-43CF-8879-348612588AC8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AF3CC-1E71-4C3C-9FA0-B7118436F1B2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B05F-4343-4342-9790-F852C48A6725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6588-28A7-4EC3-90DB-9EFA6B68FEE1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A969-2D22-40DF-8D5F-AACF99FDD814}" type="datetime1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4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6F457-BF5B-457B-9F55-AFFFDC3245CA}" type="datetime1">
              <a:rPr lang="en-US" smtClean="0"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4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9102A-18E7-4AB4-8EE3-D0359A79CD1D}" type="datetime1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6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90A0-0455-46B4-B1B7-2D2F38B777BA}" type="datetime1">
              <a:rPr lang="en-US" smtClean="0"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77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38882-FF09-4E22-A917-155EE4085480}" type="datetime1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2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AEEA-3AB8-4758-87EC-2606E3B96F44}" type="datetime1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2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FC1DB6F-FA2D-43BE-8B72-8AB8585D64E2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80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56670" cy="5343697"/>
          </a:xfrm>
        </p:spPr>
        <p:txBody>
          <a:bodyPr>
            <a:normAutofit fontScale="90000"/>
          </a:bodyPr>
          <a:lstStyle/>
          <a:p>
            <a:r>
              <a:rPr lang="en-US" dirty="0"/>
              <a:t>CBCT (seated </a:t>
            </a:r>
            <a:r>
              <a:rPr lang="en-US" dirty="0" err="1"/>
              <a:t>computOrizeD</a:t>
            </a:r>
            <a:r>
              <a:rPr lang="en-US" dirty="0"/>
              <a:t> tomography images) allow for a 360 viewing of the cervical spine.</a:t>
            </a:r>
            <a:br>
              <a:rPr lang="en-US" dirty="0"/>
            </a:br>
            <a:r>
              <a:rPr lang="en-US" dirty="0"/>
              <a:t>See if you can find the listings on the following 10 images, after the example.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779" t="24353" r="4549" b="12037"/>
          <a:stretch/>
        </p:blipFill>
        <p:spPr>
          <a:xfrm>
            <a:off x="5391405" y="1032044"/>
            <a:ext cx="5643179" cy="5201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8928" y="6478438"/>
            <a:ext cx="5218981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WEST WEEKEND 2, </a:t>
            </a:r>
            <a:r>
              <a:rPr lang="en-US"/>
              <a:t>HOUR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2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78643" cy="4855605"/>
          </a:xfrm>
        </p:spPr>
        <p:txBody>
          <a:bodyPr/>
          <a:lstStyle/>
          <a:p>
            <a:r>
              <a:rPr lang="en-US" dirty="0"/>
              <a:t>Look at anterior aspect of C-4,5.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" t="13562" r="7697" b="4795"/>
          <a:stretch/>
        </p:blipFill>
        <p:spPr>
          <a:xfrm>
            <a:off x="5911447" y="932936"/>
            <a:ext cx="5387688" cy="5517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481" y="4825314"/>
            <a:ext cx="790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20251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59659" cy="3811459"/>
          </a:xfrm>
        </p:spPr>
        <p:txBody>
          <a:bodyPr/>
          <a:lstStyle/>
          <a:p>
            <a:r>
              <a:rPr lang="en-US" dirty="0"/>
              <a:t>View anterior aspect of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420" r="10164" b="6641"/>
          <a:stretch/>
        </p:blipFill>
        <p:spPr>
          <a:xfrm>
            <a:off x="5889076" y="1297459"/>
            <a:ext cx="4785791" cy="493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054" y="4744995"/>
            <a:ext cx="79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145066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065" y="271850"/>
            <a:ext cx="11893378" cy="1600199"/>
          </a:xfrm>
        </p:spPr>
        <p:txBody>
          <a:bodyPr>
            <a:normAutofit/>
          </a:bodyPr>
          <a:lstStyle/>
          <a:p>
            <a:r>
              <a:rPr lang="en-US" dirty="0"/>
              <a:t>Patient with coronal left C-2,3 joint but semi-</a:t>
            </a:r>
            <a:r>
              <a:rPr lang="en-US" dirty="0" err="1"/>
              <a:t>sagital</a:t>
            </a:r>
            <a:r>
              <a:rPr lang="en-US" dirty="0"/>
              <a:t> right, called a turned articulation.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264" y="1909120"/>
            <a:ext cx="5541549" cy="534173"/>
          </a:xfrm>
        </p:spPr>
        <p:txBody>
          <a:bodyPr/>
          <a:lstStyle/>
          <a:p>
            <a:r>
              <a:rPr lang="en-US" dirty="0"/>
              <a:t>Left C-2 listing?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22726" r="7548" b="3494"/>
          <a:stretch/>
        </p:blipFill>
        <p:spPr>
          <a:xfrm>
            <a:off x="733464" y="2462340"/>
            <a:ext cx="4784290" cy="44203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1705232"/>
          </a:xfrm>
        </p:spPr>
        <p:txBody>
          <a:bodyPr/>
          <a:lstStyle/>
          <a:p>
            <a:r>
              <a:rPr lang="en-US" dirty="0"/>
              <a:t>Right C-2 listing?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6618" t="25195" b="1649"/>
          <a:stretch/>
        </p:blipFill>
        <p:spPr>
          <a:xfrm>
            <a:off x="6145481" y="2462341"/>
            <a:ext cx="4846320" cy="4395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924" y="5776784"/>
            <a:ext cx="395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933526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87394" y="389839"/>
            <a:ext cx="4337221" cy="5800896"/>
          </a:xfrm>
        </p:spPr>
        <p:txBody>
          <a:bodyPr>
            <a:normAutofit fontScale="90000"/>
          </a:bodyPr>
          <a:lstStyle/>
          <a:p>
            <a:r>
              <a:rPr lang="en-US" dirty="0"/>
              <a:t>CBCT on 5 year old </a:t>
            </a:r>
            <a:r>
              <a:rPr lang="en-US"/>
              <a:t>child who was </a:t>
            </a:r>
            <a:r>
              <a:rPr lang="en-US" dirty="0"/>
              <a:t>having out of control emotional problems. Check the left C-2,3 articulation and see if  you get a listing that may be the source if his problems.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3534" y="506627"/>
            <a:ext cx="5245320" cy="6072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816" y="4930346"/>
            <a:ext cx="92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23512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9227539" cy="1507067"/>
          </a:xfrm>
        </p:spPr>
        <p:txBody>
          <a:bodyPr/>
          <a:lstStyle/>
          <a:p>
            <a:r>
              <a:rPr lang="en-US" dirty="0"/>
              <a:t>ANSWERS OF CBCT LISTINGS BELOW C-1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0551" cy="5078026"/>
          </a:xfrm>
        </p:spPr>
        <p:txBody>
          <a:bodyPr/>
          <a:lstStyle/>
          <a:p>
            <a:r>
              <a:rPr lang="en-US" dirty="0"/>
              <a:t>Focus on the anterior aspect of the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673"/>
          <a:stretch/>
        </p:blipFill>
        <p:spPr>
          <a:xfrm>
            <a:off x="4939654" y="834081"/>
            <a:ext cx="5997521" cy="5647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871" y="5443151"/>
            <a:ext cx="716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087" y="5451894"/>
            <a:ext cx="2484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ALS C-2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050860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0551" cy="5078026"/>
          </a:xfrm>
        </p:spPr>
        <p:txBody>
          <a:bodyPr/>
          <a:lstStyle/>
          <a:p>
            <a:r>
              <a:rPr lang="en-US" dirty="0"/>
              <a:t>Focus on the anterior aspect of the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673"/>
          <a:stretch/>
        </p:blipFill>
        <p:spPr>
          <a:xfrm>
            <a:off x="4939654" y="834081"/>
            <a:ext cx="5997521" cy="5647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871" y="5443151"/>
            <a:ext cx="716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087" y="5451894"/>
            <a:ext cx="2484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ALS C-2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513607" y="3968151"/>
            <a:ext cx="569344" cy="474454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737231" y="4701396"/>
            <a:ext cx="733245" cy="672861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050860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94886" cy="4837070"/>
          </a:xfrm>
        </p:spPr>
        <p:txBody>
          <a:bodyPr/>
          <a:lstStyle/>
          <a:p>
            <a:r>
              <a:rPr lang="en-US" dirty="0"/>
              <a:t>Focus on anterior aspect of left </a:t>
            </a:r>
            <a:br>
              <a:rPr lang="en-US" dirty="0"/>
            </a:br>
            <a:r>
              <a:rPr lang="en-US" dirty="0"/>
              <a:t>C-2,3 articulation.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242" b="3801"/>
          <a:stretch/>
        </p:blipFill>
        <p:spPr>
          <a:xfrm>
            <a:off x="5515232" y="1322887"/>
            <a:ext cx="5900351" cy="5257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476" y="5035378"/>
            <a:ext cx="84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0340" y="4701396"/>
            <a:ext cx="2536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382952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94886" cy="4837070"/>
          </a:xfrm>
        </p:spPr>
        <p:txBody>
          <a:bodyPr/>
          <a:lstStyle/>
          <a:p>
            <a:r>
              <a:rPr lang="en-US" dirty="0"/>
              <a:t>Focus on anterior aspect of left </a:t>
            </a:r>
            <a:br>
              <a:rPr lang="en-US" dirty="0"/>
            </a:br>
            <a:r>
              <a:rPr lang="en-US" dirty="0"/>
              <a:t>C-2,3 articulation.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242" b="3801"/>
          <a:stretch/>
        </p:blipFill>
        <p:spPr>
          <a:xfrm>
            <a:off x="5515232" y="1322887"/>
            <a:ext cx="5900351" cy="5257087"/>
          </a:xfrm>
          <a:prstGeom prst="rect">
            <a:avLst/>
          </a:prstGeom>
          <a:ln w="5715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78476" y="5035378"/>
            <a:ext cx="84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0340" y="4701396"/>
            <a:ext cx="2536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626415" y="3968151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272733" y="3683480"/>
            <a:ext cx="448573" cy="690113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729268" y="4551872"/>
            <a:ext cx="514711" cy="684362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38295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7368" cy="5393124"/>
          </a:xfrm>
        </p:spPr>
        <p:txBody>
          <a:bodyPr/>
          <a:lstStyle/>
          <a:p>
            <a:r>
              <a:rPr lang="en-US" dirty="0"/>
              <a:t>Look at anterior aspect of left </a:t>
            </a:r>
            <a:br>
              <a:rPr lang="en-US" dirty="0"/>
            </a:br>
            <a:r>
              <a:rPr lang="en-US" dirty="0"/>
              <a:t>C-2,3 and </a:t>
            </a:r>
            <a:br>
              <a:rPr lang="en-US" dirty="0"/>
            </a:br>
            <a:r>
              <a:rPr lang="en-US" dirty="0"/>
              <a:t>C-3,4.</a:t>
            </a:r>
            <a:br>
              <a:rPr lang="en-US" dirty="0"/>
            </a:br>
            <a:r>
              <a:rPr lang="en-US" dirty="0"/>
              <a:t>Listings?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106" r="11643" b="2807"/>
          <a:stretch/>
        </p:blipFill>
        <p:spPr>
          <a:xfrm>
            <a:off x="5594563" y="766118"/>
            <a:ext cx="5759237" cy="596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735" y="5399903"/>
            <a:ext cx="667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283" y="5227608"/>
            <a:ext cx="3692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C-2/</a:t>
            </a:r>
          </a:p>
          <a:p>
            <a:r>
              <a:rPr lang="en-US" sz="4800" b="1" dirty="0"/>
              <a:t>ALS C-3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461085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F529-A383-4F30-96FE-6B2D69DB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0050"/>
            <a:ext cx="5183188" cy="5594349"/>
          </a:xfrm>
        </p:spPr>
        <p:txBody>
          <a:bodyPr/>
          <a:lstStyle/>
          <a:p>
            <a:r>
              <a:rPr lang="en-US" dirty="0"/>
              <a:t>When viewing </a:t>
            </a:r>
            <a:r>
              <a:rPr lang="en-US" dirty="0" err="1"/>
              <a:t>cbct</a:t>
            </a:r>
            <a:r>
              <a:rPr lang="en-US" dirty="0"/>
              <a:t>, assume your right is patient’s right based upon direction they are facing.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A0A21A-1ABD-423B-A0C8-D463B280C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7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7368" cy="5393124"/>
          </a:xfrm>
        </p:spPr>
        <p:txBody>
          <a:bodyPr/>
          <a:lstStyle/>
          <a:p>
            <a:r>
              <a:rPr lang="en-US" dirty="0"/>
              <a:t>Look at anterior aspect of left </a:t>
            </a:r>
            <a:br>
              <a:rPr lang="en-US" dirty="0"/>
            </a:br>
            <a:r>
              <a:rPr lang="en-US" dirty="0"/>
              <a:t>C-2,3 and </a:t>
            </a:r>
            <a:br>
              <a:rPr lang="en-US" dirty="0"/>
            </a:br>
            <a:r>
              <a:rPr lang="en-US" dirty="0"/>
              <a:t>C-3,4.</a:t>
            </a:r>
            <a:br>
              <a:rPr lang="en-US" dirty="0"/>
            </a:br>
            <a:r>
              <a:rPr lang="en-US" dirty="0"/>
              <a:t>Listings?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106" r="11643" b="2807"/>
          <a:stretch/>
        </p:blipFill>
        <p:spPr>
          <a:xfrm>
            <a:off x="5594563" y="766118"/>
            <a:ext cx="5759237" cy="596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735" y="5399903"/>
            <a:ext cx="667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283" y="5227608"/>
            <a:ext cx="3692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C-2/</a:t>
            </a:r>
          </a:p>
          <a:p>
            <a:r>
              <a:rPr lang="en-US" sz="4800" b="1" dirty="0"/>
              <a:t>ALS C-3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84545" y="4416725"/>
            <a:ext cx="508957" cy="465825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099540" y="4974566"/>
            <a:ext cx="514710" cy="537713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461085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7368" cy="5393124"/>
          </a:xfrm>
        </p:spPr>
        <p:txBody>
          <a:bodyPr/>
          <a:lstStyle/>
          <a:p>
            <a:r>
              <a:rPr lang="en-US" dirty="0"/>
              <a:t>Look at anterior aspect of left </a:t>
            </a:r>
            <a:br>
              <a:rPr lang="en-US" dirty="0"/>
            </a:br>
            <a:r>
              <a:rPr lang="en-US" dirty="0"/>
              <a:t>C-2,3 and </a:t>
            </a:r>
            <a:br>
              <a:rPr lang="en-US" dirty="0"/>
            </a:br>
            <a:r>
              <a:rPr lang="en-US" dirty="0"/>
              <a:t>C-3,4.</a:t>
            </a:r>
            <a:br>
              <a:rPr lang="en-US" dirty="0"/>
            </a:br>
            <a:r>
              <a:rPr lang="en-US" dirty="0"/>
              <a:t>Listings?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106" r="11643" b="2807"/>
          <a:stretch/>
        </p:blipFill>
        <p:spPr>
          <a:xfrm>
            <a:off x="5594563" y="766118"/>
            <a:ext cx="5759237" cy="596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735" y="5399903"/>
            <a:ext cx="667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283" y="5227608"/>
            <a:ext cx="3692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C-2/</a:t>
            </a:r>
          </a:p>
          <a:p>
            <a:r>
              <a:rPr lang="en-US" sz="4800" b="1" dirty="0"/>
              <a:t>ALS C-3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84545" y="4416725"/>
            <a:ext cx="508957" cy="465825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099540" y="4974566"/>
            <a:ext cx="514710" cy="537713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608498" y="4994696"/>
            <a:ext cx="474453" cy="483079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065034" y="5725066"/>
            <a:ext cx="471579" cy="537712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461085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00616" cy="5794718"/>
          </a:xfrm>
        </p:spPr>
        <p:txBody>
          <a:bodyPr/>
          <a:lstStyle/>
          <a:p>
            <a:r>
              <a:rPr lang="en-US" dirty="0"/>
              <a:t>Focus on anterior aspect of right C-3,4.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8592" b="6073"/>
          <a:stretch/>
        </p:blipFill>
        <p:spPr>
          <a:xfrm>
            <a:off x="5578374" y="766119"/>
            <a:ext cx="5709563" cy="5640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231" y="5554362"/>
            <a:ext cx="65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0777" y="5175849"/>
            <a:ext cx="2769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ARS C-3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383551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00616" cy="5794718"/>
          </a:xfrm>
        </p:spPr>
        <p:txBody>
          <a:bodyPr/>
          <a:lstStyle/>
          <a:p>
            <a:r>
              <a:rPr lang="en-US" dirty="0"/>
              <a:t>Focus on anterior aspect of right C-3,4.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8592" b="6073"/>
          <a:stretch/>
        </p:blipFill>
        <p:spPr>
          <a:xfrm>
            <a:off x="5526616" y="705734"/>
            <a:ext cx="5709563" cy="5640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231" y="5554362"/>
            <a:ext cx="65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0777" y="5175849"/>
            <a:ext cx="2769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ARS C-3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600536" y="3976777"/>
            <a:ext cx="25879" cy="741872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502770" y="4948687"/>
            <a:ext cx="227162" cy="787879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383551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29216" cy="3267761"/>
          </a:xfrm>
        </p:spPr>
        <p:txBody>
          <a:bodyPr>
            <a:normAutofit/>
          </a:bodyPr>
          <a:lstStyle/>
          <a:p>
            <a:r>
              <a:rPr lang="en-US" dirty="0"/>
              <a:t>Focus on the anterior aspect of left C-2,3 articulation. 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5833" b="4085"/>
          <a:stretch/>
        </p:blipFill>
        <p:spPr>
          <a:xfrm>
            <a:off x="5804627" y="934491"/>
            <a:ext cx="5809227" cy="538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344297"/>
            <a:ext cx="842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1109" y="4779034"/>
            <a:ext cx="276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527464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29216" cy="3267761"/>
          </a:xfrm>
        </p:spPr>
        <p:txBody>
          <a:bodyPr>
            <a:normAutofit/>
          </a:bodyPr>
          <a:lstStyle/>
          <a:p>
            <a:r>
              <a:rPr lang="en-US" dirty="0"/>
              <a:t>Focus on the anterior aspect of left C-2,3 articulation. 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5833" b="4085"/>
          <a:stretch/>
        </p:blipFill>
        <p:spPr>
          <a:xfrm>
            <a:off x="5804627" y="934491"/>
            <a:ext cx="5809227" cy="538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344297"/>
            <a:ext cx="842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1109" y="4779034"/>
            <a:ext cx="276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031857" y="3899140"/>
            <a:ext cx="474452" cy="534837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186468" y="4595005"/>
            <a:ext cx="549217" cy="727493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527464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3510" r="12102" b="8754"/>
          <a:stretch/>
        </p:blipFill>
        <p:spPr>
          <a:xfrm>
            <a:off x="574589" y="914400"/>
            <a:ext cx="6302108" cy="562265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4060783" cy="2091267"/>
          </a:xfrm>
        </p:spPr>
        <p:txBody>
          <a:bodyPr>
            <a:noAutofit/>
          </a:bodyPr>
          <a:lstStyle/>
          <a:p>
            <a:r>
              <a:rPr lang="en-US" sz="3200" dirty="0"/>
              <a:t>Focus on the left C-4,5 articulation and try to determine a listing.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64427"/>
            <a:ext cx="574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4709" y="5055079"/>
            <a:ext cx="267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924768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3510" r="12102" b="8754"/>
          <a:stretch/>
        </p:blipFill>
        <p:spPr>
          <a:xfrm>
            <a:off x="574589" y="914400"/>
            <a:ext cx="6302108" cy="562265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4060783" cy="2091267"/>
          </a:xfrm>
        </p:spPr>
        <p:txBody>
          <a:bodyPr>
            <a:noAutofit/>
          </a:bodyPr>
          <a:lstStyle/>
          <a:p>
            <a:r>
              <a:rPr lang="en-US" sz="3200" dirty="0"/>
              <a:t>Focus on the left C-4,5 articulation and try to determine a listing.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64427"/>
            <a:ext cx="574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4709" y="5055079"/>
            <a:ext cx="267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C-4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54416" y="5029200"/>
            <a:ext cx="500331" cy="517585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17653" y="5638800"/>
            <a:ext cx="583722" cy="546340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924768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78643" cy="4855605"/>
          </a:xfrm>
        </p:spPr>
        <p:txBody>
          <a:bodyPr/>
          <a:lstStyle/>
          <a:p>
            <a:r>
              <a:rPr lang="en-US" dirty="0"/>
              <a:t>Look at anterior aspect of C-4,5.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" t="13562" r="7697" b="4795"/>
          <a:stretch/>
        </p:blipFill>
        <p:spPr>
          <a:xfrm>
            <a:off x="5911447" y="932936"/>
            <a:ext cx="5387688" cy="5517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481" y="4825314"/>
            <a:ext cx="790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1328" y="4572000"/>
            <a:ext cx="2682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202512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78643" cy="4855605"/>
          </a:xfrm>
        </p:spPr>
        <p:txBody>
          <a:bodyPr/>
          <a:lstStyle/>
          <a:p>
            <a:r>
              <a:rPr lang="en-US" dirty="0"/>
              <a:t>Look at anterior aspect of C-4,5.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" t="13562" r="7697" b="4795"/>
          <a:stretch/>
        </p:blipFill>
        <p:spPr>
          <a:xfrm>
            <a:off x="5911447" y="932936"/>
            <a:ext cx="5387688" cy="5517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481" y="4825314"/>
            <a:ext cx="790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1328" y="4572000"/>
            <a:ext cx="2682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C-4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109495" y="5167223"/>
            <a:ext cx="293297" cy="629728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540151" y="5888965"/>
            <a:ext cx="393942" cy="649857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20251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F529-A383-4F30-96FE-6B2D69DB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0050"/>
            <a:ext cx="5183188" cy="5594349"/>
          </a:xfrm>
        </p:spPr>
        <p:txBody>
          <a:bodyPr/>
          <a:lstStyle/>
          <a:p>
            <a:r>
              <a:rPr lang="en-US" dirty="0"/>
              <a:t>When viewing </a:t>
            </a:r>
            <a:r>
              <a:rPr lang="en-US" dirty="0" err="1"/>
              <a:t>cbct</a:t>
            </a:r>
            <a:r>
              <a:rPr lang="en-US" dirty="0"/>
              <a:t>, assume your right is patient’s right based upon direction they are facing. </a:t>
            </a:r>
            <a:r>
              <a:rPr lang="en-US" dirty="0">
                <a:solidFill>
                  <a:srgbClr val="FFFF00"/>
                </a:solidFill>
              </a:rPr>
              <a:t>Thus, viewing c-4, how would you list this misalignment?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7EAC60-5C50-4186-97F6-9F30CEF43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9590" y="2141736"/>
            <a:ext cx="3614737" cy="271105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E18D2F-EE4F-4C69-B2BD-D3BFC9D4AFAB}"/>
              </a:ext>
            </a:extLst>
          </p:cNvPr>
          <p:cNvSpPr txBox="1"/>
          <p:nvPr/>
        </p:nvSpPr>
        <p:spPr>
          <a:xfrm>
            <a:off x="6470650" y="4102100"/>
            <a:ext cx="64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934E3-9BF5-4124-9BC2-193E6117DBEF}"/>
              </a:ext>
            </a:extLst>
          </p:cNvPr>
          <p:cNvSpPr txBox="1"/>
          <p:nvPr/>
        </p:nvSpPr>
        <p:spPr>
          <a:xfrm>
            <a:off x="10299700" y="4102100"/>
            <a:ext cx="654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091815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59659" cy="3811459"/>
          </a:xfrm>
        </p:spPr>
        <p:txBody>
          <a:bodyPr/>
          <a:lstStyle/>
          <a:p>
            <a:r>
              <a:rPr lang="en-US" dirty="0"/>
              <a:t>View anterior aspect of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420" r="10164" b="6641"/>
          <a:stretch/>
        </p:blipFill>
        <p:spPr>
          <a:xfrm>
            <a:off x="5889076" y="1297459"/>
            <a:ext cx="4785791" cy="493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054" y="4744995"/>
            <a:ext cx="79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0558" y="4252823"/>
            <a:ext cx="255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145066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59659" cy="3811459"/>
          </a:xfrm>
        </p:spPr>
        <p:txBody>
          <a:bodyPr/>
          <a:lstStyle/>
          <a:p>
            <a:r>
              <a:rPr lang="en-US" dirty="0"/>
              <a:t>View anterior aspect of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420" r="10164" b="6641"/>
          <a:stretch/>
        </p:blipFill>
        <p:spPr>
          <a:xfrm>
            <a:off x="5889076" y="1297459"/>
            <a:ext cx="4785791" cy="493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054" y="4744995"/>
            <a:ext cx="79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0558" y="4252823"/>
            <a:ext cx="255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970808" y="2656936"/>
            <a:ext cx="414068" cy="586596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280694" y="3568461"/>
            <a:ext cx="618227" cy="684363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145066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065" y="271850"/>
            <a:ext cx="11893378" cy="1600199"/>
          </a:xfrm>
        </p:spPr>
        <p:txBody>
          <a:bodyPr>
            <a:normAutofit/>
          </a:bodyPr>
          <a:lstStyle/>
          <a:p>
            <a:r>
              <a:rPr lang="en-US" dirty="0"/>
              <a:t>Patient with coronal left C-2,3 joint but semi-</a:t>
            </a:r>
            <a:r>
              <a:rPr lang="en-US" dirty="0" err="1"/>
              <a:t>sagital</a:t>
            </a:r>
            <a:r>
              <a:rPr lang="en-US" dirty="0"/>
              <a:t> right, called a turned articulation.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264" y="1909120"/>
            <a:ext cx="5541549" cy="534173"/>
          </a:xfrm>
        </p:spPr>
        <p:txBody>
          <a:bodyPr/>
          <a:lstStyle/>
          <a:p>
            <a:r>
              <a:rPr lang="en-US" dirty="0"/>
              <a:t>Left C-2 listing?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22726" r="7548" b="3494"/>
          <a:stretch/>
        </p:blipFill>
        <p:spPr>
          <a:xfrm>
            <a:off x="733464" y="2462340"/>
            <a:ext cx="4784290" cy="44203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1705232"/>
          </a:xfrm>
        </p:spPr>
        <p:txBody>
          <a:bodyPr/>
          <a:lstStyle/>
          <a:p>
            <a:r>
              <a:rPr lang="en-US" dirty="0"/>
              <a:t>Right C-2 listing?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6618" t="25195" b="1649"/>
          <a:stretch/>
        </p:blipFill>
        <p:spPr>
          <a:xfrm>
            <a:off x="6145481" y="2462341"/>
            <a:ext cx="4846320" cy="4395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924" y="5776784"/>
            <a:ext cx="395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5072" y="1630393"/>
            <a:ext cx="282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0" y="150099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PLI C-2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933526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065" y="271850"/>
            <a:ext cx="11893378" cy="1600199"/>
          </a:xfrm>
        </p:spPr>
        <p:txBody>
          <a:bodyPr>
            <a:normAutofit/>
          </a:bodyPr>
          <a:lstStyle/>
          <a:p>
            <a:r>
              <a:rPr lang="en-US" dirty="0"/>
              <a:t>Patient with coronal left C-2,3 joint but semi-</a:t>
            </a:r>
            <a:r>
              <a:rPr lang="en-US" dirty="0" err="1"/>
              <a:t>sagital</a:t>
            </a:r>
            <a:r>
              <a:rPr lang="en-US" dirty="0"/>
              <a:t> right, called a turned articulation.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264" y="1909120"/>
            <a:ext cx="5541549" cy="534173"/>
          </a:xfrm>
        </p:spPr>
        <p:txBody>
          <a:bodyPr/>
          <a:lstStyle/>
          <a:p>
            <a:r>
              <a:rPr lang="en-US" dirty="0"/>
              <a:t>Left C-2 listing?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22726" r="7548" b="3494"/>
          <a:stretch/>
        </p:blipFill>
        <p:spPr>
          <a:xfrm>
            <a:off x="733464" y="2462340"/>
            <a:ext cx="4784290" cy="44203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1705232"/>
          </a:xfrm>
        </p:spPr>
        <p:txBody>
          <a:bodyPr/>
          <a:lstStyle/>
          <a:p>
            <a:r>
              <a:rPr lang="en-US" dirty="0"/>
              <a:t>Right C-2 listing?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6618" t="25195" b="1649"/>
          <a:stretch/>
        </p:blipFill>
        <p:spPr>
          <a:xfrm>
            <a:off x="6136854" y="2462341"/>
            <a:ext cx="4846320" cy="4395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924" y="5776784"/>
            <a:ext cx="395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5072" y="1630393"/>
            <a:ext cx="282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0" y="150099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PLI C-2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60786" y="5201728"/>
            <a:ext cx="465826" cy="241539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622430" y="5681931"/>
            <a:ext cx="566469" cy="382438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686800" y="5426018"/>
            <a:ext cx="552089" cy="448572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944928" y="4925683"/>
            <a:ext cx="491706" cy="396815"/>
          </a:xfrm>
          <a:prstGeom prst="straightConnector1">
            <a:avLst/>
          </a:prstGeom>
          <a:ln w="5715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933526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87394" y="389839"/>
            <a:ext cx="4337221" cy="5800896"/>
          </a:xfrm>
        </p:spPr>
        <p:txBody>
          <a:bodyPr>
            <a:normAutofit fontScale="90000"/>
          </a:bodyPr>
          <a:lstStyle/>
          <a:p>
            <a:r>
              <a:rPr lang="en-US" dirty="0"/>
              <a:t>CBCT on 5 year old </a:t>
            </a:r>
            <a:r>
              <a:rPr lang="en-US"/>
              <a:t>child who was </a:t>
            </a:r>
            <a:r>
              <a:rPr lang="en-US" dirty="0"/>
              <a:t>having out of control emotional problems. Check the left C-2,3 articulation and see if  you get a listing that may be the source if his problems.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3534" y="506627"/>
            <a:ext cx="5245320" cy="6072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816" y="4930346"/>
            <a:ext cx="92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2876" y="5796951"/>
            <a:ext cx="245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235128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87394" y="389839"/>
            <a:ext cx="4337221" cy="5800896"/>
          </a:xfrm>
        </p:spPr>
        <p:txBody>
          <a:bodyPr>
            <a:normAutofit fontScale="90000"/>
          </a:bodyPr>
          <a:lstStyle/>
          <a:p>
            <a:r>
              <a:rPr lang="en-US" dirty="0"/>
              <a:t>CBCT on 5 year old </a:t>
            </a:r>
            <a:r>
              <a:rPr lang="en-US"/>
              <a:t>child who was </a:t>
            </a:r>
            <a:r>
              <a:rPr lang="en-US" dirty="0"/>
              <a:t>having out of control emotional problems. Check the left C-2,3 articulation and see if  you get a listing that may be the source if his problems.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3534" y="506627"/>
            <a:ext cx="5245320" cy="6072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816" y="4930346"/>
            <a:ext cx="92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2876" y="5796951"/>
            <a:ext cx="245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971473" y="5201728"/>
            <a:ext cx="276045" cy="405442"/>
          </a:xfrm>
          <a:prstGeom prst="straightConnector1">
            <a:avLst/>
          </a:prstGeom>
          <a:ln w="3810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382664" y="4675517"/>
            <a:ext cx="296174" cy="497456"/>
          </a:xfrm>
          <a:prstGeom prst="straightConnector1">
            <a:avLst/>
          </a:prstGeom>
          <a:ln w="3810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23512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0551" cy="5078026"/>
          </a:xfrm>
        </p:spPr>
        <p:txBody>
          <a:bodyPr/>
          <a:lstStyle/>
          <a:p>
            <a:r>
              <a:rPr lang="en-US" dirty="0"/>
              <a:t>Focus on the anterior aspect of the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673"/>
          <a:stretch/>
        </p:blipFill>
        <p:spPr>
          <a:xfrm>
            <a:off x="4939654" y="834081"/>
            <a:ext cx="5997521" cy="5647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871" y="5443151"/>
            <a:ext cx="716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05086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94886" cy="4837070"/>
          </a:xfrm>
        </p:spPr>
        <p:txBody>
          <a:bodyPr/>
          <a:lstStyle/>
          <a:p>
            <a:r>
              <a:rPr lang="en-US" dirty="0"/>
              <a:t>Focus on anterior aspect of left </a:t>
            </a:r>
            <a:br>
              <a:rPr lang="en-US" dirty="0"/>
            </a:br>
            <a:r>
              <a:rPr lang="en-US" dirty="0"/>
              <a:t>C-2,3 articulation.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242" b="3801"/>
          <a:stretch/>
        </p:blipFill>
        <p:spPr>
          <a:xfrm>
            <a:off x="5515232" y="1322887"/>
            <a:ext cx="5900351" cy="5257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476" y="5035378"/>
            <a:ext cx="84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382952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7368" cy="5393124"/>
          </a:xfrm>
        </p:spPr>
        <p:txBody>
          <a:bodyPr/>
          <a:lstStyle/>
          <a:p>
            <a:r>
              <a:rPr lang="en-US" dirty="0"/>
              <a:t>Look at anterior aspect of left </a:t>
            </a:r>
            <a:br>
              <a:rPr lang="en-US" dirty="0"/>
            </a:br>
            <a:r>
              <a:rPr lang="en-US" dirty="0"/>
              <a:t>C-2,3 and </a:t>
            </a:r>
            <a:br>
              <a:rPr lang="en-US" dirty="0"/>
            </a:br>
            <a:r>
              <a:rPr lang="en-US" dirty="0"/>
              <a:t>C-3,4.</a:t>
            </a:r>
            <a:br>
              <a:rPr lang="en-US" dirty="0"/>
            </a:br>
            <a:r>
              <a:rPr lang="en-US" dirty="0"/>
              <a:t>Listings?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106" r="11643" b="2807"/>
          <a:stretch/>
        </p:blipFill>
        <p:spPr>
          <a:xfrm>
            <a:off x="5594563" y="766118"/>
            <a:ext cx="5759237" cy="596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735" y="5399903"/>
            <a:ext cx="667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461085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00616" cy="5794718"/>
          </a:xfrm>
        </p:spPr>
        <p:txBody>
          <a:bodyPr/>
          <a:lstStyle/>
          <a:p>
            <a:r>
              <a:rPr lang="en-US" dirty="0"/>
              <a:t>Focus on anterior aspect of right C-3,4.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8592" b="6073"/>
          <a:stretch/>
        </p:blipFill>
        <p:spPr>
          <a:xfrm>
            <a:off x="5578374" y="766119"/>
            <a:ext cx="5709563" cy="5640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231" y="5554362"/>
            <a:ext cx="65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383551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29216" cy="3267761"/>
          </a:xfrm>
        </p:spPr>
        <p:txBody>
          <a:bodyPr>
            <a:normAutofit/>
          </a:bodyPr>
          <a:lstStyle/>
          <a:p>
            <a:r>
              <a:rPr lang="en-US" dirty="0"/>
              <a:t>Focus on the anterior aspect of left C-2,3 articulation. 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5833" b="4085"/>
          <a:stretch/>
        </p:blipFill>
        <p:spPr>
          <a:xfrm>
            <a:off x="5804627" y="934491"/>
            <a:ext cx="5809227" cy="538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344297"/>
            <a:ext cx="842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527464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3510" r="12102" b="8754"/>
          <a:stretch/>
        </p:blipFill>
        <p:spPr>
          <a:xfrm>
            <a:off x="574589" y="914400"/>
            <a:ext cx="6302108" cy="562265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4060783" cy="2091267"/>
          </a:xfrm>
        </p:spPr>
        <p:txBody>
          <a:bodyPr>
            <a:noAutofit/>
          </a:bodyPr>
          <a:lstStyle/>
          <a:p>
            <a:r>
              <a:rPr lang="en-US" sz="3200" dirty="0"/>
              <a:t>Focus on the left C-4,5 articulation and try to determine a listing.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64427"/>
            <a:ext cx="574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92476883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353</TotalTime>
  <Words>1014</Words>
  <Application>Microsoft Office PowerPoint</Application>
  <PresentationFormat>Widescreen</PresentationFormat>
  <Paragraphs>133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Century Gothic</vt:lpstr>
      <vt:lpstr>Wingdings 3</vt:lpstr>
      <vt:lpstr>Slice</vt:lpstr>
      <vt:lpstr>CBCT (seated computOrizeD tomography images) allow for a 360 viewing of the cervical spine. See if you can find the listings on the following 10 images, after the example.</vt:lpstr>
      <vt:lpstr>When viewing cbct, assume your right is patient’s right based upon direction they are facing. </vt:lpstr>
      <vt:lpstr>When viewing cbct, assume your right is patient’s right based upon direction they are facing. Thus, viewing c-4, how would you list this misalignment?</vt:lpstr>
      <vt:lpstr>Focus on the anterior aspect of the left C-2,3 articulation. Listing?</vt:lpstr>
      <vt:lpstr>Focus on anterior aspect of left  C-2,3 articulation.</vt:lpstr>
      <vt:lpstr>Look at anterior aspect of left  C-2,3 and  C-3,4. Listings?</vt:lpstr>
      <vt:lpstr>Focus on anterior aspect of right C-3,4. Listing?</vt:lpstr>
      <vt:lpstr>Focus on the anterior aspect of left C-2,3 articulation. Listing?</vt:lpstr>
      <vt:lpstr>PowerPoint Presentation</vt:lpstr>
      <vt:lpstr>Look at anterior aspect of C-4,5. Listing?</vt:lpstr>
      <vt:lpstr>View anterior aspect of left C-2,3 articulation. Listing?</vt:lpstr>
      <vt:lpstr>Patient with coronal left C-2,3 joint but semi-sagital right, called a turned articulation.</vt:lpstr>
      <vt:lpstr>CBCT on 5 year old child who was having out of control emotional problems. Check the left C-2,3 articulation and see if  you get a listing that may be the source if his problems.</vt:lpstr>
      <vt:lpstr>ANSWERS OF CBCT LISTINGS BELOW C-1</vt:lpstr>
      <vt:lpstr>Focus on the anterior aspect of the left C-2,3 articulation. Listing?</vt:lpstr>
      <vt:lpstr>Focus on the anterior aspect of the left C-2,3 articulation. Listing?</vt:lpstr>
      <vt:lpstr>Focus on anterior aspect of left  C-2,3 articulation.</vt:lpstr>
      <vt:lpstr>Focus on anterior aspect of left  C-2,3 articulation.</vt:lpstr>
      <vt:lpstr>Look at anterior aspect of left  C-2,3 and  C-3,4. Listings?</vt:lpstr>
      <vt:lpstr>Look at anterior aspect of left  C-2,3 and  C-3,4. Listings?</vt:lpstr>
      <vt:lpstr>Look at anterior aspect of left  C-2,3 and  C-3,4. Listings?</vt:lpstr>
      <vt:lpstr>Focus on anterior aspect of right C-3,4. Listing?</vt:lpstr>
      <vt:lpstr>Focus on anterior aspect of right C-3,4. Listing?</vt:lpstr>
      <vt:lpstr>Focus on the anterior aspect of left C-2,3 articulation. Listing?</vt:lpstr>
      <vt:lpstr>Focus on the anterior aspect of left C-2,3 articulation. Listing?</vt:lpstr>
      <vt:lpstr>PowerPoint Presentation</vt:lpstr>
      <vt:lpstr>PowerPoint Presentation</vt:lpstr>
      <vt:lpstr>Look at anterior aspect of C-4,5. Listing?</vt:lpstr>
      <vt:lpstr>Look at anterior aspect of C-4,5. Listing?</vt:lpstr>
      <vt:lpstr>View anterior aspect of left C-2,3 articulation. Listing?</vt:lpstr>
      <vt:lpstr>View anterior aspect of left C-2,3 articulation. Listing?</vt:lpstr>
      <vt:lpstr>Patient with coronal left C-2,3 joint but semi-sagital right, called a turned articulation.</vt:lpstr>
      <vt:lpstr>Patient with coronal left C-2,3 joint but semi-sagital right, called a turned articulation.</vt:lpstr>
      <vt:lpstr>CBCT on 5 year old child who was having out of control emotional problems. Check the left C-2,3 articulation and see if  you get a listing that may be the source if his problems.</vt:lpstr>
      <vt:lpstr>CBCT on 5 year old child who was having out of control emotional problems. Check the left C-2,3 articulation and see if  you get a listing that may be the source if his problems.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</dc:creator>
  <cp:lastModifiedBy>Thomas Forest</cp:lastModifiedBy>
  <cp:revision>21</cp:revision>
  <dcterms:created xsi:type="dcterms:W3CDTF">2019-04-12T16:36:24Z</dcterms:created>
  <dcterms:modified xsi:type="dcterms:W3CDTF">2021-07-12T19:09:37Z</dcterms:modified>
</cp:coreProperties>
</file>