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92" r:id="rId2"/>
    <p:sldId id="289" r:id="rId3"/>
    <p:sldId id="290" r:id="rId4"/>
    <p:sldId id="291" r:id="rId5"/>
    <p:sldId id="256" r:id="rId6"/>
    <p:sldId id="257" r:id="rId7"/>
    <p:sldId id="258" r:id="rId8"/>
    <p:sldId id="259" r:id="rId9"/>
    <p:sldId id="260" r:id="rId10"/>
    <p:sldId id="266" r:id="rId11"/>
    <p:sldId id="262" r:id="rId12"/>
    <p:sldId id="263" r:id="rId13"/>
    <p:sldId id="264" r:id="rId14"/>
    <p:sldId id="265" r:id="rId15"/>
    <p:sldId id="277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8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65" d="100"/>
          <a:sy n="65" d="100"/>
        </p:scale>
        <p:origin x="178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0DFDB4-CDF2-40FB-B0C3-D106BC45B89E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5C105A-B0F6-413E-944C-D78A2CB1925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6E2F3-5F42-4827-83CC-A1EE2643BE4B}" type="datetime1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30E1-2646-4E96-9339-9D1427D3167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1364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95247-3FF6-4D50-9093-4436E0448D03}" type="datetime1">
              <a:rPr lang="en-US" smtClean="0"/>
              <a:t>4/18/2024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30E1-2646-4E96-9339-9D1427D316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79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3EF0-30DA-4D54-B2B8-1EE04CF3E424}" type="datetime1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30E1-2646-4E96-9339-9D1427D316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34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EBF52-F8F2-419F-90BD-0ECC9B741A4F}" type="datetime1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30E1-2646-4E96-9339-9D1427D316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3001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45275-F797-46BA-81D9-B06EDEB0F13C}" type="datetime1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30E1-2646-4E96-9339-9D1427D316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60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83A74-E2AD-4184-A2A0-B106363C1C42}" type="datetime1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30E1-2646-4E96-9339-9D1427D316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14045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C9339-DF2E-4B25-AB75-91F5C0E8F148}" type="datetime1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30E1-2646-4E96-9339-9D1427D316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37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A8F72-1109-43CF-8879-348612588AC8}" type="datetime1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30E1-2646-4E96-9339-9D1427D316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19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AF3CC-1E71-4C3C-9FA0-B7118436F1B2}" type="datetime1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30E1-2646-4E96-9339-9D1427D316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311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B05F-4343-4342-9790-F852C48A6725}" type="datetime1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30E1-2646-4E96-9339-9D1427D316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1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96588-28A7-4EC3-90DB-9EFA6B68FEE1}" type="datetime1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30E1-2646-4E96-9339-9D1427D316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685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DA969-2D22-40DF-8D5F-AACF99FDD814}" type="datetime1">
              <a:rPr lang="en-US" smtClean="0"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30E1-2646-4E96-9339-9D1427D316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54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6F457-BF5B-457B-9F55-AFFFDC3245CA}" type="datetime1">
              <a:rPr lang="en-US" smtClean="0"/>
              <a:t>4/18/2024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30E1-2646-4E96-9339-9D1427D316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241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9102A-18E7-4AB4-8EE3-D0359A79CD1D}" type="datetime1">
              <a:rPr lang="en-US" smtClean="0"/>
              <a:t>4/18/2024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30E1-2646-4E96-9339-9D1427D316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68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F90A0-0455-46B4-B1B7-2D2F38B777BA}" type="datetime1">
              <a:rPr lang="en-US" smtClean="0"/>
              <a:t>4/18/2024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30E1-2646-4E96-9339-9D1427D316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477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38882-FF09-4E22-A917-155EE4085480}" type="datetime1">
              <a:rPr lang="en-US" smtClean="0"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30E1-2646-4E96-9339-9D1427D316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321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4AEEA-3AB8-4758-87EC-2606E3B96F44}" type="datetime1">
              <a:rPr lang="en-US" smtClean="0"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30E1-2646-4E96-9339-9D1427D316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20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FC1DB6F-FA2D-43BE-8B72-8AB8585D64E2}" type="datetime1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/>
              <a:t>(C) 2020 Thomas Forest, D.C.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27730E1-2646-4E96-9339-9D1427D316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8804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BDBE4-788E-47DE-D387-B64EEC475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40" y="904568"/>
            <a:ext cx="8658172" cy="1189703"/>
          </a:xfrm>
        </p:spPr>
        <p:txBody>
          <a:bodyPr>
            <a:normAutofit fontScale="90000"/>
          </a:bodyPr>
          <a:lstStyle/>
          <a:p>
            <a:r>
              <a:rPr lang="en-US" dirty="0"/>
              <a:t>Blair lower cervical misalignments gleaned from 3-D seated CT scans.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DC9E4-18C2-3C99-271A-8EC2697A6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058" y="2370668"/>
            <a:ext cx="8225554" cy="4393926"/>
          </a:xfrm>
        </p:spPr>
        <p:txBody>
          <a:bodyPr>
            <a:normAutofit/>
          </a:bodyPr>
          <a:lstStyle/>
          <a:p>
            <a:r>
              <a:rPr lang="en-US" sz="3200" dirty="0"/>
              <a:t>A CBCT test will be presented as you will attempt to  see displacements on the articulations and turn them into listings. There may be no misalignment, a unilateral one, a bilateral on or multiple levels of displacements. </a:t>
            </a:r>
          </a:p>
          <a:p>
            <a:r>
              <a:rPr lang="en-US" sz="3200" dirty="0"/>
              <a:t>Answers will follow.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5AC24C-8E57-DC59-593E-A1D583143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E68EF4-004F-DB03-E919-631114C02749}"/>
              </a:ext>
            </a:extLst>
          </p:cNvPr>
          <p:cNvSpPr txBox="1"/>
          <p:nvPr/>
        </p:nvSpPr>
        <p:spPr>
          <a:xfrm>
            <a:off x="9527458" y="3625273"/>
            <a:ext cx="256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slides are properties of</a:t>
            </a:r>
            <a:br>
              <a:rPr lang="en-US" altLang="en-US" sz="1800" dirty="0">
                <a:solidFill>
                  <a:srgbClr val="FF0000"/>
                </a:solidFill>
              </a:rPr>
            </a:br>
            <a:r>
              <a:rPr lang="en-US" altLang="en-US" sz="1800" dirty="0">
                <a:solidFill>
                  <a:srgbClr val="FF0000"/>
                </a:solidFill>
              </a:rPr>
              <a:t>Dr. </a:t>
            </a:r>
            <a:r>
              <a:rPr lang="en-US" altLang="en-US" sz="1800">
                <a:solidFill>
                  <a:srgbClr val="FF0000"/>
                </a:solidFill>
              </a:rPr>
              <a:t>Thomas Forest &amp; </a:t>
            </a:r>
            <a:r>
              <a:rPr lang="en-US" altLang="en-US" sz="1800" dirty="0">
                <a:solidFill>
                  <a:srgbClr val="FF0000"/>
                </a:solidFill>
              </a:rPr>
              <a:t>Dr. Dennis Campbell, </a:t>
            </a:r>
            <a:br>
              <a:rPr lang="en-US" altLang="en-US" sz="1800" dirty="0">
                <a:solidFill>
                  <a:srgbClr val="FF0000"/>
                </a:solidFill>
              </a:rPr>
            </a:br>
            <a:r>
              <a:rPr lang="en-US" altLang="en-US" sz="1800" dirty="0">
                <a:solidFill>
                  <a:srgbClr val="FF0000"/>
                </a:solidFill>
              </a:rPr>
              <a:t>Certified Advanced Blair Instructors</a:t>
            </a:r>
            <a:br>
              <a:rPr lang="en-US" altLang="en-US" sz="1800" dirty="0">
                <a:solidFill>
                  <a:srgbClr val="FF0000"/>
                </a:solidFill>
              </a:rPr>
            </a:br>
            <a:r>
              <a:rPr lang="en-US" altLang="en-US" sz="1800" b="1" dirty="0">
                <a:solidFill>
                  <a:srgbClr val="FF0000"/>
                </a:solidFill>
              </a:rPr>
              <a:t>They are not to be copied nor distributed</a:t>
            </a:r>
            <a:endParaRPr lang="en-US" altLang="en-US" sz="18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414BAF-3DD5-6671-7892-809363FF5D53}"/>
              </a:ext>
            </a:extLst>
          </p:cNvPr>
          <p:cNvSpPr txBox="1"/>
          <p:nvPr/>
        </p:nvSpPr>
        <p:spPr>
          <a:xfrm>
            <a:off x="1386348" y="216310"/>
            <a:ext cx="2762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Blair II, hour 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204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23510" r="12102" b="8754"/>
          <a:stretch/>
        </p:blipFill>
        <p:spPr>
          <a:xfrm>
            <a:off x="574589" y="914400"/>
            <a:ext cx="6302108" cy="5622659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7085011" y="2209799"/>
            <a:ext cx="4060783" cy="2091267"/>
          </a:xfrm>
        </p:spPr>
        <p:txBody>
          <a:bodyPr>
            <a:noAutofit/>
          </a:bodyPr>
          <a:lstStyle/>
          <a:p>
            <a:r>
              <a:rPr lang="en-US" sz="3200" dirty="0"/>
              <a:t>Focus on the left C-4,5 articulation and try to determine a listing.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5764427"/>
            <a:ext cx="5745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924768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178643" cy="4855605"/>
          </a:xfrm>
        </p:spPr>
        <p:txBody>
          <a:bodyPr/>
          <a:lstStyle/>
          <a:p>
            <a:r>
              <a:rPr lang="en-US" dirty="0"/>
              <a:t>Look at anterior aspect of C-4,5.</a:t>
            </a:r>
            <a:br>
              <a:rPr lang="en-US" dirty="0"/>
            </a:br>
            <a:r>
              <a:rPr lang="en-US" dirty="0"/>
              <a:t>Listing?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" t="13562" r="7697" b="4795"/>
          <a:stretch/>
        </p:blipFill>
        <p:spPr>
          <a:xfrm>
            <a:off x="5911447" y="932936"/>
            <a:ext cx="5387688" cy="55172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5481" y="4825314"/>
            <a:ext cx="7908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1202512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659659" cy="3811459"/>
          </a:xfrm>
        </p:spPr>
        <p:txBody>
          <a:bodyPr/>
          <a:lstStyle/>
          <a:p>
            <a:r>
              <a:rPr lang="en-US" dirty="0"/>
              <a:t>View anterior aspect of left C-2,3 articulation.</a:t>
            </a:r>
            <a:br>
              <a:rPr lang="en-US" dirty="0"/>
            </a:br>
            <a:r>
              <a:rPr lang="en-US" dirty="0"/>
              <a:t>Listing?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3420" r="10164" b="6641"/>
          <a:stretch/>
        </p:blipFill>
        <p:spPr>
          <a:xfrm>
            <a:off x="5889076" y="1297459"/>
            <a:ext cx="4785791" cy="49303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054" y="4744995"/>
            <a:ext cx="790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2145066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0065" y="271850"/>
            <a:ext cx="11893378" cy="1600199"/>
          </a:xfrm>
        </p:spPr>
        <p:txBody>
          <a:bodyPr>
            <a:normAutofit/>
          </a:bodyPr>
          <a:lstStyle/>
          <a:p>
            <a:r>
              <a:rPr lang="en-US" dirty="0"/>
              <a:t>Patient with coronal left C-2,3 joint but semi-</a:t>
            </a:r>
            <a:r>
              <a:rPr lang="en-US" dirty="0" err="1"/>
              <a:t>sagital</a:t>
            </a:r>
            <a:r>
              <a:rPr lang="en-US" dirty="0"/>
              <a:t> right, called a turned articulation.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67264" y="1909120"/>
            <a:ext cx="5541549" cy="534173"/>
          </a:xfrm>
        </p:spPr>
        <p:txBody>
          <a:bodyPr/>
          <a:lstStyle/>
          <a:p>
            <a:r>
              <a:rPr lang="en-US" dirty="0"/>
              <a:t>Left C-2 listing?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t="22726" r="7548" b="3494"/>
          <a:stretch/>
        </p:blipFill>
        <p:spPr>
          <a:xfrm>
            <a:off x="733464" y="2462340"/>
            <a:ext cx="4784290" cy="4420372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1705232"/>
          </a:xfrm>
        </p:spPr>
        <p:txBody>
          <a:bodyPr/>
          <a:lstStyle/>
          <a:p>
            <a:r>
              <a:rPr lang="en-US" dirty="0"/>
              <a:t>Right C-2 listing?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/>
          <a:srcRect l="6618" t="25195" b="1649"/>
          <a:stretch/>
        </p:blipFill>
        <p:spPr>
          <a:xfrm>
            <a:off x="6145481" y="2462341"/>
            <a:ext cx="4846320" cy="43956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5924" y="5776784"/>
            <a:ext cx="3954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2933526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87394" y="389839"/>
            <a:ext cx="4337221" cy="5800896"/>
          </a:xfrm>
        </p:spPr>
        <p:txBody>
          <a:bodyPr>
            <a:normAutofit fontScale="90000"/>
          </a:bodyPr>
          <a:lstStyle/>
          <a:p>
            <a:r>
              <a:rPr lang="en-US" dirty="0"/>
              <a:t>CBCT on 5 year old </a:t>
            </a:r>
            <a:r>
              <a:rPr lang="en-US"/>
              <a:t>child who was </a:t>
            </a:r>
            <a:r>
              <a:rPr lang="en-US" dirty="0"/>
              <a:t>having out of control emotional problems. Check the left C-2,3 articulation and see if  you get a listing that may be the source if his problems.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283534" y="506627"/>
            <a:ext cx="5245320" cy="60727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6816" y="4930346"/>
            <a:ext cx="920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2235128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4487332"/>
            <a:ext cx="9227539" cy="1507067"/>
          </a:xfrm>
        </p:spPr>
        <p:txBody>
          <a:bodyPr/>
          <a:lstStyle/>
          <a:p>
            <a:r>
              <a:rPr lang="en-US" dirty="0"/>
              <a:t>ANSWERS OF CBCT LISTINGS BELOW C-1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3690551" cy="5078026"/>
          </a:xfrm>
        </p:spPr>
        <p:txBody>
          <a:bodyPr/>
          <a:lstStyle/>
          <a:p>
            <a:r>
              <a:rPr lang="en-US" dirty="0"/>
              <a:t>Focus on the anterior aspect of the left C-2,3 articulation.</a:t>
            </a:r>
            <a:br>
              <a:rPr lang="en-US" dirty="0"/>
            </a:br>
            <a:r>
              <a:rPr lang="en-US" dirty="0"/>
              <a:t>Listing?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8673"/>
          <a:stretch/>
        </p:blipFill>
        <p:spPr>
          <a:xfrm>
            <a:off x="4939654" y="834081"/>
            <a:ext cx="5997521" cy="56470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2871" y="5443151"/>
            <a:ext cx="7166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3087" y="5451894"/>
            <a:ext cx="24844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ALS C-2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2050860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394886" cy="4837070"/>
          </a:xfrm>
        </p:spPr>
        <p:txBody>
          <a:bodyPr/>
          <a:lstStyle/>
          <a:p>
            <a:r>
              <a:rPr lang="en-US" dirty="0"/>
              <a:t>Focus on anterior aspect of left </a:t>
            </a:r>
            <a:br>
              <a:rPr lang="en-US" dirty="0"/>
            </a:br>
            <a:r>
              <a:rPr lang="en-US" dirty="0"/>
              <a:t>C-2,3 articulation.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9242" b="3801"/>
          <a:stretch/>
        </p:blipFill>
        <p:spPr>
          <a:xfrm>
            <a:off x="5515232" y="1322887"/>
            <a:ext cx="5900351" cy="52570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8476" y="5035378"/>
            <a:ext cx="8402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70340" y="4701396"/>
            <a:ext cx="25361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ALS C-2</a:t>
            </a:r>
          </a:p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2382952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857368" cy="5393124"/>
          </a:xfrm>
        </p:spPr>
        <p:txBody>
          <a:bodyPr/>
          <a:lstStyle/>
          <a:p>
            <a:r>
              <a:rPr lang="en-US" dirty="0"/>
              <a:t>Look at anterior aspect of left </a:t>
            </a:r>
            <a:br>
              <a:rPr lang="en-US" dirty="0"/>
            </a:br>
            <a:r>
              <a:rPr lang="en-US" dirty="0"/>
              <a:t>C-2,3 and </a:t>
            </a:r>
            <a:br>
              <a:rPr lang="en-US" dirty="0"/>
            </a:br>
            <a:r>
              <a:rPr lang="en-US" dirty="0"/>
              <a:t>C-3,4.</a:t>
            </a:r>
            <a:br>
              <a:rPr lang="en-US" dirty="0"/>
            </a:br>
            <a:r>
              <a:rPr lang="en-US" dirty="0"/>
              <a:t>Listings?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8106" r="11643" b="2807"/>
          <a:stretch/>
        </p:blipFill>
        <p:spPr>
          <a:xfrm>
            <a:off x="5594563" y="766118"/>
            <a:ext cx="5759237" cy="59682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5735" y="5399903"/>
            <a:ext cx="6672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25283" y="5227608"/>
            <a:ext cx="36921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PRI C-2/</a:t>
            </a:r>
          </a:p>
          <a:p>
            <a:r>
              <a:rPr lang="en-US" sz="4800" b="1" dirty="0"/>
              <a:t>ALS C-3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4610852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900616" cy="5794718"/>
          </a:xfrm>
        </p:spPr>
        <p:txBody>
          <a:bodyPr/>
          <a:lstStyle/>
          <a:p>
            <a:r>
              <a:rPr lang="en-US" dirty="0"/>
              <a:t>Focus on anterior aspect of right C-3,4.</a:t>
            </a:r>
            <a:br>
              <a:rPr lang="en-US" dirty="0"/>
            </a:br>
            <a:r>
              <a:rPr lang="en-US" dirty="0"/>
              <a:t>Listing?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8592" b="6073"/>
          <a:stretch/>
        </p:blipFill>
        <p:spPr>
          <a:xfrm>
            <a:off x="5578374" y="766119"/>
            <a:ext cx="5709563" cy="56408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2231" y="5554362"/>
            <a:ext cx="654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90777" y="5175849"/>
            <a:ext cx="2769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ARS C-3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1383551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456670" cy="5343697"/>
          </a:xfrm>
        </p:spPr>
        <p:txBody>
          <a:bodyPr>
            <a:normAutofit fontScale="90000"/>
          </a:bodyPr>
          <a:lstStyle/>
          <a:p>
            <a:r>
              <a:rPr lang="en-US" dirty="0"/>
              <a:t>CBCT (seated </a:t>
            </a:r>
            <a:r>
              <a:rPr lang="en-US" dirty="0" err="1"/>
              <a:t>computOrizeD</a:t>
            </a:r>
            <a:r>
              <a:rPr lang="en-US" dirty="0"/>
              <a:t> tomography images) allow for a 360 viewing of the cervical spine.</a:t>
            </a:r>
            <a:br>
              <a:rPr lang="en-US" dirty="0"/>
            </a:br>
            <a:r>
              <a:rPr lang="en-US" dirty="0"/>
              <a:t>See if you can find the listings on the following 10 images, after the example.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5779" t="24353" r="4549" b="12037"/>
          <a:stretch/>
        </p:blipFill>
        <p:spPr>
          <a:xfrm>
            <a:off x="5391405" y="1032044"/>
            <a:ext cx="5643179" cy="52019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58928" y="6478438"/>
            <a:ext cx="5218981" cy="379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LIFE WEST WEEKEND 2, </a:t>
            </a:r>
            <a:r>
              <a:rPr lang="en-US"/>
              <a:t>HOUR 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920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129216" cy="3267761"/>
          </a:xfrm>
        </p:spPr>
        <p:txBody>
          <a:bodyPr>
            <a:normAutofit/>
          </a:bodyPr>
          <a:lstStyle/>
          <a:p>
            <a:r>
              <a:rPr lang="en-US" dirty="0"/>
              <a:t>Focus on the anterior aspect of left C-2,3 articulation. Listing?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5833" b="4085"/>
          <a:stretch/>
        </p:blipFill>
        <p:spPr>
          <a:xfrm>
            <a:off x="5804627" y="934491"/>
            <a:ext cx="5809227" cy="53859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5344297"/>
            <a:ext cx="8423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91109" y="4779034"/>
            <a:ext cx="2760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PRI C-2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527464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23510" r="12102" b="8754"/>
          <a:stretch/>
        </p:blipFill>
        <p:spPr>
          <a:xfrm>
            <a:off x="574589" y="914400"/>
            <a:ext cx="6302108" cy="5622659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7085011" y="2209799"/>
            <a:ext cx="4060783" cy="2091267"/>
          </a:xfrm>
        </p:spPr>
        <p:txBody>
          <a:bodyPr>
            <a:noAutofit/>
          </a:bodyPr>
          <a:lstStyle/>
          <a:p>
            <a:r>
              <a:rPr lang="en-US" sz="3200" dirty="0"/>
              <a:t>Focus on the left C-4,5 articulation and try to determine a listing.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5764427"/>
            <a:ext cx="5745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34709" y="5055079"/>
            <a:ext cx="2674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PRI C-4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924768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178643" cy="4855605"/>
          </a:xfrm>
        </p:spPr>
        <p:txBody>
          <a:bodyPr/>
          <a:lstStyle/>
          <a:p>
            <a:r>
              <a:rPr lang="en-US" dirty="0"/>
              <a:t>Look at anterior aspect of C-4,5.</a:t>
            </a:r>
            <a:br>
              <a:rPr lang="en-US" dirty="0"/>
            </a:br>
            <a:r>
              <a:rPr lang="en-US" dirty="0"/>
              <a:t>Listing?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" t="13562" r="7697" b="4795"/>
          <a:stretch/>
        </p:blipFill>
        <p:spPr>
          <a:xfrm>
            <a:off x="5911447" y="932936"/>
            <a:ext cx="5387688" cy="55172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5481" y="4825314"/>
            <a:ext cx="7908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01328" y="4572000"/>
            <a:ext cx="2682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PRI C-4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1202512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659659" cy="3811459"/>
          </a:xfrm>
        </p:spPr>
        <p:txBody>
          <a:bodyPr/>
          <a:lstStyle/>
          <a:p>
            <a:r>
              <a:rPr lang="en-US" dirty="0"/>
              <a:t>View anterior aspect of left C-2,3 articulation.</a:t>
            </a:r>
            <a:br>
              <a:rPr lang="en-US" dirty="0"/>
            </a:br>
            <a:r>
              <a:rPr lang="en-US" dirty="0"/>
              <a:t>Listing?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3420" r="10164" b="6641"/>
          <a:stretch/>
        </p:blipFill>
        <p:spPr>
          <a:xfrm>
            <a:off x="5889076" y="1297459"/>
            <a:ext cx="4785791" cy="49303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054" y="4744995"/>
            <a:ext cx="790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80558" y="4252823"/>
            <a:ext cx="2553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ALS C-2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21450666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0065" y="271850"/>
            <a:ext cx="11893378" cy="1600199"/>
          </a:xfrm>
        </p:spPr>
        <p:txBody>
          <a:bodyPr>
            <a:normAutofit/>
          </a:bodyPr>
          <a:lstStyle/>
          <a:p>
            <a:r>
              <a:rPr lang="en-US" dirty="0"/>
              <a:t>Patient with coronal left C-2,3 joint but semi-</a:t>
            </a:r>
            <a:r>
              <a:rPr lang="en-US" dirty="0" err="1"/>
              <a:t>sagital</a:t>
            </a:r>
            <a:r>
              <a:rPr lang="en-US" dirty="0"/>
              <a:t> right, called a turned articulation.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67264" y="1909120"/>
            <a:ext cx="5541549" cy="534173"/>
          </a:xfrm>
        </p:spPr>
        <p:txBody>
          <a:bodyPr/>
          <a:lstStyle/>
          <a:p>
            <a:r>
              <a:rPr lang="en-US" dirty="0"/>
              <a:t>Left C-2 listing?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t="22726" r="7548" b="3494"/>
          <a:stretch/>
        </p:blipFill>
        <p:spPr>
          <a:xfrm>
            <a:off x="733464" y="2462340"/>
            <a:ext cx="4784290" cy="4420372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1705232"/>
          </a:xfrm>
        </p:spPr>
        <p:txBody>
          <a:bodyPr/>
          <a:lstStyle/>
          <a:p>
            <a:r>
              <a:rPr lang="en-US" dirty="0"/>
              <a:t>Right C-2 listing?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/>
          <a:srcRect l="6618" t="25195" b="1649"/>
          <a:stretch/>
        </p:blipFill>
        <p:spPr>
          <a:xfrm>
            <a:off x="6145481" y="2462341"/>
            <a:ext cx="4846320" cy="43956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5924" y="5776784"/>
            <a:ext cx="3954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85072" y="1630393"/>
            <a:ext cx="2829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ALS C-2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44000" y="1500996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PLI C-2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29335265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87394" y="389839"/>
            <a:ext cx="4337221" cy="5800896"/>
          </a:xfrm>
        </p:spPr>
        <p:txBody>
          <a:bodyPr>
            <a:normAutofit fontScale="90000"/>
          </a:bodyPr>
          <a:lstStyle/>
          <a:p>
            <a:r>
              <a:rPr lang="en-US" dirty="0"/>
              <a:t>CBCT on 5 year old </a:t>
            </a:r>
            <a:r>
              <a:rPr lang="en-US"/>
              <a:t>child who was </a:t>
            </a:r>
            <a:r>
              <a:rPr lang="en-US" dirty="0"/>
              <a:t>having out of control emotional problems. Check the left C-2,3 articulation and see if  you get a listing that may be the source if his problems.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283534" y="506627"/>
            <a:ext cx="5245320" cy="60727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6816" y="4930346"/>
            <a:ext cx="920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2876" y="5796951"/>
            <a:ext cx="2458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PRI C-2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22351284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87394" y="389839"/>
            <a:ext cx="4337221" cy="5800896"/>
          </a:xfrm>
        </p:spPr>
        <p:txBody>
          <a:bodyPr>
            <a:normAutofit fontScale="90000"/>
          </a:bodyPr>
          <a:lstStyle/>
          <a:p>
            <a:r>
              <a:rPr lang="en-US" dirty="0"/>
              <a:t>CBCT on 5 year old </a:t>
            </a:r>
            <a:r>
              <a:rPr lang="en-US"/>
              <a:t>child who was </a:t>
            </a:r>
            <a:r>
              <a:rPr lang="en-US" dirty="0"/>
              <a:t>having out of control emotional problems. Check the left C-2,3 articulation and see if  you get a listing that may be the source if his problems.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283534" y="506627"/>
            <a:ext cx="5245320" cy="60727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6816" y="4930346"/>
            <a:ext cx="920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2876" y="5796951"/>
            <a:ext cx="2458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PRI C-2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8971473" y="5201728"/>
            <a:ext cx="276045" cy="405442"/>
          </a:xfrm>
          <a:prstGeom prst="straightConnector1">
            <a:avLst/>
          </a:prstGeom>
          <a:ln w="38100">
            <a:solidFill>
              <a:srgbClr val="0070C0">
                <a:alpha val="6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9382664" y="4675517"/>
            <a:ext cx="296174" cy="497456"/>
          </a:xfrm>
          <a:prstGeom prst="straightConnector1">
            <a:avLst/>
          </a:prstGeom>
          <a:ln w="38100">
            <a:solidFill>
              <a:srgbClr val="0070C0">
                <a:alpha val="6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2235128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DF529-A383-4F30-96FE-6B2D69DB1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00050"/>
            <a:ext cx="5183188" cy="5594349"/>
          </a:xfrm>
        </p:spPr>
        <p:txBody>
          <a:bodyPr/>
          <a:lstStyle/>
          <a:p>
            <a:r>
              <a:rPr lang="en-US" dirty="0"/>
              <a:t>When viewing </a:t>
            </a:r>
            <a:r>
              <a:rPr lang="en-US" dirty="0" err="1"/>
              <a:t>cbct</a:t>
            </a:r>
            <a:r>
              <a:rPr lang="en-US" dirty="0"/>
              <a:t>, assume your right is patient’s right based upon direction they are facing.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A0A21A-1ABD-423B-A0C8-D463B280C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7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DF529-A383-4F30-96FE-6B2D69DB1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00050"/>
            <a:ext cx="5183188" cy="5594349"/>
          </a:xfrm>
        </p:spPr>
        <p:txBody>
          <a:bodyPr/>
          <a:lstStyle/>
          <a:p>
            <a:r>
              <a:rPr lang="en-US" dirty="0"/>
              <a:t>When viewing </a:t>
            </a:r>
            <a:r>
              <a:rPr lang="en-US" dirty="0" err="1"/>
              <a:t>cbct</a:t>
            </a:r>
            <a:r>
              <a:rPr lang="en-US" dirty="0"/>
              <a:t>, assume your right is patient’s right based upon direction they are facing. </a:t>
            </a:r>
            <a:r>
              <a:rPr lang="en-US" dirty="0">
                <a:solidFill>
                  <a:srgbClr val="FFFF00"/>
                </a:solidFill>
              </a:rPr>
              <a:t>Thus, viewing c-4, how would you list this misalignment?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7EAC60-5C50-4186-97F6-9F30CEF433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59590" y="2141736"/>
            <a:ext cx="3614737" cy="271105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E18D2F-EE4F-4C69-B2BD-D3BFC9D4AFAB}"/>
              </a:ext>
            </a:extLst>
          </p:cNvPr>
          <p:cNvSpPr txBox="1"/>
          <p:nvPr/>
        </p:nvSpPr>
        <p:spPr>
          <a:xfrm>
            <a:off x="6470650" y="4102100"/>
            <a:ext cx="641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4934E3-9BF5-4124-9BC2-193E6117DBEF}"/>
              </a:ext>
            </a:extLst>
          </p:cNvPr>
          <p:cNvSpPr txBox="1"/>
          <p:nvPr/>
        </p:nvSpPr>
        <p:spPr>
          <a:xfrm>
            <a:off x="10299700" y="4102100"/>
            <a:ext cx="654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091815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3690551" cy="5078026"/>
          </a:xfrm>
        </p:spPr>
        <p:txBody>
          <a:bodyPr/>
          <a:lstStyle/>
          <a:p>
            <a:r>
              <a:rPr lang="en-US" dirty="0"/>
              <a:t>Focus on the anterior aspect of the left C-2,3 articulation.</a:t>
            </a:r>
            <a:br>
              <a:rPr lang="en-US" dirty="0"/>
            </a:br>
            <a:r>
              <a:rPr lang="en-US" dirty="0"/>
              <a:t>Listing?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8673"/>
          <a:stretch/>
        </p:blipFill>
        <p:spPr>
          <a:xfrm>
            <a:off x="4939654" y="834081"/>
            <a:ext cx="5997521" cy="56470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2871" y="5443151"/>
            <a:ext cx="7166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2050860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394886" cy="4837070"/>
          </a:xfrm>
        </p:spPr>
        <p:txBody>
          <a:bodyPr/>
          <a:lstStyle/>
          <a:p>
            <a:r>
              <a:rPr lang="en-US" dirty="0"/>
              <a:t>Focus on anterior aspect of left </a:t>
            </a:r>
            <a:br>
              <a:rPr lang="en-US" dirty="0"/>
            </a:br>
            <a:r>
              <a:rPr lang="en-US" dirty="0"/>
              <a:t>C-2,3 articulation.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9242" b="3801"/>
          <a:stretch/>
        </p:blipFill>
        <p:spPr>
          <a:xfrm>
            <a:off x="5515232" y="1322887"/>
            <a:ext cx="5900351" cy="52570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8476" y="5035378"/>
            <a:ext cx="8402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2382952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857368" cy="5393124"/>
          </a:xfrm>
        </p:spPr>
        <p:txBody>
          <a:bodyPr/>
          <a:lstStyle/>
          <a:p>
            <a:r>
              <a:rPr lang="en-US" dirty="0"/>
              <a:t>Look at anterior aspect of left </a:t>
            </a:r>
            <a:br>
              <a:rPr lang="en-US" dirty="0"/>
            </a:br>
            <a:r>
              <a:rPr lang="en-US" dirty="0"/>
              <a:t>C-2,3 and </a:t>
            </a:r>
            <a:br>
              <a:rPr lang="en-US" dirty="0"/>
            </a:br>
            <a:r>
              <a:rPr lang="en-US" dirty="0"/>
              <a:t>C-3,4.</a:t>
            </a:r>
            <a:br>
              <a:rPr lang="en-US" dirty="0"/>
            </a:br>
            <a:r>
              <a:rPr lang="en-US" dirty="0"/>
              <a:t>Listings?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8106" r="11643" b="2807"/>
          <a:stretch/>
        </p:blipFill>
        <p:spPr>
          <a:xfrm>
            <a:off x="5594563" y="766118"/>
            <a:ext cx="5759237" cy="59682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5735" y="5399903"/>
            <a:ext cx="6672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461085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900616" cy="5794718"/>
          </a:xfrm>
        </p:spPr>
        <p:txBody>
          <a:bodyPr/>
          <a:lstStyle/>
          <a:p>
            <a:r>
              <a:rPr lang="en-US" dirty="0"/>
              <a:t>Focus on anterior aspect of right C-3,4.</a:t>
            </a:r>
            <a:br>
              <a:rPr lang="en-US" dirty="0"/>
            </a:br>
            <a:r>
              <a:rPr lang="en-US" dirty="0"/>
              <a:t>Listing?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8592" b="6073"/>
          <a:stretch/>
        </p:blipFill>
        <p:spPr>
          <a:xfrm>
            <a:off x="5578374" y="766119"/>
            <a:ext cx="5709563" cy="56408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2231" y="5554362"/>
            <a:ext cx="654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1383551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129216" cy="3267761"/>
          </a:xfrm>
        </p:spPr>
        <p:txBody>
          <a:bodyPr>
            <a:normAutofit/>
          </a:bodyPr>
          <a:lstStyle/>
          <a:p>
            <a:r>
              <a:rPr lang="en-US" dirty="0"/>
              <a:t>Focus on the anterior aspect of left C-2,3 articulation. Listing?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5833" b="4085"/>
          <a:stretch/>
        </p:blipFill>
        <p:spPr>
          <a:xfrm>
            <a:off x="5804627" y="934491"/>
            <a:ext cx="5809227" cy="53859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5344297"/>
            <a:ext cx="8423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2020 Thomas Forest, D.C.</a:t>
            </a:r>
          </a:p>
        </p:txBody>
      </p:sp>
    </p:spTree>
    <p:extLst>
      <p:ext uri="{BB962C8B-B14F-4D97-AF65-F5344CB8AC3E}">
        <p14:creationId xmlns:p14="http://schemas.microsoft.com/office/powerpoint/2010/main" val="527464939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365</TotalTime>
  <Words>833</Words>
  <Application>Microsoft Office PowerPoint</Application>
  <PresentationFormat>Widescreen</PresentationFormat>
  <Paragraphs>94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Calibri</vt:lpstr>
      <vt:lpstr>Century Gothic</vt:lpstr>
      <vt:lpstr>Wingdings 3</vt:lpstr>
      <vt:lpstr>Slice</vt:lpstr>
      <vt:lpstr>Blair lower cervical misalignments gleaned from 3-D seated CT scans.</vt:lpstr>
      <vt:lpstr>CBCT (seated computOrizeD tomography images) allow for a 360 viewing of the cervical spine. See if you can find the listings on the following 10 images, after the example.</vt:lpstr>
      <vt:lpstr>When viewing cbct, assume your right is patient’s right based upon direction they are facing. </vt:lpstr>
      <vt:lpstr>When viewing cbct, assume your right is patient’s right based upon direction they are facing. Thus, viewing c-4, how would you list this misalignment?</vt:lpstr>
      <vt:lpstr>Focus on the anterior aspect of the left C-2,3 articulation. Listing?</vt:lpstr>
      <vt:lpstr>Focus on anterior aspect of left  C-2,3 articulation.</vt:lpstr>
      <vt:lpstr>Look at anterior aspect of left  C-2,3 and  C-3,4. Listings?</vt:lpstr>
      <vt:lpstr>Focus on anterior aspect of right C-3,4. Listing?</vt:lpstr>
      <vt:lpstr>Focus on the anterior aspect of left C-2,3 articulation. Listing?</vt:lpstr>
      <vt:lpstr>PowerPoint Presentation</vt:lpstr>
      <vt:lpstr>Look at anterior aspect of C-4,5. Listing?</vt:lpstr>
      <vt:lpstr>View anterior aspect of left C-2,3 articulation. Listing?</vt:lpstr>
      <vt:lpstr>Patient with coronal left C-2,3 joint but semi-sagital right, called a turned articulation.</vt:lpstr>
      <vt:lpstr>CBCT on 5 year old child who was having out of control emotional problems. Check the left C-2,3 articulation and see if  you get a listing that may be the source if his problems.</vt:lpstr>
      <vt:lpstr>ANSWERS OF CBCT LISTINGS BELOW C-1</vt:lpstr>
      <vt:lpstr>Focus on the anterior aspect of the left C-2,3 articulation. Listing?</vt:lpstr>
      <vt:lpstr>Focus on anterior aspect of left  C-2,3 articulation.</vt:lpstr>
      <vt:lpstr>Look at anterior aspect of left  C-2,3 and  C-3,4. Listings?</vt:lpstr>
      <vt:lpstr>Focus on anterior aspect of right C-3,4. Listing?</vt:lpstr>
      <vt:lpstr>Focus on the anterior aspect of left C-2,3 articulation. Listing?</vt:lpstr>
      <vt:lpstr>PowerPoint Presentation</vt:lpstr>
      <vt:lpstr>Look at anterior aspect of C-4,5. Listing?</vt:lpstr>
      <vt:lpstr>View anterior aspect of left C-2,3 articulation. Listing?</vt:lpstr>
      <vt:lpstr>Patient with coronal left C-2,3 joint but semi-sagital right, called a turned articulation.</vt:lpstr>
      <vt:lpstr>CBCT on 5 year old child who was having out of control emotional problems. Check the left C-2,3 articulation and see if  you get a listing that may be the source if his problems.</vt:lpstr>
      <vt:lpstr>CBCT on 5 year old child who was having out of control emotional problems. Check the left C-2,3 articulation and see if  you get a listing that may be the source if his problems.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</dc:creator>
  <cp:lastModifiedBy>Thomas Forest</cp:lastModifiedBy>
  <cp:revision>24</cp:revision>
  <dcterms:created xsi:type="dcterms:W3CDTF">2019-04-12T16:36:24Z</dcterms:created>
  <dcterms:modified xsi:type="dcterms:W3CDTF">2024-04-18T15:18:49Z</dcterms:modified>
</cp:coreProperties>
</file>