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39" r:id="rId20"/>
    <p:sldId id="340" r:id="rId21"/>
    <p:sldId id="341" r:id="rId22"/>
    <p:sldId id="276" r:id="rId23"/>
    <p:sldId id="279" r:id="rId24"/>
    <p:sldId id="280" r:id="rId25"/>
    <p:sldId id="281" r:id="rId26"/>
    <p:sldId id="282" r:id="rId27"/>
    <p:sldId id="343" r:id="rId28"/>
    <p:sldId id="344" r:id="rId29"/>
    <p:sldId id="285" r:id="rId30"/>
    <p:sldId id="345" r:id="rId31"/>
    <p:sldId id="346"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47"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2964"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8E25231-FE90-455B-A078-AB7CAA9ACC0F}" type="datetimeFigureOut">
              <a:rPr lang="en-US" smtClean="0"/>
              <a:t>11/14/2018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37A3735-12DE-44C1-A01D-E7B147A59C8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E25231-FE90-455B-A078-AB7CAA9ACC0F}"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A3735-12DE-44C1-A01D-E7B147A59C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E25231-FE90-455B-A078-AB7CAA9ACC0F}"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A3735-12DE-44C1-A01D-E7B147A59C8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90E360-5828-4571-B12E-444BE92DADDF}" type="slidenum">
              <a:rPr lang="en-US"/>
              <a:pPr>
                <a:defRPr/>
              </a:pPr>
              <a:t>‹#›</a:t>
            </a:fld>
            <a:endParaRPr lang="en-US"/>
          </a:p>
        </p:txBody>
      </p:sp>
    </p:spTree>
    <p:extLst>
      <p:ext uri="{BB962C8B-B14F-4D97-AF65-F5344CB8AC3E}">
        <p14:creationId xmlns:p14="http://schemas.microsoft.com/office/powerpoint/2010/main" val="229348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E25231-FE90-455B-A078-AB7CAA9ACC0F}"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A3735-12DE-44C1-A01D-E7B147A59C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E25231-FE90-455B-A078-AB7CAA9ACC0F}"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A3735-12DE-44C1-A01D-E7B147A59C8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E25231-FE90-455B-A078-AB7CAA9ACC0F}"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A3735-12DE-44C1-A01D-E7B147A59C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E25231-FE90-455B-A078-AB7CAA9ACC0F}"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A3735-12DE-44C1-A01D-E7B147A59C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8E25231-FE90-455B-A078-AB7CAA9ACC0F}" type="datetimeFigureOut">
              <a:rPr lang="en-US" smtClean="0"/>
              <a:t>11/14/2018</a:t>
            </a:fld>
            <a:endParaRPr lang="en-US"/>
          </a:p>
        </p:txBody>
      </p:sp>
      <p:sp>
        <p:nvSpPr>
          <p:cNvPr id="8" name="Slide Number Placeholder 7"/>
          <p:cNvSpPr>
            <a:spLocks noGrp="1"/>
          </p:cNvSpPr>
          <p:nvPr>
            <p:ph type="sldNum" sz="quarter" idx="11"/>
          </p:nvPr>
        </p:nvSpPr>
        <p:spPr/>
        <p:txBody>
          <a:bodyPr/>
          <a:lstStyle/>
          <a:p>
            <a:fld id="{537A3735-12DE-44C1-A01D-E7B147A59C8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25231-FE90-455B-A078-AB7CAA9ACC0F}"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A3735-12DE-44C1-A01D-E7B147A59C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E25231-FE90-455B-A078-AB7CAA9ACC0F}"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37A3735-12DE-44C1-A01D-E7B147A59C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8E25231-FE90-455B-A078-AB7CAA9ACC0F}"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A3735-12DE-44C1-A01D-E7B147A59C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8E25231-FE90-455B-A078-AB7CAA9ACC0F}" type="datetimeFigureOut">
              <a:rPr lang="en-US" smtClean="0"/>
              <a:t>11/14/2018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37A3735-12DE-44C1-A01D-E7B147A59C8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Review of marking base posterior &amp; </a:t>
            </a:r>
            <a:r>
              <a:rPr lang="en-US" dirty="0" err="1" smtClean="0"/>
              <a:t>protractoview</a:t>
            </a:r>
            <a:r>
              <a:rPr lang="en-US" dirty="0" smtClean="0"/>
              <a:t> Blair </a:t>
            </a:r>
            <a:br>
              <a:rPr lang="en-US" dirty="0" smtClean="0"/>
            </a:br>
            <a:r>
              <a:rPr lang="en-US" dirty="0" smtClean="0"/>
              <a:t>x-rays</a:t>
            </a:r>
            <a:endParaRPr lang="en-US" dirty="0"/>
          </a:p>
        </p:txBody>
      </p:sp>
      <p:sp>
        <p:nvSpPr>
          <p:cNvPr id="3" name="Subtitle 2"/>
          <p:cNvSpPr>
            <a:spLocks noGrp="1"/>
          </p:cNvSpPr>
          <p:nvPr>
            <p:ph type="subTitle" idx="1"/>
          </p:nvPr>
        </p:nvSpPr>
        <p:spPr/>
        <p:txBody>
          <a:bodyPr>
            <a:normAutofit/>
          </a:bodyPr>
          <a:lstStyle/>
          <a:p>
            <a:r>
              <a:rPr lang="en-US" dirty="0" smtClean="0"/>
              <a:t>Life West</a:t>
            </a:r>
          </a:p>
          <a:p>
            <a:r>
              <a:rPr lang="en-US" dirty="0" smtClean="0"/>
              <a:t>Weekend 2, hour </a:t>
            </a:r>
            <a:r>
              <a:rPr lang="en-US" dirty="0" smtClean="0"/>
              <a:t>3.5</a:t>
            </a:r>
            <a:endParaRPr lang="en-US" dirty="0" smtClean="0"/>
          </a:p>
          <a:p>
            <a:r>
              <a:rPr lang="en-US" dirty="0" smtClean="0"/>
              <a:t>Drs. Campbell &amp; Forest</a:t>
            </a:r>
            <a:endParaRPr lang="en-US" dirty="0"/>
          </a:p>
        </p:txBody>
      </p:sp>
    </p:spTree>
    <p:extLst>
      <p:ext uri="{BB962C8B-B14F-4D97-AF65-F5344CB8AC3E}">
        <p14:creationId xmlns:p14="http://schemas.microsoft.com/office/powerpoint/2010/main" val="2356933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696200" cy="5256213"/>
          </a:xfrm>
          <a:prstGeom prst="rect">
            <a:avLst/>
          </a:prstGeom>
          <a:noFill/>
          <a:ln w="9525">
            <a:solidFill>
              <a:srgbClr val="04FA10"/>
            </a:solidFill>
            <a:miter lim="800000"/>
            <a:headEnd/>
            <a:tailEnd/>
          </a:ln>
          <a:extLst>
            <a:ext uri="{909E8E84-426E-40DD-AFC4-6F175D3DCCD1}">
              <a14:hiddenFill xmlns:a14="http://schemas.microsoft.com/office/drawing/2010/main">
                <a:solidFill>
                  <a:srgbClr val="FFFFFF"/>
                </a:solidFill>
              </a14:hiddenFill>
            </a:ext>
          </a:extLst>
        </p:spPr>
      </p:pic>
      <p:sp>
        <p:nvSpPr>
          <p:cNvPr id="162819" name="Oval 3"/>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2820" name="Oval 4"/>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2821" name="Freeform 5"/>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2" name="Text Box 6"/>
          <p:cNvSpPr txBox="1">
            <a:spLocks noChangeArrowheads="1"/>
          </p:cNvSpPr>
          <p:nvPr/>
        </p:nvSpPr>
        <p:spPr bwMode="auto">
          <a:xfrm>
            <a:off x="2041525" y="5980113"/>
            <a:ext cx="549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1800" b="0">
                <a:solidFill>
                  <a:srgbClr val="FF3300"/>
                </a:solidFill>
                <a:latin typeface="Arial" charset="0"/>
              </a:rPr>
              <a:t>Foramen magnum &amp; posterior border of lateral mass</a:t>
            </a:r>
          </a:p>
        </p:txBody>
      </p:sp>
    </p:spTree>
    <p:extLst>
      <p:ext uri="{BB962C8B-B14F-4D97-AF65-F5344CB8AC3E}">
        <p14:creationId xmlns:p14="http://schemas.microsoft.com/office/powerpoint/2010/main" val="201695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524000" y="1219200"/>
            <a:ext cx="5486400" cy="3835732"/>
          </a:xfrm>
        </p:spPr>
      </p:pic>
      <p:sp>
        <p:nvSpPr>
          <p:cNvPr id="163843" name="Oval 3"/>
          <p:cNvSpPr>
            <a:spLocks noChangeArrowheads="1"/>
          </p:cNvSpPr>
          <p:nvPr/>
        </p:nvSpPr>
        <p:spPr bwMode="auto">
          <a:xfrm>
            <a:off x="35814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3844" name="Oval 4"/>
          <p:cNvSpPr>
            <a:spLocks noChangeArrowheads="1"/>
          </p:cNvSpPr>
          <p:nvPr/>
        </p:nvSpPr>
        <p:spPr bwMode="auto">
          <a:xfrm>
            <a:off x="3124200" y="318452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3845" name="Text Box 5"/>
          <p:cNvSpPr txBox="1">
            <a:spLocks noChangeArrowheads="1"/>
          </p:cNvSpPr>
          <p:nvPr/>
        </p:nvSpPr>
        <p:spPr bwMode="auto">
          <a:xfrm>
            <a:off x="3962400" y="2438400"/>
            <a:ext cx="106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2400"/>
              <a:t>Ant. Pt. 1</a:t>
            </a:r>
          </a:p>
        </p:txBody>
      </p:sp>
      <p:sp>
        <p:nvSpPr>
          <p:cNvPr id="163846" name="Text Box 6"/>
          <p:cNvSpPr txBox="1">
            <a:spLocks noChangeArrowheads="1"/>
          </p:cNvSpPr>
          <p:nvPr/>
        </p:nvSpPr>
        <p:spPr bwMode="auto">
          <a:xfrm>
            <a:off x="3276600" y="3581400"/>
            <a:ext cx="121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2400"/>
              <a:t>Post. Pt. 1</a:t>
            </a:r>
          </a:p>
        </p:txBody>
      </p:sp>
    </p:spTree>
    <p:extLst>
      <p:ext uri="{BB962C8B-B14F-4D97-AF65-F5344CB8AC3E}">
        <p14:creationId xmlns:p14="http://schemas.microsoft.com/office/powerpoint/2010/main" val="2939851570"/>
      </p:ext>
    </p:extLst>
  </p:cSld>
  <p:clrMapOvr>
    <a:masterClrMapping/>
  </p:clrMapOvr>
  <p:transition spd="med">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Oval 3"/>
          <p:cNvSpPr>
            <a:spLocks noChangeArrowheads="1"/>
          </p:cNvSpPr>
          <p:nvPr/>
        </p:nvSpPr>
        <p:spPr bwMode="auto">
          <a:xfrm>
            <a:off x="3962400" y="19812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4868" name="Oval 4"/>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4869" name="Line 5"/>
          <p:cNvSpPr>
            <a:spLocks noChangeShapeType="1"/>
          </p:cNvSpPr>
          <p:nvPr/>
        </p:nvSpPr>
        <p:spPr bwMode="auto">
          <a:xfrm flipH="1">
            <a:off x="3048000" y="2133600"/>
            <a:ext cx="10668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0" name="Freeform 6"/>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solidFill>
            <a:srgbClr val="04FA10"/>
          </a:solidFill>
          <a:ln w="571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54662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524000" y="1295400"/>
            <a:ext cx="5486400" cy="3835732"/>
          </a:xfrm>
        </p:spPr>
      </p:pic>
      <p:sp>
        <p:nvSpPr>
          <p:cNvPr id="165891" name="Oval 3"/>
          <p:cNvSpPr>
            <a:spLocks noChangeArrowheads="1"/>
          </p:cNvSpPr>
          <p:nvPr/>
        </p:nvSpPr>
        <p:spPr bwMode="auto">
          <a:xfrm>
            <a:off x="35814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5892" name="Oval 4"/>
          <p:cNvSpPr>
            <a:spLocks noChangeArrowheads="1"/>
          </p:cNvSpPr>
          <p:nvPr/>
        </p:nvSpPr>
        <p:spPr bwMode="auto">
          <a:xfrm>
            <a:off x="3162300" y="3248891"/>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5893" name="Line 5"/>
          <p:cNvSpPr>
            <a:spLocks noChangeShapeType="1"/>
          </p:cNvSpPr>
          <p:nvPr/>
        </p:nvSpPr>
        <p:spPr bwMode="auto">
          <a:xfrm flipH="1">
            <a:off x="3238500" y="2590800"/>
            <a:ext cx="419100" cy="734291"/>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51796222"/>
      </p:ext>
    </p:extLst>
  </p:cSld>
  <p:clrMapOvr>
    <a:masterClrMapping/>
  </p:clrMapOvr>
  <p:transition spd="med">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Oval 3"/>
          <p:cNvSpPr>
            <a:spLocks noChangeArrowheads="1"/>
          </p:cNvSpPr>
          <p:nvPr/>
        </p:nvSpPr>
        <p:spPr bwMode="auto">
          <a:xfrm>
            <a:off x="3962400" y="1981200"/>
            <a:ext cx="304800" cy="304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6916" name="Oval 4"/>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6917" name="Line 5"/>
          <p:cNvSpPr>
            <a:spLocks noChangeShapeType="1"/>
          </p:cNvSpPr>
          <p:nvPr/>
        </p:nvSpPr>
        <p:spPr bwMode="auto">
          <a:xfrm flipH="1">
            <a:off x="3048000" y="2133600"/>
            <a:ext cx="10668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8" name="Freeform 6"/>
          <p:cNvSpPr>
            <a:spLocks/>
          </p:cNvSpPr>
          <p:nvPr/>
        </p:nvSpPr>
        <p:spPr bwMode="auto">
          <a:xfrm>
            <a:off x="2247900" y="1524000"/>
            <a:ext cx="1181100" cy="2400300"/>
          </a:xfrm>
          <a:custGeom>
            <a:avLst/>
            <a:gdLst>
              <a:gd name="T0" fmla="*/ 876300 w 744"/>
              <a:gd name="T1" fmla="*/ 2133600 h 1512"/>
              <a:gd name="T2" fmla="*/ 647700 w 744"/>
              <a:gd name="T3" fmla="*/ 2362200 h 1512"/>
              <a:gd name="T4" fmla="*/ 419100 w 744"/>
              <a:gd name="T5" fmla="*/ 2362200 h 1512"/>
              <a:gd name="T6" fmla="*/ 266700 w 744"/>
              <a:gd name="T7" fmla="*/ 2286000 h 1512"/>
              <a:gd name="T8" fmla="*/ 190500 w 744"/>
              <a:gd name="T9" fmla="*/ 2133600 h 1512"/>
              <a:gd name="T10" fmla="*/ 114300 w 744"/>
              <a:gd name="T11" fmla="*/ 1905000 h 1512"/>
              <a:gd name="T12" fmla="*/ 38100 w 744"/>
              <a:gd name="T13" fmla="*/ 1752600 h 1512"/>
              <a:gd name="T14" fmla="*/ 38100 w 744"/>
              <a:gd name="T15" fmla="*/ 1524000 h 1512"/>
              <a:gd name="T16" fmla="*/ 38100 w 744"/>
              <a:gd name="T17" fmla="*/ 1295400 h 1512"/>
              <a:gd name="T18" fmla="*/ 38100 w 744"/>
              <a:gd name="T19" fmla="*/ 1143000 h 1512"/>
              <a:gd name="T20" fmla="*/ 266700 w 744"/>
              <a:gd name="T21" fmla="*/ 914400 h 1512"/>
              <a:gd name="T22" fmla="*/ 419100 w 744"/>
              <a:gd name="T23" fmla="*/ 762000 h 1512"/>
              <a:gd name="T24" fmla="*/ 571500 w 744"/>
              <a:gd name="T25" fmla="*/ 609600 h 1512"/>
              <a:gd name="T26" fmla="*/ 723900 w 744"/>
              <a:gd name="T27" fmla="*/ 533400 h 1512"/>
              <a:gd name="T28" fmla="*/ 800100 w 744"/>
              <a:gd name="T29" fmla="*/ 381000 h 1512"/>
              <a:gd name="T30" fmla="*/ 952500 w 744"/>
              <a:gd name="T31" fmla="*/ 304800 h 1512"/>
              <a:gd name="T32" fmla="*/ 1028700 w 744"/>
              <a:gd name="T33" fmla="*/ 152400 h 1512"/>
              <a:gd name="T34" fmla="*/ 1181100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9" name="Freeform 7"/>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solidFill>
            <a:srgbClr val="04FA10"/>
          </a:solidFill>
          <a:ln w="571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0" name="Line 8"/>
          <p:cNvSpPr>
            <a:spLocks noChangeShapeType="1"/>
          </p:cNvSpPr>
          <p:nvPr/>
        </p:nvSpPr>
        <p:spPr bwMode="auto">
          <a:xfrm flipV="1">
            <a:off x="2819400" y="1143000"/>
            <a:ext cx="609600" cy="533400"/>
          </a:xfrm>
          <a:prstGeom prst="line">
            <a:avLst/>
          </a:prstGeom>
          <a:noFill/>
          <a:ln w="381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21" name="Text Box 9"/>
          <p:cNvSpPr txBox="1">
            <a:spLocks noChangeArrowheads="1"/>
          </p:cNvSpPr>
          <p:nvPr/>
        </p:nvSpPr>
        <p:spPr bwMode="auto">
          <a:xfrm>
            <a:off x="2879725" y="5903913"/>
            <a:ext cx="3829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1800" b="0">
                <a:solidFill>
                  <a:srgbClr val="FF3300"/>
                </a:solidFill>
                <a:latin typeface="Arial" charset="0"/>
              </a:rPr>
              <a:t>Trace distal margin of lateral margin</a:t>
            </a:r>
          </a:p>
        </p:txBody>
      </p:sp>
    </p:spTree>
    <p:extLst>
      <p:ext uri="{BB962C8B-B14F-4D97-AF65-F5344CB8AC3E}">
        <p14:creationId xmlns:p14="http://schemas.microsoft.com/office/powerpoint/2010/main" val="1803232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549400" y="1331025"/>
            <a:ext cx="5486400" cy="3835732"/>
          </a:xfrm>
        </p:spPr>
      </p:pic>
      <p:sp>
        <p:nvSpPr>
          <p:cNvPr id="167939" name="Oval 3"/>
          <p:cNvSpPr>
            <a:spLocks noChangeArrowheads="1"/>
          </p:cNvSpPr>
          <p:nvPr/>
        </p:nvSpPr>
        <p:spPr bwMode="auto">
          <a:xfrm>
            <a:off x="35814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7940" name="Oval 4"/>
          <p:cNvSpPr>
            <a:spLocks noChangeArrowheads="1"/>
          </p:cNvSpPr>
          <p:nvPr/>
        </p:nvSpPr>
        <p:spPr bwMode="auto">
          <a:xfrm>
            <a:off x="3162300" y="3248891"/>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7941" name="Line 5"/>
          <p:cNvSpPr>
            <a:spLocks noChangeShapeType="1"/>
          </p:cNvSpPr>
          <p:nvPr/>
        </p:nvSpPr>
        <p:spPr bwMode="auto">
          <a:xfrm flipH="1">
            <a:off x="3238500" y="2590800"/>
            <a:ext cx="419100" cy="810491"/>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42" name="Freeform 6"/>
          <p:cNvSpPr>
            <a:spLocks/>
          </p:cNvSpPr>
          <p:nvPr/>
        </p:nvSpPr>
        <p:spPr bwMode="auto">
          <a:xfrm>
            <a:off x="2049780" y="2855191"/>
            <a:ext cx="1188720" cy="1092200"/>
          </a:xfrm>
          <a:custGeom>
            <a:avLst/>
            <a:gdLst>
              <a:gd name="T0" fmla="*/ 1612900 w 1016"/>
              <a:gd name="T1" fmla="*/ 457200 h 688"/>
              <a:gd name="T2" fmla="*/ 1231900 w 1016"/>
              <a:gd name="T3" fmla="*/ 609600 h 688"/>
              <a:gd name="T4" fmla="*/ 927100 w 1016"/>
              <a:gd name="T5" fmla="*/ 762000 h 688"/>
              <a:gd name="T6" fmla="*/ 622300 w 1016"/>
              <a:gd name="T7" fmla="*/ 1066800 h 688"/>
              <a:gd name="T8" fmla="*/ 165100 w 1016"/>
              <a:gd name="T9" fmla="*/ 914400 h 688"/>
              <a:gd name="T10" fmla="*/ 12700 w 1016"/>
              <a:gd name="T11" fmla="*/ 533400 h 688"/>
              <a:gd name="T12" fmla="*/ 88900 w 1016"/>
              <a:gd name="T13" fmla="*/ 152400 h 688"/>
              <a:gd name="T14" fmla="*/ 165100 w 1016"/>
              <a:gd name="T15" fmla="*/ 0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688">
                <a:moveTo>
                  <a:pt x="1016" y="288"/>
                </a:moveTo>
                <a:cubicBezTo>
                  <a:pt x="932" y="320"/>
                  <a:pt x="848" y="352"/>
                  <a:pt x="776" y="384"/>
                </a:cubicBezTo>
                <a:cubicBezTo>
                  <a:pt x="704" y="416"/>
                  <a:pt x="648" y="432"/>
                  <a:pt x="584" y="480"/>
                </a:cubicBezTo>
                <a:cubicBezTo>
                  <a:pt x="520" y="528"/>
                  <a:pt x="472" y="656"/>
                  <a:pt x="392" y="672"/>
                </a:cubicBezTo>
                <a:cubicBezTo>
                  <a:pt x="312" y="688"/>
                  <a:pt x="168" y="632"/>
                  <a:pt x="104" y="576"/>
                </a:cubicBezTo>
                <a:cubicBezTo>
                  <a:pt x="40" y="520"/>
                  <a:pt x="16" y="416"/>
                  <a:pt x="8" y="336"/>
                </a:cubicBezTo>
                <a:cubicBezTo>
                  <a:pt x="0" y="256"/>
                  <a:pt x="40" y="152"/>
                  <a:pt x="56" y="96"/>
                </a:cubicBezTo>
                <a:cubicBezTo>
                  <a:pt x="72" y="40"/>
                  <a:pt x="96" y="16"/>
                  <a:pt x="104"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80168676"/>
      </p:ext>
    </p:extLst>
  </p:cSld>
  <p:clrMapOvr>
    <a:masterClrMapping/>
  </p:clrMapOvr>
  <p:transition spd="med">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524000" y="1276184"/>
            <a:ext cx="5486400" cy="3835732"/>
          </a:xfrm>
        </p:spPr>
      </p:pic>
      <p:sp>
        <p:nvSpPr>
          <p:cNvPr id="168963" name="Oval 3"/>
          <p:cNvSpPr>
            <a:spLocks noChangeArrowheads="1"/>
          </p:cNvSpPr>
          <p:nvPr/>
        </p:nvSpPr>
        <p:spPr bwMode="auto">
          <a:xfrm>
            <a:off x="35814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8964" name="Oval 4"/>
          <p:cNvSpPr>
            <a:spLocks noChangeArrowheads="1"/>
          </p:cNvSpPr>
          <p:nvPr/>
        </p:nvSpPr>
        <p:spPr bwMode="auto">
          <a:xfrm>
            <a:off x="3155373" y="3139209"/>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8965" name="Line 5"/>
          <p:cNvSpPr>
            <a:spLocks noChangeShapeType="1"/>
          </p:cNvSpPr>
          <p:nvPr/>
        </p:nvSpPr>
        <p:spPr bwMode="auto">
          <a:xfrm flipH="1">
            <a:off x="3238500" y="2590800"/>
            <a:ext cx="419100" cy="67945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66" name="Freeform 6"/>
          <p:cNvSpPr>
            <a:spLocks/>
          </p:cNvSpPr>
          <p:nvPr/>
        </p:nvSpPr>
        <p:spPr bwMode="auto">
          <a:xfrm>
            <a:off x="2181399" y="2856778"/>
            <a:ext cx="1005840" cy="835602"/>
          </a:xfrm>
          <a:custGeom>
            <a:avLst/>
            <a:gdLst>
              <a:gd name="T0" fmla="*/ 1612900 w 1016"/>
              <a:gd name="T1" fmla="*/ 457200 h 688"/>
              <a:gd name="T2" fmla="*/ 1231900 w 1016"/>
              <a:gd name="T3" fmla="*/ 609600 h 688"/>
              <a:gd name="T4" fmla="*/ 927100 w 1016"/>
              <a:gd name="T5" fmla="*/ 762000 h 688"/>
              <a:gd name="T6" fmla="*/ 622300 w 1016"/>
              <a:gd name="T7" fmla="*/ 1066800 h 688"/>
              <a:gd name="T8" fmla="*/ 165100 w 1016"/>
              <a:gd name="T9" fmla="*/ 914400 h 688"/>
              <a:gd name="T10" fmla="*/ 12700 w 1016"/>
              <a:gd name="T11" fmla="*/ 533400 h 688"/>
              <a:gd name="T12" fmla="*/ 88900 w 1016"/>
              <a:gd name="T13" fmla="*/ 152400 h 688"/>
              <a:gd name="T14" fmla="*/ 165100 w 1016"/>
              <a:gd name="T15" fmla="*/ 0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688">
                <a:moveTo>
                  <a:pt x="1016" y="288"/>
                </a:moveTo>
                <a:cubicBezTo>
                  <a:pt x="932" y="320"/>
                  <a:pt x="848" y="352"/>
                  <a:pt x="776" y="384"/>
                </a:cubicBezTo>
                <a:cubicBezTo>
                  <a:pt x="704" y="416"/>
                  <a:pt x="648" y="432"/>
                  <a:pt x="584" y="480"/>
                </a:cubicBezTo>
                <a:cubicBezTo>
                  <a:pt x="520" y="528"/>
                  <a:pt x="472" y="656"/>
                  <a:pt x="392" y="672"/>
                </a:cubicBezTo>
                <a:cubicBezTo>
                  <a:pt x="312" y="688"/>
                  <a:pt x="168" y="632"/>
                  <a:pt x="104" y="576"/>
                </a:cubicBezTo>
                <a:cubicBezTo>
                  <a:pt x="40" y="520"/>
                  <a:pt x="16" y="416"/>
                  <a:pt x="8" y="336"/>
                </a:cubicBezTo>
                <a:cubicBezTo>
                  <a:pt x="0" y="256"/>
                  <a:pt x="40" y="152"/>
                  <a:pt x="56" y="96"/>
                </a:cubicBezTo>
                <a:cubicBezTo>
                  <a:pt x="72" y="40"/>
                  <a:pt x="96" y="16"/>
                  <a:pt x="104"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67" name="Freeform 7"/>
          <p:cNvSpPr>
            <a:spLocks/>
          </p:cNvSpPr>
          <p:nvPr/>
        </p:nvSpPr>
        <p:spPr bwMode="auto">
          <a:xfrm>
            <a:off x="2346960" y="2044700"/>
            <a:ext cx="1280160" cy="622300"/>
          </a:xfrm>
          <a:custGeom>
            <a:avLst/>
            <a:gdLst>
              <a:gd name="T0" fmla="*/ 1752600 w 1104"/>
              <a:gd name="T1" fmla="*/ 546100 h 392"/>
              <a:gd name="T2" fmla="*/ 1447800 w 1104"/>
              <a:gd name="T3" fmla="*/ 317500 h 392"/>
              <a:gd name="T4" fmla="*/ 1066800 w 1104"/>
              <a:gd name="T5" fmla="*/ 88900 h 392"/>
              <a:gd name="T6" fmla="*/ 762000 w 1104"/>
              <a:gd name="T7" fmla="*/ 12700 h 392"/>
              <a:gd name="T8" fmla="*/ 381000 w 1104"/>
              <a:gd name="T9" fmla="*/ 165100 h 392"/>
              <a:gd name="T10" fmla="*/ 228600 w 1104"/>
              <a:gd name="T11" fmla="*/ 469900 h 392"/>
              <a:gd name="T12" fmla="*/ 0 w 1104"/>
              <a:gd name="T13" fmla="*/ 622300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392">
                <a:moveTo>
                  <a:pt x="1104" y="344"/>
                </a:moveTo>
                <a:cubicBezTo>
                  <a:pt x="1044" y="296"/>
                  <a:pt x="984" y="248"/>
                  <a:pt x="912" y="200"/>
                </a:cubicBezTo>
                <a:cubicBezTo>
                  <a:pt x="840" y="152"/>
                  <a:pt x="744" y="88"/>
                  <a:pt x="672" y="56"/>
                </a:cubicBezTo>
                <a:cubicBezTo>
                  <a:pt x="600" y="24"/>
                  <a:pt x="552" y="0"/>
                  <a:pt x="480" y="8"/>
                </a:cubicBezTo>
                <a:cubicBezTo>
                  <a:pt x="408" y="16"/>
                  <a:pt x="296" y="56"/>
                  <a:pt x="240" y="104"/>
                </a:cubicBezTo>
                <a:cubicBezTo>
                  <a:pt x="184" y="152"/>
                  <a:pt x="184" y="248"/>
                  <a:pt x="144" y="296"/>
                </a:cubicBezTo>
                <a:cubicBezTo>
                  <a:pt x="104" y="344"/>
                  <a:pt x="24" y="376"/>
                  <a:pt x="0" y="392"/>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68344811"/>
      </p:ext>
    </p:extLst>
  </p:cSld>
  <p:clrMapOvr>
    <a:masterClrMapping/>
  </p:clrMapOvr>
  <p:transition spd="med">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447800" y="1213839"/>
            <a:ext cx="5486400" cy="3835732"/>
          </a:xfrm>
        </p:spPr>
      </p:pic>
      <p:sp>
        <p:nvSpPr>
          <p:cNvPr id="169987" name="Oval 3"/>
          <p:cNvSpPr>
            <a:spLocks noChangeArrowheads="1"/>
          </p:cNvSpPr>
          <p:nvPr/>
        </p:nvSpPr>
        <p:spPr bwMode="auto">
          <a:xfrm>
            <a:off x="3505200" y="2486892"/>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8" name="Oval 4"/>
          <p:cNvSpPr>
            <a:spLocks noChangeArrowheads="1"/>
          </p:cNvSpPr>
          <p:nvPr/>
        </p:nvSpPr>
        <p:spPr bwMode="auto">
          <a:xfrm>
            <a:off x="3048000" y="313170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9" name="Line 5"/>
          <p:cNvSpPr>
            <a:spLocks noChangeShapeType="1"/>
          </p:cNvSpPr>
          <p:nvPr/>
        </p:nvSpPr>
        <p:spPr bwMode="auto">
          <a:xfrm flipH="1">
            <a:off x="3124200" y="2590801"/>
            <a:ext cx="457200" cy="61710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0" name="Freeform 6"/>
          <p:cNvSpPr>
            <a:spLocks/>
          </p:cNvSpPr>
          <p:nvPr/>
        </p:nvSpPr>
        <p:spPr bwMode="auto">
          <a:xfrm>
            <a:off x="1939636" y="2738005"/>
            <a:ext cx="1188720" cy="1092200"/>
          </a:xfrm>
          <a:custGeom>
            <a:avLst/>
            <a:gdLst>
              <a:gd name="T0" fmla="*/ 1612900 w 1016"/>
              <a:gd name="T1" fmla="*/ 457200 h 688"/>
              <a:gd name="T2" fmla="*/ 1231900 w 1016"/>
              <a:gd name="T3" fmla="*/ 609600 h 688"/>
              <a:gd name="T4" fmla="*/ 927100 w 1016"/>
              <a:gd name="T5" fmla="*/ 762000 h 688"/>
              <a:gd name="T6" fmla="*/ 622300 w 1016"/>
              <a:gd name="T7" fmla="*/ 1066800 h 688"/>
              <a:gd name="T8" fmla="*/ 165100 w 1016"/>
              <a:gd name="T9" fmla="*/ 914400 h 688"/>
              <a:gd name="T10" fmla="*/ 12700 w 1016"/>
              <a:gd name="T11" fmla="*/ 533400 h 688"/>
              <a:gd name="T12" fmla="*/ 88900 w 1016"/>
              <a:gd name="T13" fmla="*/ 152400 h 688"/>
              <a:gd name="T14" fmla="*/ 165100 w 1016"/>
              <a:gd name="T15" fmla="*/ 0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688">
                <a:moveTo>
                  <a:pt x="1016" y="288"/>
                </a:moveTo>
                <a:cubicBezTo>
                  <a:pt x="932" y="320"/>
                  <a:pt x="848" y="352"/>
                  <a:pt x="776" y="384"/>
                </a:cubicBezTo>
                <a:cubicBezTo>
                  <a:pt x="704" y="416"/>
                  <a:pt x="648" y="432"/>
                  <a:pt x="584" y="480"/>
                </a:cubicBezTo>
                <a:cubicBezTo>
                  <a:pt x="520" y="528"/>
                  <a:pt x="472" y="656"/>
                  <a:pt x="392" y="672"/>
                </a:cubicBezTo>
                <a:cubicBezTo>
                  <a:pt x="312" y="688"/>
                  <a:pt x="168" y="632"/>
                  <a:pt x="104" y="576"/>
                </a:cubicBezTo>
                <a:cubicBezTo>
                  <a:pt x="40" y="520"/>
                  <a:pt x="16" y="416"/>
                  <a:pt x="8" y="336"/>
                </a:cubicBezTo>
                <a:cubicBezTo>
                  <a:pt x="0" y="256"/>
                  <a:pt x="40" y="152"/>
                  <a:pt x="56" y="96"/>
                </a:cubicBezTo>
                <a:cubicBezTo>
                  <a:pt x="72" y="40"/>
                  <a:pt x="96" y="16"/>
                  <a:pt x="104"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1" name="Freeform 7"/>
          <p:cNvSpPr>
            <a:spLocks/>
          </p:cNvSpPr>
          <p:nvPr/>
        </p:nvSpPr>
        <p:spPr bwMode="auto">
          <a:xfrm>
            <a:off x="2337262" y="1976006"/>
            <a:ext cx="1188720" cy="622300"/>
          </a:xfrm>
          <a:custGeom>
            <a:avLst/>
            <a:gdLst>
              <a:gd name="T0" fmla="*/ 1752600 w 1104"/>
              <a:gd name="T1" fmla="*/ 546100 h 392"/>
              <a:gd name="T2" fmla="*/ 1447800 w 1104"/>
              <a:gd name="T3" fmla="*/ 317500 h 392"/>
              <a:gd name="T4" fmla="*/ 1066800 w 1104"/>
              <a:gd name="T5" fmla="*/ 88900 h 392"/>
              <a:gd name="T6" fmla="*/ 762000 w 1104"/>
              <a:gd name="T7" fmla="*/ 12700 h 392"/>
              <a:gd name="T8" fmla="*/ 381000 w 1104"/>
              <a:gd name="T9" fmla="*/ 165100 h 392"/>
              <a:gd name="T10" fmla="*/ 228600 w 1104"/>
              <a:gd name="T11" fmla="*/ 469900 h 392"/>
              <a:gd name="T12" fmla="*/ 0 w 1104"/>
              <a:gd name="T13" fmla="*/ 622300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392">
                <a:moveTo>
                  <a:pt x="1104" y="344"/>
                </a:moveTo>
                <a:cubicBezTo>
                  <a:pt x="1044" y="296"/>
                  <a:pt x="984" y="248"/>
                  <a:pt x="912" y="200"/>
                </a:cubicBezTo>
                <a:cubicBezTo>
                  <a:pt x="840" y="152"/>
                  <a:pt x="744" y="88"/>
                  <a:pt x="672" y="56"/>
                </a:cubicBezTo>
                <a:cubicBezTo>
                  <a:pt x="600" y="24"/>
                  <a:pt x="552" y="0"/>
                  <a:pt x="480" y="8"/>
                </a:cubicBezTo>
                <a:cubicBezTo>
                  <a:pt x="408" y="16"/>
                  <a:pt x="296" y="56"/>
                  <a:pt x="240" y="104"/>
                </a:cubicBezTo>
                <a:cubicBezTo>
                  <a:pt x="184" y="152"/>
                  <a:pt x="184" y="248"/>
                  <a:pt x="144" y="296"/>
                </a:cubicBezTo>
                <a:cubicBezTo>
                  <a:pt x="104" y="344"/>
                  <a:pt x="24" y="376"/>
                  <a:pt x="0" y="392"/>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2" name="Freeform 8"/>
          <p:cNvSpPr>
            <a:spLocks/>
          </p:cNvSpPr>
          <p:nvPr/>
        </p:nvSpPr>
        <p:spPr bwMode="auto">
          <a:xfrm>
            <a:off x="1939636" y="2486892"/>
            <a:ext cx="436419" cy="412461"/>
          </a:xfrm>
          <a:custGeom>
            <a:avLst/>
            <a:gdLst>
              <a:gd name="T0" fmla="*/ 381000 w 240"/>
              <a:gd name="T1" fmla="*/ 0 h 336"/>
              <a:gd name="T2" fmla="*/ 152400 w 240"/>
              <a:gd name="T3" fmla="*/ 152400 h 336"/>
              <a:gd name="T4" fmla="*/ 76200 w 240"/>
              <a:gd name="T5" fmla="*/ 304800 h 336"/>
              <a:gd name="T6" fmla="*/ 0 w 24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36">
                <a:moveTo>
                  <a:pt x="240" y="0"/>
                </a:moveTo>
                <a:cubicBezTo>
                  <a:pt x="184" y="32"/>
                  <a:pt x="128" y="64"/>
                  <a:pt x="96" y="96"/>
                </a:cubicBezTo>
                <a:cubicBezTo>
                  <a:pt x="64" y="128"/>
                  <a:pt x="64" y="152"/>
                  <a:pt x="48" y="192"/>
                </a:cubicBezTo>
                <a:cubicBezTo>
                  <a:pt x="32" y="232"/>
                  <a:pt x="8" y="312"/>
                  <a:pt x="0" y="336"/>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80423871"/>
      </p:ext>
    </p:extLst>
  </p:cSld>
  <p:clrMapOvr>
    <a:masterClrMapping/>
  </p:clrMapOvr>
  <p:transition spd="med">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Oval 3"/>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1012" name="Oval 4"/>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1013" name="Line 5"/>
          <p:cNvSpPr>
            <a:spLocks noChangeShapeType="1"/>
          </p:cNvSpPr>
          <p:nvPr/>
        </p:nvSpPr>
        <p:spPr bwMode="auto">
          <a:xfrm flipH="1">
            <a:off x="3048000" y="2133600"/>
            <a:ext cx="10668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4" name="Freeform 6"/>
          <p:cNvSpPr>
            <a:spLocks/>
          </p:cNvSpPr>
          <p:nvPr/>
        </p:nvSpPr>
        <p:spPr bwMode="auto">
          <a:xfrm>
            <a:off x="2247900" y="1524000"/>
            <a:ext cx="1181100" cy="2400300"/>
          </a:xfrm>
          <a:custGeom>
            <a:avLst/>
            <a:gdLst>
              <a:gd name="T0" fmla="*/ 876300 w 744"/>
              <a:gd name="T1" fmla="*/ 2133600 h 1512"/>
              <a:gd name="T2" fmla="*/ 647700 w 744"/>
              <a:gd name="T3" fmla="*/ 2362200 h 1512"/>
              <a:gd name="T4" fmla="*/ 419100 w 744"/>
              <a:gd name="T5" fmla="*/ 2362200 h 1512"/>
              <a:gd name="T6" fmla="*/ 266700 w 744"/>
              <a:gd name="T7" fmla="*/ 2286000 h 1512"/>
              <a:gd name="T8" fmla="*/ 190500 w 744"/>
              <a:gd name="T9" fmla="*/ 2133600 h 1512"/>
              <a:gd name="T10" fmla="*/ 114300 w 744"/>
              <a:gd name="T11" fmla="*/ 1905000 h 1512"/>
              <a:gd name="T12" fmla="*/ 38100 w 744"/>
              <a:gd name="T13" fmla="*/ 1752600 h 1512"/>
              <a:gd name="T14" fmla="*/ 38100 w 744"/>
              <a:gd name="T15" fmla="*/ 1524000 h 1512"/>
              <a:gd name="T16" fmla="*/ 38100 w 744"/>
              <a:gd name="T17" fmla="*/ 1295400 h 1512"/>
              <a:gd name="T18" fmla="*/ 38100 w 744"/>
              <a:gd name="T19" fmla="*/ 1143000 h 1512"/>
              <a:gd name="T20" fmla="*/ 266700 w 744"/>
              <a:gd name="T21" fmla="*/ 914400 h 1512"/>
              <a:gd name="T22" fmla="*/ 419100 w 744"/>
              <a:gd name="T23" fmla="*/ 762000 h 1512"/>
              <a:gd name="T24" fmla="*/ 571500 w 744"/>
              <a:gd name="T25" fmla="*/ 609600 h 1512"/>
              <a:gd name="T26" fmla="*/ 723900 w 744"/>
              <a:gd name="T27" fmla="*/ 533400 h 1512"/>
              <a:gd name="T28" fmla="*/ 800100 w 744"/>
              <a:gd name="T29" fmla="*/ 381000 h 1512"/>
              <a:gd name="T30" fmla="*/ 952500 w 744"/>
              <a:gd name="T31" fmla="*/ 304800 h 1512"/>
              <a:gd name="T32" fmla="*/ 1028700 w 744"/>
              <a:gd name="T33" fmla="*/ 152400 h 1512"/>
              <a:gd name="T34" fmla="*/ 1181100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5" name="Line 7"/>
          <p:cNvSpPr>
            <a:spLocks noChangeShapeType="1"/>
          </p:cNvSpPr>
          <p:nvPr/>
        </p:nvSpPr>
        <p:spPr bwMode="auto">
          <a:xfrm flipH="1" flipV="1">
            <a:off x="3200400" y="1524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6" name="Freeform 8"/>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7" name="Text Box 9"/>
          <p:cNvSpPr txBox="1">
            <a:spLocks noChangeArrowheads="1"/>
          </p:cNvSpPr>
          <p:nvPr/>
        </p:nvSpPr>
        <p:spPr bwMode="auto">
          <a:xfrm>
            <a:off x="2057400" y="5943600"/>
            <a:ext cx="569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1800" b="0">
                <a:solidFill>
                  <a:srgbClr val="FF3300"/>
                </a:solidFill>
                <a:latin typeface="Arial" charset="0"/>
              </a:rPr>
              <a:t>Perpendicular from line to distal margin of lateral mass</a:t>
            </a:r>
          </a:p>
        </p:txBody>
      </p:sp>
    </p:spTree>
    <p:extLst>
      <p:ext uri="{BB962C8B-B14F-4D97-AF65-F5344CB8AC3E}">
        <p14:creationId xmlns:p14="http://schemas.microsoft.com/office/powerpoint/2010/main" val="738971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447800" y="1213839"/>
            <a:ext cx="5486400" cy="3835732"/>
          </a:xfrm>
        </p:spPr>
      </p:pic>
      <p:sp>
        <p:nvSpPr>
          <p:cNvPr id="169987" name="Oval 3"/>
          <p:cNvSpPr>
            <a:spLocks noChangeArrowheads="1"/>
          </p:cNvSpPr>
          <p:nvPr/>
        </p:nvSpPr>
        <p:spPr bwMode="auto">
          <a:xfrm>
            <a:off x="3505200" y="2486892"/>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8" name="Oval 4"/>
          <p:cNvSpPr>
            <a:spLocks noChangeArrowheads="1"/>
          </p:cNvSpPr>
          <p:nvPr/>
        </p:nvSpPr>
        <p:spPr bwMode="auto">
          <a:xfrm>
            <a:off x="3048000" y="313170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9" name="Line 5"/>
          <p:cNvSpPr>
            <a:spLocks noChangeShapeType="1"/>
          </p:cNvSpPr>
          <p:nvPr/>
        </p:nvSpPr>
        <p:spPr bwMode="auto">
          <a:xfrm flipH="1">
            <a:off x="3124200" y="2590801"/>
            <a:ext cx="457200" cy="61710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0" name="Freeform 6"/>
          <p:cNvSpPr>
            <a:spLocks/>
          </p:cNvSpPr>
          <p:nvPr/>
        </p:nvSpPr>
        <p:spPr bwMode="auto">
          <a:xfrm>
            <a:off x="1939636" y="2738005"/>
            <a:ext cx="1188720" cy="1092200"/>
          </a:xfrm>
          <a:custGeom>
            <a:avLst/>
            <a:gdLst>
              <a:gd name="T0" fmla="*/ 1612900 w 1016"/>
              <a:gd name="T1" fmla="*/ 457200 h 688"/>
              <a:gd name="T2" fmla="*/ 1231900 w 1016"/>
              <a:gd name="T3" fmla="*/ 609600 h 688"/>
              <a:gd name="T4" fmla="*/ 927100 w 1016"/>
              <a:gd name="T5" fmla="*/ 762000 h 688"/>
              <a:gd name="T6" fmla="*/ 622300 w 1016"/>
              <a:gd name="T7" fmla="*/ 1066800 h 688"/>
              <a:gd name="T8" fmla="*/ 165100 w 1016"/>
              <a:gd name="T9" fmla="*/ 914400 h 688"/>
              <a:gd name="T10" fmla="*/ 12700 w 1016"/>
              <a:gd name="T11" fmla="*/ 533400 h 688"/>
              <a:gd name="T12" fmla="*/ 88900 w 1016"/>
              <a:gd name="T13" fmla="*/ 152400 h 688"/>
              <a:gd name="T14" fmla="*/ 165100 w 1016"/>
              <a:gd name="T15" fmla="*/ 0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688">
                <a:moveTo>
                  <a:pt x="1016" y="288"/>
                </a:moveTo>
                <a:cubicBezTo>
                  <a:pt x="932" y="320"/>
                  <a:pt x="848" y="352"/>
                  <a:pt x="776" y="384"/>
                </a:cubicBezTo>
                <a:cubicBezTo>
                  <a:pt x="704" y="416"/>
                  <a:pt x="648" y="432"/>
                  <a:pt x="584" y="480"/>
                </a:cubicBezTo>
                <a:cubicBezTo>
                  <a:pt x="520" y="528"/>
                  <a:pt x="472" y="656"/>
                  <a:pt x="392" y="672"/>
                </a:cubicBezTo>
                <a:cubicBezTo>
                  <a:pt x="312" y="688"/>
                  <a:pt x="168" y="632"/>
                  <a:pt x="104" y="576"/>
                </a:cubicBezTo>
                <a:cubicBezTo>
                  <a:pt x="40" y="520"/>
                  <a:pt x="16" y="416"/>
                  <a:pt x="8" y="336"/>
                </a:cubicBezTo>
                <a:cubicBezTo>
                  <a:pt x="0" y="256"/>
                  <a:pt x="40" y="152"/>
                  <a:pt x="56" y="96"/>
                </a:cubicBezTo>
                <a:cubicBezTo>
                  <a:pt x="72" y="40"/>
                  <a:pt x="96" y="16"/>
                  <a:pt x="104"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1" name="Freeform 7"/>
          <p:cNvSpPr>
            <a:spLocks/>
          </p:cNvSpPr>
          <p:nvPr/>
        </p:nvSpPr>
        <p:spPr bwMode="auto">
          <a:xfrm>
            <a:off x="2337262" y="1976006"/>
            <a:ext cx="1188720" cy="622300"/>
          </a:xfrm>
          <a:custGeom>
            <a:avLst/>
            <a:gdLst>
              <a:gd name="T0" fmla="*/ 1752600 w 1104"/>
              <a:gd name="T1" fmla="*/ 546100 h 392"/>
              <a:gd name="T2" fmla="*/ 1447800 w 1104"/>
              <a:gd name="T3" fmla="*/ 317500 h 392"/>
              <a:gd name="T4" fmla="*/ 1066800 w 1104"/>
              <a:gd name="T5" fmla="*/ 88900 h 392"/>
              <a:gd name="T6" fmla="*/ 762000 w 1104"/>
              <a:gd name="T7" fmla="*/ 12700 h 392"/>
              <a:gd name="T8" fmla="*/ 381000 w 1104"/>
              <a:gd name="T9" fmla="*/ 165100 h 392"/>
              <a:gd name="T10" fmla="*/ 228600 w 1104"/>
              <a:gd name="T11" fmla="*/ 469900 h 392"/>
              <a:gd name="T12" fmla="*/ 0 w 1104"/>
              <a:gd name="T13" fmla="*/ 622300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392">
                <a:moveTo>
                  <a:pt x="1104" y="344"/>
                </a:moveTo>
                <a:cubicBezTo>
                  <a:pt x="1044" y="296"/>
                  <a:pt x="984" y="248"/>
                  <a:pt x="912" y="200"/>
                </a:cubicBezTo>
                <a:cubicBezTo>
                  <a:pt x="840" y="152"/>
                  <a:pt x="744" y="88"/>
                  <a:pt x="672" y="56"/>
                </a:cubicBezTo>
                <a:cubicBezTo>
                  <a:pt x="600" y="24"/>
                  <a:pt x="552" y="0"/>
                  <a:pt x="480" y="8"/>
                </a:cubicBezTo>
                <a:cubicBezTo>
                  <a:pt x="408" y="16"/>
                  <a:pt x="296" y="56"/>
                  <a:pt x="240" y="104"/>
                </a:cubicBezTo>
                <a:cubicBezTo>
                  <a:pt x="184" y="152"/>
                  <a:pt x="184" y="248"/>
                  <a:pt x="144" y="296"/>
                </a:cubicBezTo>
                <a:cubicBezTo>
                  <a:pt x="104" y="344"/>
                  <a:pt x="24" y="376"/>
                  <a:pt x="0" y="392"/>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2" name="Freeform 8"/>
          <p:cNvSpPr>
            <a:spLocks/>
          </p:cNvSpPr>
          <p:nvPr/>
        </p:nvSpPr>
        <p:spPr bwMode="auto">
          <a:xfrm>
            <a:off x="1939636" y="2486892"/>
            <a:ext cx="436419" cy="412461"/>
          </a:xfrm>
          <a:custGeom>
            <a:avLst/>
            <a:gdLst>
              <a:gd name="T0" fmla="*/ 381000 w 240"/>
              <a:gd name="T1" fmla="*/ 0 h 336"/>
              <a:gd name="T2" fmla="*/ 152400 w 240"/>
              <a:gd name="T3" fmla="*/ 152400 h 336"/>
              <a:gd name="T4" fmla="*/ 76200 w 240"/>
              <a:gd name="T5" fmla="*/ 304800 h 336"/>
              <a:gd name="T6" fmla="*/ 0 w 24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36">
                <a:moveTo>
                  <a:pt x="240" y="0"/>
                </a:moveTo>
                <a:cubicBezTo>
                  <a:pt x="184" y="32"/>
                  <a:pt x="128" y="64"/>
                  <a:pt x="96" y="96"/>
                </a:cubicBezTo>
                <a:cubicBezTo>
                  <a:pt x="64" y="128"/>
                  <a:pt x="64" y="152"/>
                  <a:pt x="48" y="192"/>
                </a:cubicBezTo>
                <a:cubicBezTo>
                  <a:pt x="32" y="232"/>
                  <a:pt x="8" y="312"/>
                  <a:pt x="0" y="336"/>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Connector 2"/>
          <p:cNvCxnSpPr>
            <a:stCxn id="169989" idx="0"/>
          </p:cNvCxnSpPr>
          <p:nvPr/>
        </p:nvCxnSpPr>
        <p:spPr>
          <a:xfrm flipH="1" flipV="1">
            <a:off x="2819400" y="1976006"/>
            <a:ext cx="762000" cy="61479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67907"/>
      </p:ext>
    </p:extLst>
  </p:cSld>
  <p:clrMapOvr>
    <a:masterClrMapping/>
  </p:clrMapOvr>
  <p:transition spd="med">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609600" y="1981200"/>
            <a:ext cx="8153400" cy="2743200"/>
          </a:xfrm>
        </p:spPr>
        <p:txBody>
          <a:bodyPr>
            <a:normAutofit fontScale="90000"/>
          </a:bodyPr>
          <a:lstStyle/>
          <a:p>
            <a:pPr eaLnBrk="1" hangingPunct="1">
              <a:defRPr/>
            </a:pPr>
            <a:r>
              <a:rPr lang="en-US" sz="6600" smtClean="0"/>
              <a:t>MARKING </a:t>
            </a:r>
            <a:br>
              <a:rPr lang="en-US" sz="6600" smtClean="0"/>
            </a:br>
            <a:r>
              <a:rPr lang="en-US" sz="6600" smtClean="0"/>
              <a:t>THE </a:t>
            </a:r>
            <a:br>
              <a:rPr lang="en-US" sz="6600" smtClean="0"/>
            </a:br>
            <a:r>
              <a:rPr lang="en-US" sz="6600" smtClean="0"/>
              <a:t>BASE POSTERIOR</a:t>
            </a:r>
          </a:p>
        </p:txBody>
      </p:sp>
      <p:sp>
        <p:nvSpPr>
          <p:cNvPr id="299011" name="Rectangle 3"/>
          <p:cNvSpPr>
            <a:spLocks noGrp="1" noChangeArrowheads="1"/>
          </p:cNvSpPr>
          <p:nvPr>
            <p:ph idx="1"/>
          </p:nvPr>
        </p:nvSpPr>
        <p:spPr>
          <a:xfrm>
            <a:off x="533400" y="5943600"/>
            <a:ext cx="9067800" cy="76200"/>
          </a:xfrm>
        </p:spPr>
        <p:txBody>
          <a:bodyPr>
            <a:normAutofit fontScale="25000" lnSpcReduction="20000"/>
          </a:bodyPr>
          <a:lstStyle/>
          <a:p>
            <a:pPr eaLnBrk="1" hangingPunct="1">
              <a:lnSpc>
                <a:spcPct val="80000"/>
              </a:lnSpc>
              <a:defRPr/>
            </a:pPr>
            <a:endParaRPr lang="en-US" sz="800" smtClean="0"/>
          </a:p>
        </p:txBody>
      </p:sp>
    </p:spTree>
    <p:extLst>
      <p:ext uri="{BB962C8B-B14F-4D97-AF65-F5344CB8AC3E}">
        <p14:creationId xmlns:p14="http://schemas.microsoft.com/office/powerpoint/2010/main" val="184961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447800" y="1213839"/>
            <a:ext cx="5486400" cy="3835732"/>
          </a:xfrm>
        </p:spPr>
      </p:pic>
      <p:sp>
        <p:nvSpPr>
          <p:cNvPr id="169987" name="Oval 3"/>
          <p:cNvSpPr>
            <a:spLocks noChangeArrowheads="1"/>
          </p:cNvSpPr>
          <p:nvPr/>
        </p:nvSpPr>
        <p:spPr bwMode="auto">
          <a:xfrm>
            <a:off x="3505200" y="2486892"/>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8" name="Oval 4"/>
          <p:cNvSpPr>
            <a:spLocks noChangeArrowheads="1"/>
          </p:cNvSpPr>
          <p:nvPr/>
        </p:nvSpPr>
        <p:spPr bwMode="auto">
          <a:xfrm>
            <a:off x="3048000" y="313170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9" name="Line 5"/>
          <p:cNvSpPr>
            <a:spLocks noChangeShapeType="1"/>
          </p:cNvSpPr>
          <p:nvPr/>
        </p:nvSpPr>
        <p:spPr bwMode="auto">
          <a:xfrm flipH="1">
            <a:off x="3124200" y="2590801"/>
            <a:ext cx="457200" cy="61710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0" name="Freeform 6"/>
          <p:cNvSpPr>
            <a:spLocks/>
          </p:cNvSpPr>
          <p:nvPr/>
        </p:nvSpPr>
        <p:spPr bwMode="auto">
          <a:xfrm>
            <a:off x="1939636" y="2738005"/>
            <a:ext cx="1188720" cy="1092200"/>
          </a:xfrm>
          <a:custGeom>
            <a:avLst/>
            <a:gdLst>
              <a:gd name="T0" fmla="*/ 1612900 w 1016"/>
              <a:gd name="T1" fmla="*/ 457200 h 688"/>
              <a:gd name="T2" fmla="*/ 1231900 w 1016"/>
              <a:gd name="T3" fmla="*/ 609600 h 688"/>
              <a:gd name="T4" fmla="*/ 927100 w 1016"/>
              <a:gd name="T5" fmla="*/ 762000 h 688"/>
              <a:gd name="T6" fmla="*/ 622300 w 1016"/>
              <a:gd name="T7" fmla="*/ 1066800 h 688"/>
              <a:gd name="T8" fmla="*/ 165100 w 1016"/>
              <a:gd name="T9" fmla="*/ 914400 h 688"/>
              <a:gd name="T10" fmla="*/ 12700 w 1016"/>
              <a:gd name="T11" fmla="*/ 533400 h 688"/>
              <a:gd name="T12" fmla="*/ 88900 w 1016"/>
              <a:gd name="T13" fmla="*/ 152400 h 688"/>
              <a:gd name="T14" fmla="*/ 165100 w 1016"/>
              <a:gd name="T15" fmla="*/ 0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688">
                <a:moveTo>
                  <a:pt x="1016" y="288"/>
                </a:moveTo>
                <a:cubicBezTo>
                  <a:pt x="932" y="320"/>
                  <a:pt x="848" y="352"/>
                  <a:pt x="776" y="384"/>
                </a:cubicBezTo>
                <a:cubicBezTo>
                  <a:pt x="704" y="416"/>
                  <a:pt x="648" y="432"/>
                  <a:pt x="584" y="480"/>
                </a:cubicBezTo>
                <a:cubicBezTo>
                  <a:pt x="520" y="528"/>
                  <a:pt x="472" y="656"/>
                  <a:pt x="392" y="672"/>
                </a:cubicBezTo>
                <a:cubicBezTo>
                  <a:pt x="312" y="688"/>
                  <a:pt x="168" y="632"/>
                  <a:pt x="104" y="576"/>
                </a:cubicBezTo>
                <a:cubicBezTo>
                  <a:pt x="40" y="520"/>
                  <a:pt x="16" y="416"/>
                  <a:pt x="8" y="336"/>
                </a:cubicBezTo>
                <a:cubicBezTo>
                  <a:pt x="0" y="256"/>
                  <a:pt x="40" y="152"/>
                  <a:pt x="56" y="96"/>
                </a:cubicBezTo>
                <a:cubicBezTo>
                  <a:pt x="72" y="40"/>
                  <a:pt x="96" y="16"/>
                  <a:pt x="104"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1" name="Freeform 7"/>
          <p:cNvSpPr>
            <a:spLocks/>
          </p:cNvSpPr>
          <p:nvPr/>
        </p:nvSpPr>
        <p:spPr bwMode="auto">
          <a:xfrm>
            <a:off x="2337262" y="1976006"/>
            <a:ext cx="1188720" cy="622300"/>
          </a:xfrm>
          <a:custGeom>
            <a:avLst/>
            <a:gdLst>
              <a:gd name="T0" fmla="*/ 1752600 w 1104"/>
              <a:gd name="T1" fmla="*/ 546100 h 392"/>
              <a:gd name="T2" fmla="*/ 1447800 w 1104"/>
              <a:gd name="T3" fmla="*/ 317500 h 392"/>
              <a:gd name="T4" fmla="*/ 1066800 w 1104"/>
              <a:gd name="T5" fmla="*/ 88900 h 392"/>
              <a:gd name="T6" fmla="*/ 762000 w 1104"/>
              <a:gd name="T7" fmla="*/ 12700 h 392"/>
              <a:gd name="T8" fmla="*/ 381000 w 1104"/>
              <a:gd name="T9" fmla="*/ 165100 h 392"/>
              <a:gd name="T10" fmla="*/ 228600 w 1104"/>
              <a:gd name="T11" fmla="*/ 469900 h 392"/>
              <a:gd name="T12" fmla="*/ 0 w 1104"/>
              <a:gd name="T13" fmla="*/ 622300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392">
                <a:moveTo>
                  <a:pt x="1104" y="344"/>
                </a:moveTo>
                <a:cubicBezTo>
                  <a:pt x="1044" y="296"/>
                  <a:pt x="984" y="248"/>
                  <a:pt x="912" y="200"/>
                </a:cubicBezTo>
                <a:cubicBezTo>
                  <a:pt x="840" y="152"/>
                  <a:pt x="744" y="88"/>
                  <a:pt x="672" y="56"/>
                </a:cubicBezTo>
                <a:cubicBezTo>
                  <a:pt x="600" y="24"/>
                  <a:pt x="552" y="0"/>
                  <a:pt x="480" y="8"/>
                </a:cubicBezTo>
                <a:cubicBezTo>
                  <a:pt x="408" y="16"/>
                  <a:pt x="296" y="56"/>
                  <a:pt x="240" y="104"/>
                </a:cubicBezTo>
                <a:cubicBezTo>
                  <a:pt x="184" y="152"/>
                  <a:pt x="184" y="248"/>
                  <a:pt x="144" y="296"/>
                </a:cubicBezTo>
                <a:cubicBezTo>
                  <a:pt x="104" y="344"/>
                  <a:pt x="24" y="376"/>
                  <a:pt x="0" y="392"/>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2" name="Freeform 8"/>
          <p:cNvSpPr>
            <a:spLocks/>
          </p:cNvSpPr>
          <p:nvPr/>
        </p:nvSpPr>
        <p:spPr bwMode="auto">
          <a:xfrm>
            <a:off x="1939636" y="2486892"/>
            <a:ext cx="436419" cy="412461"/>
          </a:xfrm>
          <a:custGeom>
            <a:avLst/>
            <a:gdLst>
              <a:gd name="T0" fmla="*/ 381000 w 240"/>
              <a:gd name="T1" fmla="*/ 0 h 336"/>
              <a:gd name="T2" fmla="*/ 152400 w 240"/>
              <a:gd name="T3" fmla="*/ 152400 h 336"/>
              <a:gd name="T4" fmla="*/ 76200 w 240"/>
              <a:gd name="T5" fmla="*/ 304800 h 336"/>
              <a:gd name="T6" fmla="*/ 0 w 24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36">
                <a:moveTo>
                  <a:pt x="240" y="0"/>
                </a:moveTo>
                <a:cubicBezTo>
                  <a:pt x="184" y="32"/>
                  <a:pt x="128" y="64"/>
                  <a:pt x="96" y="96"/>
                </a:cubicBezTo>
                <a:cubicBezTo>
                  <a:pt x="64" y="128"/>
                  <a:pt x="64" y="152"/>
                  <a:pt x="48" y="192"/>
                </a:cubicBezTo>
                <a:cubicBezTo>
                  <a:pt x="32" y="232"/>
                  <a:pt x="8" y="312"/>
                  <a:pt x="0" y="336"/>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Connector 2"/>
          <p:cNvCxnSpPr>
            <a:stCxn id="169989" idx="0"/>
          </p:cNvCxnSpPr>
          <p:nvPr/>
        </p:nvCxnSpPr>
        <p:spPr>
          <a:xfrm flipH="1" flipV="1">
            <a:off x="2819400" y="1976006"/>
            <a:ext cx="762000" cy="61479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813166" y="1901539"/>
            <a:ext cx="192578" cy="1575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304800" y="309310"/>
            <a:ext cx="2819400" cy="369332"/>
          </a:xfrm>
          <a:prstGeom prst="rect">
            <a:avLst/>
          </a:prstGeom>
          <a:noFill/>
        </p:spPr>
        <p:txBody>
          <a:bodyPr wrap="square" rtlCol="0">
            <a:spAutoFit/>
          </a:bodyPr>
          <a:lstStyle/>
          <a:p>
            <a:r>
              <a:rPr lang="en-US" dirty="0" smtClean="0"/>
              <a:t>ANTERIOR POINT 2</a:t>
            </a:r>
            <a:endParaRPr lang="en-US" dirty="0"/>
          </a:p>
        </p:txBody>
      </p:sp>
      <p:cxnSp>
        <p:nvCxnSpPr>
          <p:cNvPr id="6" name="Straight Arrow Connector 5"/>
          <p:cNvCxnSpPr/>
          <p:nvPr/>
        </p:nvCxnSpPr>
        <p:spPr>
          <a:xfrm>
            <a:off x="2157845" y="838200"/>
            <a:ext cx="585355" cy="762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900043"/>
      </p:ext>
    </p:extLst>
  </p:cSld>
  <p:clrMapOvr>
    <a:masterClrMapping/>
  </p:clrMapOvr>
  <p:transition spd="med">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447800" y="1213839"/>
            <a:ext cx="5486400" cy="3835732"/>
          </a:xfrm>
        </p:spPr>
      </p:pic>
      <p:sp>
        <p:nvSpPr>
          <p:cNvPr id="169987" name="Oval 3"/>
          <p:cNvSpPr>
            <a:spLocks noChangeArrowheads="1"/>
          </p:cNvSpPr>
          <p:nvPr/>
        </p:nvSpPr>
        <p:spPr bwMode="auto">
          <a:xfrm>
            <a:off x="3505200" y="2486892"/>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8" name="Oval 4"/>
          <p:cNvSpPr>
            <a:spLocks noChangeArrowheads="1"/>
          </p:cNvSpPr>
          <p:nvPr/>
        </p:nvSpPr>
        <p:spPr bwMode="auto">
          <a:xfrm>
            <a:off x="3048000" y="313170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9" name="Line 5"/>
          <p:cNvSpPr>
            <a:spLocks noChangeShapeType="1"/>
          </p:cNvSpPr>
          <p:nvPr/>
        </p:nvSpPr>
        <p:spPr bwMode="auto">
          <a:xfrm flipH="1">
            <a:off x="3124200" y="2590801"/>
            <a:ext cx="457200" cy="61710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0" name="Freeform 6"/>
          <p:cNvSpPr>
            <a:spLocks/>
          </p:cNvSpPr>
          <p:nvPr/>
        </p:nvSpPr>
        <p:spPr bwMode="auto">
          <a:xfrm>
            <a:off x="1939636" y="2738005"/>
            <a:ext cx="1188720" cy="1092200"/>
          </a:xfrm>
          <a:custGeom>
            <a:avLst/>
            <a:gdLst>
              <a:gd name="T0" fmla="*/ 1612900 w 1016"/>
              <a:gd name="T1" fmla="*/ 457200 h 688"/>
              <a:gd name="T2" fmla="*/ 1231900 w 1016"/>
              <a:gd name="T3" fmla="*/ 609600 h 688"/>
              <a:gd name="T4" fmla="*/ 927100 w 1016"/>
              <a:gd name="T5" fmla="*/ 762000 h 688"/>
              <a:gd name="T6" fmla="*/ 622300 w 1016"/>
              <a:gd name="T7" fmla="*/ 1066800 h 688"/>
              <a:gd name="T8" fmla="*/ 165100 w 1016"/>
              <a:gd name="T9" fmla="*/ 914400 h 688"/>
              <a:gd name="T10" fmla="*/ 12700 w 1016"/>
              <a:gd name="T11" fmla="*/ 533400 h 688"/>
              <a:gd name="T12" fmla="*/ 88900 w 1016"/>
              <a:gd name="T13" fmla="*/ 152400 h 688"/>
              <a:gd name="T14" fmla="*/ 165100 w 1016"/>
              <a:gd name="T15" fmla="*/ 0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688">
                <a:moveTo>
                  <a:pt x="1016" y="288"/>
                </a:moveTo>
                <a:cubicBezTo>
                  <a:pt x="932" y="320"/>
                  <a:pt x="848" y="352"/>
                  <a:pt x="776" y="384"/>
                </a:cubicBezTo>
                <a:cubicBezTo>
                  <a:pt x="704" y="416"/>
                  <a:pt x="648" y="432"/>
                  <a:pt x="584" y="480"/>
                </a:cubicBezTo>
                <a:cubicBezTo>
                  <a:pt x="520" y="528"/>
                  <a:pt x="472" y="656"/>
                  <a:pt x="392" y="672"/>
                </a:cubicBezTo>
                <a:cubicBezTo>
                  <a:pt x="312" y="688"/>
                  <a:pt x="168" y="632"/>
                  <a:pt x="104" y="576"/>
                </a:cubicBezTo>
                <a:cubicBezTo>
                  <a:pt x="40" y="520"/>
                  <a:pt x="16" y="416"/>
                  <a:pt x="8" y="336"/>
                </a:cubicBezTo>
                <a:cubicBezTo>
                  <a:pt x="0" y="256"/>
                  <a:pt x="40" y="152"/>
                  <a:pt x="56" y="96"/>
                </a:cubicBezTo>
                <a:cubicBezTo>
                  <a:pt x="72" y="40"/>
                  <a:pt x="96" y="16"/>
                  <a:pt x="104"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1" name="Freeform 7"/>
          <p:cNvSpPr>
            <a:spLocks/>
          </p:cNvSpPr>
          <p:nvPr/>
        </p:nvSpPr>
        <p:spPr bwMode="auto">
          <a:xfrm>
            <a:off x="2337262" y="1976006"/>
            <a:ext cx="1188720" cy="622300"/>
          </a:xfrm>
          <a:custGeom>
            <a:avLst/>
            <a:gdLst>
              <a:gd name="T0" fmla="*/ 1752600 w 1104"/>
              <a:gd name="T1" fmla="*/ 546100 h 392"/>
              <a:gd name="T2" fmla="*/ 1447800 w 1104"/>
              <a:gd name="T3" fmla="*/ 317500 h 392"/>
              <a:gd name="T4" fmla="*/ 1066800 w 1104"/>
              <a:gd name="T5" fmla="*/ 88900 h 392"/>
              <a:gd name="T6" fmla="*/ 762000 w 1104"/>
              <a:gd name="T7" fmla="*/ 12700 h 392"/>
              <a:gd name="T8" fmla="*/ 381000 w 1104"/>
              <a:gd name="T9" fmla="*/ 165100 h 392"/>
              <a:gd name="T10" fmla="*/ 228600 w 1104"/>
              <a:gd name="T11" fmla="*/ 469900 h 392"/>
              <a:gd name="T12" fmla="*/ 0 w 1104"/>
              <a:gd name="T13" fmla="*/ 622300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392">
                <a:moveTo>
                  <a:pt x="1104" y="344"/>
                </a:moveTo>
                <a:cubicBezTo>
                  <a:pt x="1044" y="296"/>
                  <a:pt x="984" y="248"/>
                  <a:pt x="912" y="200"/>
                </a:cubicBezTo>
                <a:cubicBezTo>
                  <a:pt x="840" y="152"/>
                  <a:pt x="744" y="88"/>
                  <a:pt x="672" y="56"/>
                </a:cubicBezTo>
                <a:cubicBezTo>
                  <a:pt x="600" y="24"/>
                  <a:pt x="552" y="0"/>
                  <a:pt x="480" y="8"/>
                </a:cubicBezTo>
                <a:cubicBezTo>
                  <a:pt x="408" y="16"/>
                  <a:pt x="296" y="56"/>
                  <a:pt x="240" y="104"/>
                </a:cubicBezTo>
                <a:cubicBezTo>
                  <a:pt x="184" y="152"/>
                  <a:pt x="184" y="248"/>
                  <a:pt x="144" y="296"/>
                </a:cubicBezTo>
                <a:cubicBezTo>
                  <a:pt x="104" y="344"/>
                  <a:pt x="24" y="376"/>
                  <a:pt x="0" y="392"/>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2" name="Freeform 8"/>
          <p:cNvSpPr>
            <a:spLocks/>
          </p:cNvSpPr>
          <p:nvPr/>
        </p:nvSpPr>
        <p:spPr bwMode="auto">
          <a:xfrm>
            <a:off x="1939636" y="2486892"/>
            <a:ext cx="436419" cy="412461"/>
          </a:xfrm>
          <a:custGeom>
            <a:avLst/>
            <a:gdLst>
              <a:gd name="T0" fmla="*/ 381000 w 240"/>
              <a:gd name="T1" fmla="*/ 0 h 336"/>
              <a:gd name="T2" fmla="*/ 152400 w 240"/>
              <a:gd name="T3" fmla="*/ 152400 h 336"/>
              <a:gd name="T4" fmla="*/ 76200 w 240"/>
              <a:gd name="T5" fmla="*/ 304800 h 336"/>
              <a:gd name="T6" fmla="*/ 0 w 24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36">
                <a:moveTo>
                  <a:pt x="240" y="0"/>
                </a:moveTo>
                <a:cubicBezTo>
                  <a:pt x="184" y="32"/>
                  <a:pt x="128" y="64"/>
                  <a:pt x="96" y="96"/>
                </a:cubicBezTo>
                <a:cubicBezTo>
                  <a:pt x="64" y="128"/>
                  <a:pt x="64" y="152"/>
                  <a:pt x="48" y="192"/>
                </a:cubicBezTo>
                <a:cubicBezTo>
                  <a:pt x="32" y="232"/>
                  <a:pt x="8" y="312"/>
                  <a:pt x="0" y="336"/>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Connector 2"/>
          <p:cNvCxnSpPr>
            <a:stCxn id="169989" idx="0"/>
          </p:cNvCxnSpPr>
          <p:nvPr/>
        </p:nvCxnSpPr>
        <p:spPr>
          <a:xfrm flipH="1" flipV="1">
            <a:off x="2819400" y="1976006"/>
            <a:ext cx="762000" cy="61479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813166" y="1901539"/>
            <a:ext cx="192578" cy="1575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304800" y="309310"/>
            <a:ext cx="2819400" cy="369332"/>
          </a:xfrm>
          <a:prstGeom prst="rect">
            <a:avLst/>
          </a:prstGeom>
          <a:noFill/>
        </p:spPr>
        <p:txBody>
          <a:bodyPr wrap="square" rtlCol="0">
            <a:spAutoFit/>
          </a:bodyPr>
          <a:lstStyle/>
          <a:p>
            <a:r>
              <a:rPr lang="en-US" dirty="0" smtClean="0"/>
              <a:t>ANTERIOR POINT 2</a:t>
            </a:r>
            <a:endParaRPr lang="en-US" dirty="0"/>
          </a:p>
        </p:txBody>
      </p:sp>
      <p:cxnSp>
        <p:nvCxnSpPr>
          <p:cNvPr id="6" name="Straight Arrow Connector 5"/>
          <p:cNvCxnSpPr/>
          <p:nvPr/>
        </p:nvCxnSpPr>
        <p:spPr>
          <a:xfrm>
            <a:off x="2157845" y="838200"/>
            <a:ext cx="585355" cy="762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69988" idx="4"/>
          </p:cNvCxnSpPr>
          <p:nvPr/>
        </p:nvCxnSpPr>
        <p:spPr>
          <a:xfrm flipH="1" flipV="1">
            <a:off x="2337262" y="2563092"/>
            <a:ext cx="786938" cy="72101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219498" y="2411126"/>
            <a:ext cx="117764" cy="22427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5181600"/>
            <a:ext cx="2779222" cy="369332"/>
          </a:xfrm>
          <a:prstGeom prst="rect">
            <a:avLst/>
          </a:prstGeom>
          <a:noFill/>
        </p:spPr>
        <p:txBody>
          <a:bodyPr wrap="square" rtlCol="0">
            <a:spAutoFit/>
          </a:bodyPr>
          <a:lstStyle/>
          <a:p>
            <a:r>
              <a:rPr lang="en-US" dirty="0" smtClean="0"/>
              <a:t>POSTERIOR POINT 2</a:t>
            </a:r>
            <a:endParaRPr lang="en-US" dirty="0"/>
          </a:p>
        </p:txBody>
      </p:sp>
      <p:cxnSp>
        <p:nvCxnSpPr>
          <p:cNvPr id="11" name="Straight Arrow Connector 10"/>
          <p:cNvCxnSpPr>
            <a:stCxn id="9" idx="0"/>
          </p:cNvCxnSpPr>
          <p:nvPr/>
        </p:nvCxnSpPr>
        <p:spPr>
          <a:xfrm flipV="1">
            <a:off x="1542011" y="2923598"/>
            <a:ext cx="677487" cy="22580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964105"/>
      </p:ext>
    </p:extLst>
  </p:cSld>
  <p:clrMapOvr>
    <a:masterClrMapping/>
  </p:clrMapOvr>
  <p:transition spd="med">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74083" name="Oval 3"/>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4084" name="Oval 4"/>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4085" name="Line 5"/>
          <p:cNvSpPr>
            <a:spLocks noChangeShapeType="1"/>
          </p:cNvSpPr>
          <p:nvPr/>
        </p:nvSpPr>
        <p:spPr bwMode="auto">
          <a:xfrm flipH="1">
            <a:off x="3048000" y="2133600"/>
            <a:ext cx="10668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6" name="Freeform 6"/>
          <p:cNvSpPr>
            <a:spLocks/>
          </p:cNvSpPr>
          <p:nvPr/>
        </p:nvSpPr>
        <p:spPr bwMode="auto">
          <a:xfrm>
            <a:off x="2247900" y="1524000"/>
            <a:ext cx="1181100" cy="2400300"/>
          </a:xfrm>
          <a:custGeom>
            <a:avLst/>
            <a:gdLst>
              <a:gd name="T0" fmla="*/ 876300 w 744"/>
              <a:gd name="T1" fmla="*/ 2133600 h 1512"/>
              <a:gd name="T2" fmla="*/ 647700 w 744"/>
              <a:gd name="T3" fmla="*/ 2362200 h 1512"/>
              <a:gd name="T4" fmla="*/ 419100 w 744"/>
              <a:gd name="T5" fmla="*/ 2362200 h 1512"/>
              <a:gd name="T6" fmla="*/ 266700 w 744"/>
              <a:gd name="T7" fmla="*/ 2286000 h 1512"/>
              <a:gd name="T8" fmla="*/ 190500 w 744"/>
              <a:gd name="T9" fmla="*/ 2133600 h 1512"/>
              <a:gd name="T10" fmla="*/ 114300 w 744"/>
              <a:gd name="T11" fmla="*/ 1905000 h 1512"/>
              <a:gd name="T12" fmla="*/ 38100 w 744"/>
              <a:gd name="T13" fmla="*/ 1752600 h 1512"/>
              <a:gd name="T14" fmla="*/ 38100 w 744"/>
              <a:gd name="T15" fmla="*/ 1524000 h 1512"/>
              <a:gd name="T16" fmla="*/ 38100 w 744"/>
              <a:gd name="T17" fmla="*/ 1295400 h 1512"/>
              <a:gd name="T18" fmla="*/ 38100 w 744"/>
              <a:gd name="T19" fmla="*/ 1143000 h 1512"/>
              <a:gd name="T20" fmla="*/ 266700 w 744"/>
              <a:gd name="T21" fmla="*/ 914400 h 1512"/>
              <a:gd name="T22" fmla="*/ 419100 w 744"/>
              <a:gd name="T23" fmla="*/ 762000 h 1512"/>
              <a:gd name="T24" fmla="*/ 571500 w 744"/>
              <a:gd name="T25" fmla="*/ 609600 h 1512"/>
              <a:gd name="T26" fmla="*/ 723900 w 744"/>
              <a:gd name="T27" fmla="*/ 533400 h 1512"/>
              <a:gd name="T28" fmla="*/ 800100 w 744"/>
              <a:gd name="T29" fmla="*/ 381000 h 1512"/>
              <a:gd name="T30" fmla="*/ 952500 w 744"/>
              <a:gd name="T31" fmla="*/ 304800 h 1512"/>
              <a:gd name="T32" fmla="*/ 1028700 w 744"/>
              <a:gd name="T33" fmla="*/ 152400 h 1512"/>
              <a:gd name="T34" fmla="*/ 1181100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7" name="Line 7"/>
          <p:cNvSpPr>
            <a:spLocks noChangeShapeType="1"/>
          </p:cNvSpPr>
          <p:nvPr/>
        </p:nvSpPr>
        <p:spPr bwMode="auto">
          <a:xfrm flipH="1" flipV="1">
            <a:off x="2209800" y="3048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8" name="Line 8"/>
          <p:cNvSpPr>
            <a:spLocks noChangeShapeType="1"/>
          </p:cNvSpPr>
          <p:nvPr/>
        </p:nvSpPr>
        <p:spPr bwMode="auto">
          <a:xfrm flipH="1" flipV="1">
            <a:off x="3200400" y="1524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9" name="Freeform 9"/>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0" name="Oval 10"/>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4091" name="Oval 11"/>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4092" name="Text Box 12"/>
          <p:cNvSpPr txBox="1">
            <a:spLocks noChangeArrowheads="1"/>
          </p:cNvSpPr>
          <p:nvPr/>
        </p:nvSpPr>
        <p:spPr bwMode="auto">
          <a:xfrm>
            <a:off x="2057400" y="5943600"/>
            <a:ext cx="569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1800" b="0">
                <a:solidFill>
                  <a:srgbClr val="FF3300"/>
                </a:solidFill>
                <a:latin typeface="Arial" charset="0"/>
              </a:rPr>
              <a:t>Perpendicular from line to distal margin of lateral mass</a:t>
            </a:r>
          </a:p>
        </p:txBody>
      </p:sp>
    </p:spTree>
    <p:extLst>
      <p:ext uri="{BB962C8B-B14F-4D97-AF65-F5344CB8AC3E}">
        <p14:creationId xmlns:p14="http://schemas.microsoft.com/office/powerpoint/2010/main" val="671726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77155" name="Oval 3"/>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7156" name="Oval 4"/>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7157" name="Line 5"/>
          <p:cNvSpPr>
            <a:spLocks noChangeShapeType="1"/>
          </p:cNvSpPr>
          <p:nvPr/>
        </p:nvSpPr>
        <p:spPr bwMode="auto">
          <a:xfrm flipH="1">
            <a:off x="3048000" y="2133600"/>
            <a:ext cx="10668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58" name="Freeform 6"/>
          <p:cNvSpPr>
            <a:spLocks/>
          </p:cNvSpPr>
          <p:nvPr/>
        </p:nvSpPr>
        <p:spPr bwMode="auto">
          <a:xfrm>
            <a:off x="2247900" y="1524000"/>
            <a:ext cx="1181100" cy="2400300"/>
          </a:xfrm>
          <a:custGeom>
            <a:avLst/>
            <a:gdLst>
              <a:gd name="T0" fmla="*/ 876300 w 744"/>
              <a:gd name="T1" fmla="*/ 2133600 h 1512"/>
              <a:gd name="T2" fmla="*/ 647700 w 744"/>
              <a:gd name="T3" fmla="*/ 2362200 h 1512"/>
              <a:gd name="T4" fmla="*/ 419100 w 744"/>
              <a:gd name="T5" fmla="*/ 2362200 h 1512"/>
              <a:gd name="T6" fmla="*/ 266700 w 744"/>
              <a:gd name="T7" fmla="*/ 2286000 h 1512"/>
              <a:gd name="T8" fmla="*/ 190500 w 744"/>
              <a:gd name="T9" fmla="*/ 2133600 h 1512"/>
              <a:gd name="T10" fmla="*/ 114300 w 744"/>
              <a:gd name="T11" fmla="*/ 1905000 h 1512"/>
              <a:gd name="T12" fmla="*/ 38100 w 744"/>
              <a:gd name="T13" fmla="*/ 1752600 h 1512"/>
              <a:gd name="T14" fmla="*/ 38100 w 744"/>
              <a:gd name="T15" fmla="*/ 1524000 h 1512"/>
              <a:gd name="T16" fmla="*/ 38100 w 744"/>
              <a:gd name="T17" fmla="*/ 1295400 h 1512"/>
              <a:gd name="T18" fmla="*/ 38100 w 744"/>
              <a:gd name="T19" fmla="*/ 1143000 h 1512"/>
              <a:gd name="T20" fmla="*/ 266700 w 744"/>
              <a:gd name="T21" fmla="*/ 914400 h 1512"/>
              <a:gd name="T22" fmla="*/ 419100 w 744"/>
              <a:gd name="T23" fmla="*/ 762000 h 1512"/>
              <a:gd name="T24" fmla="*/ 571500 w 744"/>
              <a:gd name="T25" fmla="*/ 609600 h 1512"/>
              <a:gd name="T26" fmla="*/ 723900 w 744"/>
              <a:gd name="T27" fmla="*/ 533400 h 1512"/>
              <a:gd name="T28" fmla="*/ 800100 w 744"/>
              <a:gd name="T29" fmla="*/ 381000 h 1512"/>
              <a:gd name="T30" fmla="*/ 952500 w 744"/>
              <a:gd name="T31" fmla="*/ 304800 h 1512"/>
              <a:gd name="T32" fmla="*/ 1028700 w 744"/>
              <a:gd name="T33" fmla="*/ 152400 h 1512"/>
              <a:gd name="T34" fmla="*/ 1181100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59" name="Line 7"/>
          <p:cNvSpPr>
            <a:spLocks noChangeShapeType="1"/>
          </p:cNvSpPr>
          <p:nvPr/>
        </p:nvSpPr>
        <p:spPr bwMode="auto">
          <a:xfrm flipH="1" flipV="1">
            <a:off x="2209800" y="3048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0" name="Line 8"/>
          <p:cNvSpPr>
            <a:spLocks noChangeShapeType="1"/>
          </p:cNvSpPr>
          <p:nvPr/>
        </p:nvSpPr>
        <p:spPr bwMode="auto">
          <a:xfrm flipH="1" flipV="1">
            <a:off x="3200400" y="1524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1" name="Freeform 9"/>
          <p:cNvSpPr>
            <a:spLocks/>
          </p:cNvSpPr>
          <p:nvPr/>
        </p:nvSpPr>
        <p:spPr bwMode="auto">
          <a:xfrm rot="580802">
            <a:off x="3644900" y="1676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2" name="Freeform 10"/>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3" name="Oval 11"/>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7164" name="Oval 12"/>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Tree>
    <p:extLst>
      <p:ext uri="{BB962C8B-B14F-4D97-AF65-F5344CB8AC3E}">
        <p14:creationId xmlns:p14="http://schemas.microsoft.com/office/powerpoint/2010/main" val="232778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78179" name="Oval 3"/>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8180" name="Oval 4"/>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8181" name="Line 5"/>
          <p:cNvSpPr>
            <a:spLocks noChangeShapeType="1"/>
          </p:cNvSpPr>
          <p:nvPr/>
        </p:nvSpPr>
        <p:spPr bwMode="auto">
          <a:xfrm flipH="1">
            <a:off x="3048000" y="2133600"/>
            <a:ext cx="10668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2" name="Freeform 6"/>
          <p:cNvSpPr>
            <a:spLocks/>
          </p:cNvSpPr>
          <p:nvPr/>
        </p:nvSpPr>
        <p:spPr bwMode="auto">
          <a:xfrm>
            <a:off x="2247900" y="1524000"/>
            <a:ext cx="1181100" cy="2400300"/>
          </a:xfrm>
          <a:custGeom>
            <a:avLst/>
            <a:gdLst>
              <a:gd name="T0" fmla="*/ 876300 w 744"/>
              <a:gd name="T1" fmla="*/ 2133600 h 1512"/>
              <a:gd name="T2" fmla="*/ 647700 w 744"/>
              <a:gd name="T3" fmla="*/ 2362200 h 1512"/>
              <a:gd name="T4" fmla="*/ 419100 w 744"/>
              <a:gd name="T5" fmla="*/ 2362200 h 1512"/>
              <a:gd name="T6" fmla="*/ 266700 w 744"/>
              <a:gd name="T7" fmla="*/ 2286000 h 1512"/>
              <a:gd name="T8" fmla="*/ 190500 w 744"/>
              <a:gd name="T9" fmla="*/ 2133600 h 1512"/>
              <a:gd name="T10" fmla="*/ 114300 w 744"/>
              <a:gd name="T11" fmla="*/ 1905000 h 1512"/>
              <a:gd name="T12" fmla="*/ 38100 w 744"/>
              <a:gd name="T13" fmla="*/ 1752600 h 1512"/>
              <a:gd name="T14" fmla="*/ 38100 w 744"/>
              <a:gd name="T15" fmla="*/ 1524000 h 1512"/>
              <a:gd name="T16" fmla="*/ 38100 w 744"/>
              <a:gd name="T17" fmla="*/ 1295400 h 1512"/>
              <a:gd name="T18" fmla="*/ 38100 w 744"/>
              <a:gd name="T19" fmla="*/ 1143000 h 1512"/>
              <a:gd name="T20" fmla="*/ 266700 w 744"/>
              <a:gd name="T21" fmla="*/ 914400 h 1512"/>
              <a:gd name="T22" fmla="*/ 419100 w 744"/>
              <a:gd name="T23" fmla="*/ 762000 h 1512"/>
              <a:gd name="T24" fmla="*/ 571500 w 744"/>
              <a:gd name="T25" fmla="*/ 609600 h 1512"/>
              <a:gd name="T26" fmla="*/ 723900 w 744"/>
              <a:gd name="T27" fmla="*/ 533400 h 1512"/>
              <a:gd name="T28" fmla="*/ 800100 w 744"/>
              <a:gd name="T29" fmla="*/ 381000 h 1512"/>
              <a:gd name="T30" fmla="*/ 952500 w 744"/>
              <a:gd name="T31" fmla="*/ 304800 h 1512"/>
              <a:gd name="T32" fmla="*/ 1028700 w 744"/>
              <a:gd name="T33" fmla="*/ 152400 h 1512"/>
              <a:gd name="T34" fmla="*/ 1181100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3" name="Line 7"/>
          <p:cNvSpPr>
            <a:spLocks noChangeShapeType="1"/>
          </p:cNvSpPr>
          <p:nvPr/>
        </p:nvSpPr>
        <p:spPr bwMode="auto">
          <a:xfrm flipH="1" flipV="1">
            <a:off x="2209800" y="3048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4" name="Line 8"/>
          <p:cNvSpPr>
            <a:spLocks noChangeShapeType="1"/>
          </p:cNvSpPr>
          <p:nvPr/>
        </p:nvSpPr>
        <p:spPr bwMode="auto">
          <a:xfrm flipH="1" flipV="1">
            <a:off x="3200400" y="1524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5" name="Freeform 9"/>
          <p:cNvSpPr>
            <a:spLocks/>
          </p:cNvSpPr>
          <p:nvPr/>
        </p:nvSpPr>
        <p:spPr bwMode="auto">
          <a:xfrm rot="580802">
            <a:off x="3644900" y="1676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6" name="Freeform 10"/>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7" name="Freeform 11"/>
          <p:cNvSpPr>
            <a:spLocks/>
          </p:cNvSpPr>
          <p:nvPr/>
        </p:nvSpPr>
        <p:spPr bwMode="auto">
          <a:xfrm rot="580802">
            <a:off x="2667000" y="3200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8" name="Oval 12"/>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8189" name="Oval 13"/>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8190" name="Text Box 14"/>
          <p:cNvSpPr txBox="1">
            <a:spLocks noChangeArrowheads="1"/>
          </p:cNvSpPr>
          <p:nvPr/>
        </p:nvSpPr>
        <p:spPr bwMode="auto">
          <a:xfrm>
            <a:off x="3886200" y="60198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1800" b="0">
                <a:solidFill>
                  <a:srgbClr val="FF3300"/>
                </a:solidFill>
                <a:latin typeface="Arial" charset="0"/>
              </a:rPr>
              <a:t>Bisect points</a:t>
            </a:r>
          </a:p>
        </p:txBody>
      </p:sp>
    </p:spTree>
    <p:extLst>
      <p:ext uri="{BB962C8B-B14F-4D97-AF65-F5344CB8AC3E}">
        <p14:creationId xmlns:p14="http://schemas.microsoft.com/office/powerpoint/2010/main" val="1655581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9203" name="Oval 3"/>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9204" name="Oval 4"/>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9205" name="Line 5"/>
          <p:cNvSpPr>
            <a:spLocks noChangeShapeType="1"/>
          </p:cNvSpPr>
          <p:nvPr/>
        </p:nvSpPr>
        <p:spPr bwMode="auto">
          <a:xfrm flipH="1">
            <a:off x="3048000" y="2133600"/>
            <a:ext cx="10668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06" name="Freeform 6"/>
          <p:cNvSpPr>
            <a:spLocks/>
          </p:cNvSpPr>
          <p:nvPr/>
        </p:nvSpPr>
        <p:spPr bwMode="auto">
          <a:xfrm>
            <a:off x="2247900" y="1524000"/>
            <a:ext cx="1181100" cy="2400300"/>
          </a:xfrm>
          <a:custGeom>
            <a:avLst/>
            <a:gdLst>
              <a:gd name="T0" fmla="*/ 876300 w 744"/>
              <a:gd name="T1" fmla="*/ 2133600 h 1512"/>
              <a:gd name="T2" fmla="*/ 647700 w 744"/>
              <a:gd name="T3" fmla="*/ 2362200 h 1512"/>
              <a:gd name="T4" fmla="*/ 419100 w 744"/>
              <a:gd name="T5" fmla="*/ 2362200 h 1512"/>
              <a:gd name="T6" fmla="*/ 266700 w 744"/>
              <a:gd name="T7" fmla="*/ 2286000 h 1512"/>
              <a:gd name="T8" fmla="*/ 190500 w 744"/>
              <a:gd name="T9" fmla="*/ 2133600 h 1512"/>
              <a:gd name="T10" fmla="*/ 114300 w 744"/>
              <a:gd name="T11" fmla="*/ 1905000 h 1512"/>
              <a:gd name="T12" fmla="*/ 38100 w 744"/>
              <a:gd name="T13" fmla="*/ 1752600 h 1512"/>
              <a:gd name="T14" fmla="*/ 38100 w 744"/>
              <a:gd name="T15" fmla="*/ 1524000 h 1512"/>
              <a:gd name="T16" fmla="*/ 38100 w 744"/>
              <a:gd name="T17" fmla="*/ 1295400 h 1512"/>
              <a:gd name="T18" fmla="*/ 38100 w 744"/>
              <a:gd name="T19" fmla="*/ 1143000 h 1512"/>
              <a:gd name="T20" fmla="*/ 266700 w 744"/>
              <a:gd name="T21" fmla="*/ 914400 h 1512"/>
              <a:gd name="T22" fmla="*/ 419100 w 744"/>
              <a:gd name="T23" fmla="*/ 762000 h 1512"/>
              <a:gd name="T24" fmla="*/ 571500 w 744"/>
              <a:gd name="T25" fmla="*/ 609600 h 1512"/>
              <a:gd name="T26" fmla="*/ 723900 w 744"/>
              <a:gd name="T27" fmla="*/ 533400 h 1512"/>
              <a:gd name="T28" fmla="*/ 800100 w 744"/>
              <a:gd name="T29" fmla="*/ 381000 h 1512"/>
              <a:gd name="T30" fmla="*/ 952500 w 744"/>
              <a:gd name="T31" fmla="*/ 304800 h 1512"/>
              <a:gd name="T32" fmla="*/ 1028700 w 744"/>
              <a:gd name="T33" fmla="*/ 152400 h 1512"/>
              <a:gd name="T34" fmla="*/ 1181100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07" name="Line 7"/>
          <p:cNvSpPr>
            <a:spLocks noChangeShapeType="1"/>
          </p:cNvSpPr>
          <p:nvPr/>
        </p:nvSpPr>
        <p:spPr bwMode="auto">
          <a:xfrm flipH="1" flipV="1">
            <a:off x="2209800" y="3048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08" name="Line 8"/>
          <p:cNvSpPr>
            <a:spLocks noChangeShapeType="1"/>
          </p:cNvSpPr>
          <p:nvPr/>
        </p:nvSpPr>
        <p:spPr bwMode="auto">
          <a:xfrm flipH="1" flipV="1">
            <a:off x="3200400" y="1524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09" name="Freeform 9"/>
          <p:cNvSpPr>
            <a:spLocks/>
          </p:cNvSpPr>
          <p:nvPr/>
        </p:nvSpPr>
        <p:spPr bwMode="auto">
          <a:xfrm rot="580802">
            <a:off x="3644900" y="1676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10" name="Freeform 10"/>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11" name="Freeform 11"/>
          <p:cNvSpPr>
            <a:spLocks/>
          </p:cNvSpPr>
          <p:nvPr/>
        </p:nvSpPr>
        <p:spPr bwMode="auto">
          <a:xfrm rot="-10321312">
            <a:off x="3505200" y="1600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12" name="Freeform 12"/>
          <p:cNvSpPr>
            <a:spLocks/>
          </p:cNvSpPr>
          <p:nvPr/>
        </p:nvSpPr>
        <p:spPr bwMode="auto">
          <a:xfrm rot="580802">
            <a:off x="2667000" y="3200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213" name="Oval 13"/>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79214" name="Oval 14"/>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Tree>
    <p:extLst>
      <p:ext uri="{BB962C8B-B14F-4D97-AF65-F5344CB8AC3E}">
        <p14:creationId xmlns:p14="http://schemas.microsoft.com/office/powerpoint/2010/main" val="1508716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7" name="Oval 3"/>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0228" name="Oval 4"/>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0229" name="Line 5"/>
          <p:cNvSpPr>
            <a:spLocks noChangeShapeType="1"/>
          </p:cNvSpPr>
          <p:nvPr/>
        </p:nvSpPr>
        <p:spPr bwMode="auto">
          <a:xfrm flipH="1">
            <a:off x="3048000" y="2133600"/>
            <a:ext cx="10668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0" name="Freeform 6"/>
          <p:cNvSpPr>
            <a:spLocks/>
          </p:cNvSpPr>
          <p:nvPr/>
        </p:nvSpPr>
        <p:spPr bwMode="auto">
          <a:xfrm>
            <a:off x="2247900" y="1524000"/>
            <a:ext cx="1181100" cy="2400300"/>
          </a:xfrm>
          <a:custGeom>
            <a:avLst/>
            <a:gdLst>
              <a:gd name="T0" fmla="*/ 876300 w 744"/>
              <a:gd name="T1" fmla="*/ 2133600 h 1512"/>
              <a:gd name="T2" fmla="*/ 647700 w 744"/>
              <a:gd name="T3" fmla="*/ 2362200 h 1512"/>
              <a:gd name="T4" fmla="*/ 419100 w 744"/>
              <a:gd name="T5" fmla="*/ 2362200 h 1512"/>
              <a:gd name="T6" fmla="*/ 266700 w 744"/>
              <a:gd name="T7" fmla="*/ 2286000 h 1512"/>
              <a:gd name="T8" fmla="*/ 190500 w 744"/>
              <a:gd name="T9" fmla="*/ 2133600 h 1512"/>
              <a:gd name="T10" fmla="*/ 114300 w 744"/>
              <a:gd name="T11" fmla="*/ 1905000 h 1512"/>
              <a:gd name="T12" fmla="*/ 38100 w 744"/>
              <a:gd name="T13" fmla="*/ 1752600 h 1512"/>
              <a:gd name="T14" fmla="*/ 38100 w 744"/>
              <a:gd name="T15" fmla="*/ 1524000 h 1512"/>
              <a:gd name="T16" fmla="*/ 38100 w 744"/>
              <a:gd name="T17" fmla="*/ 1295400 h 1512"/>
              <a:gd name="T18" fmla="*/ 38100 w 744"/>
              <a:gd name="T19" fmla="*/ 1143000 h 1512"/>
              <a:gd name="T20" fmla="*/ 266700 w 744"/>
              <a:gd name="T21" fmla="*/ 914400 h 1512"/>
              <a:gd name="T22" fmla="*/ 419100 w 744"/>
              <a:gd name="T23" fmla="*/ 762000 h 1512"/>
              <a:gd name="T24" fmla="*/ 571500 w 744"/>
              <a:gd name="T25" fmla="*/ 609600 h 1512"/>
              <a:gd name="T26" fmla="*/ 723900 w 744"/>
              <a:gd name="T27" fmla="*/ 533400 h 1512"/>
              <a:gd name="T28" fmla="*/ 800100 w 744"/>
              <a:gd name="T29" fmla="*/ 381000 h 1512"/>
              <a:gd name="T30" fmla="*/ 952500 w 744"/>
              <a:gd name="T31" fmla="*/ 304800 h 1512"/>
              <a:gd name="T32" fmla="*/ 1028700 w 744"/>
              <a:gd name="T33" fmla="*/ 152400 h 1512"/>
              <a:gd name="T34" fmla="*/ 1181100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1" name="Line 7"/>
          <p:cNvSpPr>
            <a:spLocks noChangeShapeType="1"/>
          </p:cNvSpPr>
          <p:nvPr/>
        </p:nvSpPr>
        <p:spPr bwMode="auto">
          <a:xfrm flipH="1" flipV="1">
            <a:off x="2209800" y="3048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2" name="Line 8"/>
          <p:cNvSpPr>
            <a:spLocks noChangeShapeType="1"/>
          </p:cNvSpPr>
          <p:nvPr/>
        </p:nvSpPr>
        <p:spPr bwMode="auto">
          <a:xfrm flipH="1" flipV="1">
            <a:off x="3200400" y="1524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3" name="Freeform 9"/>
          <p:cNvSpPr>
            <a:spLocks/>
          </p:cNvSpPr>
          <p:nvPr/>
        </p:nvSpPr>
        <p:spPr bwMode="auto">
          <a:xfrm rot="580802">
            <a:off x="3644900" y="1676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4" name="Freeform 10"/>
          <p:cNvSpPr>
            <a:spLocks/>
          </p:cNvSpPr>
          <p:nvPr/>
        </p:nvSpPr>
        <p:spPr bwMode="auto">
          <a:xfrm rot="-10377834">
            <a:off x="2514600" y="30480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5" name="Freeform 11"/>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6" name="Freeform 12"/>
          <p:cNvSpPr>
            <a:spLocks/>
          </p:cNvSpPr>
          <p:nvPr/>
        </p:nvSpPr>
        <p:spPr bwMode="auto">
          <a:xfrm rot="-10321312">
            <a:off x="3505200" y="1600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7" name="Freeform 13"/>
          <p:cNvSpPr>
            <a:spLocks/>
          </p:cNvSpPr>
          <p:nvPr/>
        </p:nvSpPr>
        <p:spPr bwMode="auto">
          <a:xfrm rot="580802">
            <a:off x="2667000" y="3200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38" name="Oval 14"/>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0239" name="Oval 15"/>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Tree>
    <p:extLst>
      <p:ext uri="{BB962C8B-B14F-4D97-AF65-F5344CB8AC3E}">
        <p14:creationId xmlns:p14="http://schemas.microsoft.com/office/powerpoint/2010/main" val="4128271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447800" y="1213839"/>
            <a:ext cx="5486400" cy="3835732"/>
          </a:xfrm>
        </p:spPr>
      </p:pic>
      <p:sp>
        <p:nvSpPr>
          <p:cNvPr id="169987" name="Oval 3"/>
          <p:cNvSpPr>
            <a:spLocks noChangeArrowheads="1"/>
          </p:cNvSpPr>
          <p:nvPr/>
        </p:nvSpPr>
        <p:spPr bwMode="auto">
          <a:xfrm>
            <a:off x="3505200" y="2486892"/>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8" name="Oval 4"/>
          <p:cNvSpPr>
            <a:spLocks noChangeArrowheads="1"/>
          </p:cNvSpPr>
          <p:nvPr/>
        </p:nvSpPr>
        <p:spPr bwMode="auto">
          <a:xfrm>
            <a:off x="3048000" y="313170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9" name="Line 5"/>
          <p:cNvSpPr>
            <a:spLocks noChangeShapeType="1"/>
          </p:cNvSpPr>
          <p:nvPr/>
        </p:nvSpPr>
        <p:spPr bwMode="auto">
          <a:xfrm flipH="1">
            <a:off x="3124200" y="2590801"/>
            <a:ext cx="457200" cy="61710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0" name="Freeform 6"/>
          <p:cNvSpPr>
            <a:spLocks/>
          </p:cNvSpPr>
          <p:nvPr/>
        </p:nvSpPr>
        <p:spPr bwMode="auto">
          <a:xfrm>
            <a:off x="1939636" y="2738005"/>
            <a:ext cx="1188720" cy="1092200"/>
          </a:xfrm>
          <a:custGeom>
            <a:avLst/>
            <a:gdLst>
              <a:gd name="T0" fmla="*/ 1612900 w 1016"/>
              <a:gd name="T1" fmla="*/ 457200 h 688"/>
              <a:gd name="T2" fmla="*/ 1231900 w 1016"/>
              <a:gd name="T3" fmla="*/ 609600 h 688"/>
              <a:gd name="T4" fmla="*/ 927100 w 1016"/>
              <a:gd name="T5" fmla="*/ 762000 h 688"/>
              <a:gd name="T6" fmla="*/ 622300 w 1016"/>
              <a:gd name="T7" fmla="*/ 1066800 h 688"/>
              <a:gd name="T8" fmla="*/ 165100 w 1016"/>
              <a:gd name="T9" fmla="*/ 914400 h 688"/>
              <a:gd name="T10" fmla="*/ 12700 w 1016"/>
              <a:gd name="T11" fmla="*/ 533400 h 688"/>
              <a:gd name="T12" fmla="*/ 88900 w 1016"/>
              <a:gd name="T13" fmla="*/ 152400 h 688"/>
              <a:gd name="T14" fmla="*/ 165100 w 1016"/>
              <a:gd name="T15" fmla="*/ 0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688">
                <a:moveTo>
                  <a:pt x="1016" y="288"/>
                </a:moveTo>
                <a:cubicBezTo>
                  <a:pt x="932" y="320"/>
                  <a:pt x="848" y="352"/>
                  <a:pt x="776" y="384"/>
                </a:cubicBezTo>
                <a:cubicBezTo>
                  <a:pt x="704" y="416"/>
                  <a:pt x="648" y="432"/>
                  <a:pt x="584" y="480"/>
                </a:cubicBezTo>
                <a:cubicBezTo>
                  <a:pt x="520" y="528"/>
                  <a:pt x="472" y="656"/>
                  <a:pt x="392" y="672"/>
                </a:cubicBezTo>
                <a:cubicBezTo>
                  <a:pt x="312" y="688"/>
                  <a:pt x="168" y="632"/>
                  <a:pt x="104" y="576"/>
                </a:cubicBezTo>
                <a:cubicBezTo>
                  <a:pt x="40" y="520"/>
                  <a:pt x="16" y="416"/>
                  <a:pt x="8" y="336"/>
                </a:cubicBezTo>
                <a:cubicBezTo>
                  <a:pt x="0" y="256"/>
                  <a:pt x="40" y="152"/>
                  <a:pt x="56" y="96"/>
                </a:cubicBezTo>
                <a:cubicBezTo>
                  <a:pt x="72" y="40"/>
                  <a:pt x="96" y="16"/>
                  <a:pt x="104"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1" name="Freeform 7"/>
          <p:cNvSpPr>
            <a:spLocks/>
          </p:cNvSpPr>
          <p:nvPr/>
        </p:nvSpPr>
        <p:spPr bwMode="auto">
          <a:xfrm>
            <a:off x="2337262" y="1976006"/>
            <a:ext cx="1188720" cy="622300"/>
          </a:xfrm>
          <a:custGeom>
            <a:avLst/>
            <a:gdLst>
              <a:gd name="T0" fmla="*/ 1752600 w 1104"/>
              <a:gd name="T1" fmla="*/ 546100 h 392"/>
              <a:gd name="T2" fmla="*/ 1447800 w 1104"/>
              <a:gd name="T3" fmla="*/ 317500 h 392"/>
              <a:gd name="T4" fmla="*/ 1066800 w 1104"/>
              <a:gd name="T5" fmla="*/ 88900 h 392"/>
              <a:gd name="T6" fmla="*/ 762000 w 1104"/>
              <a:gd name="T7" fmla="*/ 12700 h 392"/>
              <a:gd name="T8" fmla="*/ 381000 w 1104"/>
              <a:gd name="T9" fmla="*/ 165100 h 392"/>
              <a:gd name="T10" fmla="*/ 228600 w 1104"/>
              <a:gd name="T11" fmla="*/ 469900 h 392"/>
              <a:gd name="T12" fmla="*/ 0 w 1104"/>
              <a:gd name="T13" fmla="*/ 622300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392">
                <a:moveTo>
                  <a:pt x="1104" y="344"/>
                </a:moveTo>
                <a:cubicBezTo>
                  <a:pt x="1044" y="296"/>
                  <a:pt x="984" y="248"/>
                  <a:pt x="912" y="200"/>
                </a:cubicBezTo>
                <a:cubicBezTo>
                  <a:pt x="840" y="152"/>
                  <a:pt x="744" y="88"/>
                  <a:pt x="672" y="56"/>
                </a:cubicBezTo>
                <a:cubicBezTo>
                  <a:pt x="600" y="24"/>
                  <a:pt x="552" y="0"/>
                  <a:pt x="480" y="8"/>
                </a:cubicBezTo>
                <a:cubicBezTo>
                  <a:pt x="408" y="16"/>
                  <a:pt x="296" y="56"/>
                  <a:pt x="240" y="104"/>
                </a:cubicBezTo>
                <a:cubicBezTo>
                  <a:pt x="184" y="152"/>
                  <a:pt x="184" y="248"/>
                  <a:pt x="144" y="296"/>
                </a:cubicBezTo>
                <a:cubicBezTo>
                  <a:pt x="104" y="344"/>
                  <a:pt x="24" y="376"/>
                  <a:pt x="0" y="392"/>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2" name="Freeform 8"/>
          <p:cNvSpPr>
            <a:spLocks/>
          </p:cNvSpPr>
          <p:nvPr/>
        </p:nvSpPr>
        <p:spPr bwMode="auto">
          <a:xfrm>
            <a:off x="1939636" y="2486892"/>
            <a:ext cx="436419" cy="412461"/>
          </a:xfrm>
          <a:custGeom>
            <a:avLst/>
            <a:gdLst>
              <a:gd name="T0" fmla="*/ 381000 w 240"/>
              <a:gd name="T1" fmla="*/ 0 h 336"/>
              <a:gd name="T2" fmla="*/ 152400 w 240"/>
              <a:gd name="T3" fmla="*/ 152400 h 336"/>
              <a:gd name="T4" fmla="*/ 76200 w 240"/>
              <a:gd name="T5" fmla="*/ 304800 h 336"/>
              <a:gd name="T6" fmla="*/ 0 w 24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36">
                <a:moveTo>
                  <a:pt x="240" y="0"/>
                </a:moveTo>
                <a:cubicBezTo>
                  <a:pt x="184" y="32"/>
                  <a:pt x="128" y="64"/>
                  <a:pt x="96" y="96"/>
                </a:cubicBezTo>
                <a:cubicBezTo>
                  <a:pt x="64" y="128"/>
                  <a:pt x="64" y="152"/>
                  <a:pt x="48" y="192"/>
                </a:cubicBezTo>
                <a:cubicBezTo>
                  <a:pt x="32" y="232"/>
                  <a:pt x="8" y="312"/>
                  <a:pt x="0" y="336"/>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Connector 2"/>
          <p:cNvCxnSpPr>
            <a:stCxn id="169989" idx="0"/>
          </p:cNvCxnSpPr>
          <p:nvPr/>
        </p:nvCxnSpPr>
        <p:spPr>
          <a:xfrm flipH="1" flipV="1">
            <a:off x="2819400" y="1976006"/>
            <a:ext cx="762000" cy="61479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813166" y="1901539"/>
            <a:ext cx="192578" cy="1575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7" name="Straight Connector 6"/>
          <p:cNvCxnSpPr>
            <a:stCxn id="169988" idx="4"/>
          </p:cNvCxnSpPr>
          <p:nvPr/>
        </p:nvCxnSpPr>
        <p:spPr>
          <a:xfrm flipH="1" flipV="1">
            <a:off x="2337262" y="2563092"/>
            <a:ext cx="786938" cy="72101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219498" y="2411126"/>
            <a:ext cx="117764" cy="22427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3048002" y="2133600"/>
            <a:ext cx="304798" cy="350371"/>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902421"/>
      </p:ext>
    </p:extLst>
  </p:cSld>
  <p:clrMapOvr>
    <a:masterClrMapping/>
  </p:clrMapOvr>
  <p:transition spd="med">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447800" y="1213839"/>
            <a:ext cx="5486400" cy="3835732"/>
          </a:xfrm>
        </p:spPr>
      </p:pic>
      <p:sp>
        <p:nvSpPr>
          <p:cNvPr id="169987" name="Oval 3"/>
          <p:cNvSpPr>
            <a:spLocks noChangeArrowheads="1"/>
          </p:cNvSpPr>
          <p:nvPr/>
        </p:nvSpPr>
        <p:spPr bwMode="auto">
          <a:xfrm>
            <a:off x="3505200" y="2486892"/>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8" name="Oval 4"/>
          <p:cNvSpPr>
            <a:spLocks noChangeArrowheads="1"/>
          </p:cNvSpPr>
          <p:nvPr/>
        </p:nvSpPr>
        <p:spPr bwMode="auto">
          <a:xfrm>
            <a:off x="3048000" y="313170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9" name="Line 5"/>
          <p:cNvSpPr>
            <a:spLocks noChangeShapeType="1"/>
          </p:cNvSpPr>
          <p:nvPr/>
        </p:nvSpPr>
        <p:spPr bwMode="auto">
          <a:xfrm flipH="1">
            <a:off x="3124200" y="2590801"/>
            <a:ext cx="457200" cy="61710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0" name="Freeform 6"/>
          <p:cNvSpPr>
            <a:spLocks/>
          </p:cNvSpPr>
          <p:nvPr/>
        </p:nvSpPr>
        <p:spPr bwMode="auto">
          <a:xfrm>
            <a:off x="1939636" y="2738005"/>
            <a:ext cx="1188720" cy="1092200"/>
          </a:xfrm>
          <a:custGeom>
            <a:avLst/>
            <a:gdLst>
              <a:gd name="T0" fmla="*/ 1612900 w 1016"/>
              <a:gd name="T1" fmla="*/ 457200 h 688"/>
              <a:gd name="T2" fmla="*/ 1231900 w 1016"/>
              <a:gd name="T3" fmla="*/ 609600 h 688"/>
              <a:gd name="T4" fmla="*/ 927100 w 1016"/>
              <a:gd name="T5" fmla="*/ 762000 h 688"/>
              <a:gd name="T6" fmla="*/ 622300 w 1016"/>
              <a:gd name="T7" fmla="*/ 1066800 h 688"/>
              <a:gd name="T8" fmla="*/ 165100 w 1016"/>
              <a:gd name="T9" fmla="*/ 914400 h 688"/>
              <a:gd name="T10" fmla="*/ 12700 w 1016"/>
              <a:gd name="T11" fmla="*/ 533400 h 688"/>
              <a:gd name="T12" fmla="*/ 88900 w 1016"/>
              <a:gd name="T13" fmla="*/ 152400 h 688"/>
              <a:gd name="T14" fmla="*/ 165100 w 1016"/>
              <a:gd name="T15" fmla="*/ 0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688">
                <a:moveTo>
                  <a:pt x="1016" y="288"/>
                </a:moveTo>
                <a:cubicBezTo>
                  <a:pt x="932" y="320"/>
                  <a:pt x="848" y="352"/>
                  <a:pt x="776" y="384"/>
                </a:cubicBezTo>
                <a:cubicBezTo>
                  <a:pt x="704" y="416"/>
                  <a:pt x="648" y="432"/>
                  <a:pt x="584" y="480"/>
                </a:cubicBezTo>
                <a:cubicBezTo>
                  <a:pt x="520" y="528"/>
                  <a:pt x="472" y="656"/>
                  <a:pt x="392" y="672"/>
                </a:cubicBezTo>
                <a:cubicBezTo>
                  <a:pt x="312" y="688"/>
                  <a:pt x="168" y="632"/>
                  <a:pt x="104" y="576"/>
                </a:cubicBezTo>
                <a:cubicBezTo>
                  <a:pt x="40" y="520"/>
                  <a:pt x="16" y="416"/>
                  <a:pt x="8" y="336"/>
                </a:cubicBezTo>
                <a:cubicBezTo>
                  <a:pt x="0" y="256"/>
                  <a:pt x="40" y="152"/>
                  <a:pt x="56" y="96"/>
                </a:cubicBezTo>
                <a:cubicBezTo>
                  <a:pt x="72" y="40"/>
                  <a:pt x="96" y="16"/>
                  <a:pt x="104"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1" name="Freeform 7"/>
          <p:cNvSpPr>
            <a:spLocks/>
          </p:cNvSpPr>
          <p:nvPr/>
        </p:nvSpPr>
        <p:spPr bwMode="auto">
          <a:xfrm>
            <a:off x="2337262" y="1976006"/>
            <a:ext cx="1188720" cy="622300"/>
          </a:xfrm>
          <a:custGeom>
            <a:avLst/>
            <a:gdLst>
              <a:gd name="T0" fmla="*/ 1752600 w 1104"/>
              <a:gd name="T1" fmla="*/ 546100 h 392"/>
              <a:gd name="T2" fmla="*/ 1447800 w 1104"/>
              <a:gd name="T3" fmla="*/ 317500 h 392"/>
              <a:gd name="T4" fmla="*/ 1066800 w 1104"/>
              <a:gd name="T5" fmla="*/ 88900 h 392"/>
              <a:gd name="T6" fmla="*/ 762000 w 1104"/>
              <a:gd name="T7" fmla="*/ 12700 h 392"/>
              <a:gd name="T8" fmla="*/ 381000 w 1104"/>
              <a:gd name="T9" fmla="*/ 165100 h 392"/>
              <a:gd name="T10" fmla="*/ 228600 w 1104"/>
              <a:gd name="T11" fmla="*/ 469900 h 392"/>
              <a:gd name="T12" fmla="*/ 0 w 1104"/>
              <a:gd name="T13" fmla="*/ 622300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392">
                <a:moveTo>
                  <a:pt x="1104" y="344"/>
                </a:moveTo>
                <a:cubicBezTo>
                  <a:pt x="1044" y="296"/>
                  <a:pt x="984" y="248"/>
                  <a:pt x="912" y="200"/>
                </a:cubicBezTo>
                <a:cubicBezTo>
                  <a:pt x="840" y="152"/>
                  <a:pt x="744" y="88"/>
                  <a:pt x="672" y="56"/>
                </a:cubicBezTo>
                <a:cubicBezTo>
                  <a:pt x="600" y="24"/>
                  <a:pt x="552" y="0"/>
                  <a:pt x="480" y="8"/>
                </a:cubicBezTo>
                <a:cubicBezTo>
                  <a:pt x="408" y="16"/>
                  <a:pt x="296" y="56"/>
                  <a:pt x="240" y="104"/>
                </a:cubicBezTo>
                <a:cubicBezTo>
                  <a:pt x="184" y="152"/>
                  <a:pt x="184" y="248"/>
                  <a:pt x="144" y="296"/>
                </a:cubicBezTo>
                <a:cubicBezTo>
                  <a:pt x="104" y="344"/>
                  <a:pt x="24" y="376"/>
                  <a:pt x="0" y="392"/>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2" name="Freeform 8"/>
          <p:cNvSpPr>
            <a:spLocks/>
          </p:cNvSpPr>
          <p:nvPr/>
        </p:nvSpPr>
        <p:spPr bwMode="auto">
          <a:xfrm>
            <a:off x="1939636" y="2486892"/>
            <a:ext cx="436419" cy="412461"/>
          </a:xfrm>
          <a:custGeom>
            <a:avLst/>
            <a:gdLst>
              <a:gd name="T0" fmla="*/ 381000 w 240"/>
              <a:gd name="T1" fmla="*/ 0 h 336"/>
              <a:gd name="T2" fmla="*/ 152400 w 240"/>
              <a:gd name="T3" fmla="*/ 152400 h 336"/>
              <a:gd name="T4" fmla="*/ 76200 w 240"/>
              <a:gd name="T5" fmla="*/ 304800 h 336"/>
              <a:gd name="T6" fmla="*/ 0 w 24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36">
                <a:moveTo>
                  <a:pt x="240" y="0"/>
                </a:moveTo>
                <a:cubicBezTo>
                  <a:pt x="184" y="32"/>
                  <a:pt x="128" y="64"/>
                  <a:pt x="96" y="96"/>
                </a:cubicBezTo>
                <a:cubicBezTo>
                  <a:pt x="64" y="128"/>
                  <a:pt x="64" y="152"/>
                  <a:pt x="48" y="192"/>
                </a:cubicBezTo>
                <a:cubicBezTo>
                  <a:pt x="32" y="232"/>
                  <a:pt x="8" y="312"/>
                  <a:pt x="0" y="336"/>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Connector 2"/>
          <p:cNvCxnSpPr>
            <a:stCxn id="169989" idx="0"/>
          </p:cNvCxnSpPr>
          <p:nvPr/>
        </p:nvCxnSpPr>
        <p:spPr>
          <a:xfrm flipH="1" flipV="1">
            <a:off x="2819400" y="1976006"/>
            <a:ext cx="762000" cy="61479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813166" y="1901539"/>
            <a:ext cx="192578" cy="1575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7" name="Straight Connector 6"/>
          <p:cNvCxnSpPr>
            <a:stCxn id="169988" idx="4"/>
          </p:cNvCxnSpPr>
          <p:nvPr/>
        </p:nvCxnSpPr>
        <p:spPr>
          <a:xfrm flipH="1" flipV="1">
            <a:off x="2337262" y="2563092"/>
            <a:ext cx="786938" cy="72101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219498" y="2411126"/>
            <a:ext cx="117764" cy="22427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3048002" y="2133600"/>
            <a:ext cx="304798" cy="350371"/>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533996" y="2738005"/>
            <a:ext cx="279170" cy="309995"/>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22171"/>
      </p:ext>
    </p:extLst>
  </p:cSld>
  <p:clrMapOvr>
    <a:masterClrMapping/>
  </p:clrMapOvr>
  <p:transition spd="med">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Oval 3"/>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3300" name="Oval 4"/>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3301" name="Line 5"/>
          <p:cNvSpPr>
            <a:spLocks noChangeShapeType="1"/>
          </p:cNvSpPr>
          <p:nvPr/>
        </p:nvSpPr>
        <p:spPr bwMode="auto">
          <a:xfrm flipH="1">
            <a:off x="3048000" y="2133600"/>
            <a:ext cx="10668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2" name="Freeform 6"/>
          <p:cNvSpPr>
            <a:spLocks/>
          </p:cNvSpPr>
          <p:nvPr/>
        </p:nvSpPr>
        <p:spPr bwMode="auto">
          <a:xfrm>
            <a:off x="2247900" y="1524000"/>
            <a:ext cx="1181100" cy="2400300"/>
          </a:xfrm>
          <a:custGeom>
            <a:avLst/>
            <a:gdLst>
              <a:gd name="T0" fmla="*/ 876300 w 744"/>
              <a:gd name="T1" fmla="*/ 2133600 h 1512"/>
              <a:gd name="T2" fmla="*/ 647700 w 744"/>
              <a:gd name="T3" fmla="*/ 2362200 h 1512"/>
              <a:gd name="T4" fmla="*/ 419100 w 744"/>
              <a:gd name="T5" fmla="*/ 2362200 h 1512"/>
              <a:gd name="T6" fmla="*/ 266700 w 744"/>
              <a:gd name="T7" fmla="*/ 2286000 h 1512"/>
              <a:gd name="T8" fmla="*/ 190500 w 744"/>
              <a:gd name="T9" fmla="*/ 2133600 h 1512"/>
              <a:gd name="T10" fmla="*/ 114300 w 744"/>
              <a:gd name="T11" fmla="*/ 1905000 h 1512"/>
              <a:gd name="T12" fmla="*/ 38100 w 744"/>
              <a:gd name="T13" fmla="*/ 1752600 h 1512"/>
              <a:gd name="T14" fmla="*/ 38100 w 744"/>
              <a:gd name="T15" fmla="*/ 1524000 h 1512"/>
              <a:gd name="T16" fmla="*/ 38100 w 744"/>
              <a:gd name="T17" fmla="*/ 1295400 h 1512"/>
              <a:gd name="T18" fmla="*/ 38100 w 744"/>
              <a:gd name="T19" fmla="*/ 1143000 h 1512"/>
              <a:gd name="T20" fmla="*/ 266700 w 744"/>
              <a:gd name="T21" fmla="*/ 914400 h 1512"/>
              <a:gd name="T22" fmla="*/ 419100 w 744"/>
              <a:gd name="T23" fmla="*/ 762000 h 1512"/>
              <a:gd name="T24" fmla="*/ 571500 w 744"/>
              <a:gd name="T25" fmla="*/ 609600 h 1512"/>
              <a:gd name="T26" fmla="*/ 723900 w 744"/>
              <a:gd name="T27" fmla="*/ 533400 h 1512"/>
              <a:gd name="T28" fmla="*/ 800100 w 744"/>
              <a:gd name="T29" fmla="*/ 381000 h 1512"/>
              <a:gd name="T30" fmla="*/ 952500 w 744"/>
              <a:gd name="T31" fmla="*/ 304800 h 1512"/>
              <a:gd name="T32" fmla="*/ 1028700 w 744"/>
              <a:gd name="T33" fmla="*/ 152400 h 1512"/>
              <a:gd name="T34" fmla="*/ 1181100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3" name="Line 7"/>
          <p:cNvSpPr>
            <a:spLocks noChangeShapeType="1"/>
          </p:cNvSpPr>
          <p:nvPr/>
        </p:nvSpPr>
        <p:spPr bwMode="auto">
          <a:xfrm flipH="1" flipV="1">
            <a:off x="2209800" y="3048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4" name="Line 8"/>
          <p:cNvSpPr>
            <a:spLocks noChangeShapeType="1"/>
          </p:cNvSpPr>
          <p:nvPr/>
        </p:nvSpPr>
        <p:spPr bwMode="auto">
          <a:xfrm flipH="1" flipV="1">
            <a:off x="3200400" y="1524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5" name="Freeform 9"/>
          <p:cNvSpPr>
            <a:spLocks/>
          </p:cNvSpPr>
          <p:nvPr/>
        </p:nvSpPr>
        <p:spPr bwMode="auto">
          <a:xfrm rot="580802">
            <a:off x="3644900" y="1676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6" name="Freeform 10"/>
          <p:cNvSpPr>
            <a:spLocks/>
          </p:cNvSpPr>
          <p:nvPr/>
        </p:nvSpPr>
        <p:spPr bwMode="auto">
          <a:xfrm rot="-10377834">
            <a:off x="2514600" y="30480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7" name="Freeform 11"/>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8" name="Freeform 12"/>
          <p:cNvSpPr>
            <a:spLocks/>
          </p:cNvSpPr>
          <p:nvPr/>
        </p:nvSpPr>
        <p:spPr bwMode="auto">
          <a:xfrm rot="-10321312">
            <a:off x="3505200" y="1600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9" name="Freeform 13"/>
          <p:cNvSpPr>
            <a:spLocks/>
          </p:cNvSpPr>
          <p:nvPr/>
        </p:nvSpPr>
        <p:spPr bwMode="auto">
          <a:xfrm rot="580802">
            <a:off x="2667000" y="3200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10" name="Line 14"/>
          <p:cNvSpPr>
            <a:spLocks noChangeShapeType="1"/>
          </p:cNvSpPr>
          <p:nvPr/>
        </p:nvSpPr>
        <p:spPr bwMode="auto">
          <a:xfrm flipV="1">
            <a:off x="1828800" y="914400"/>
            <a:ext cx="2514600" cy="37338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11" name="Oval 15"/>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3312" name="Oval 16"/>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3313" name="Text Box 17"/>
          <p:cNvSpPr txBox="1">
            <a:spLocks noChangeArrowheads="1"/>
          </p:cNvSpPr>
          <p:nvPr/>
        </p:nvSpPr>
        <p:spPr bwMode="auto">
          <a:xfrm>
            <a:off x="2727325" y="5980113"/>
            <a:ext cx="348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1800" b="0">
                <a:solidFill>
                  <a:srgbClr val="FF3300"/>
                </a:solidFill>
                <a:latin typeface="Arial" charset="0"/>
              </a:rPr>
              <a:t>Longitudinal axis of the condyles</a:t>
            </a:r>
          </a:p>
        </p:txBody>
      </p:sp>
    </p:spTree>
    <p:extLst>
      <p:ext uri="{BB962C8B-B14F-4D97-AF65-F5344CB8AC3E}">
        <p14:creationId xmlns:p14="http://schemas.microsoft.com/office/powerpoint/2010/main" val="1258830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defRPr/>
            </a:pPr>
            <a:endParaRPr lang="en-US" smtClean="0"/>
          </a:p>
        </p:txBody>
      </p:sp>
      <p:sp>
        <p:nvSpPr>
          <p:cNvPr id="308227" name="Rectangle 3"/>
          <p:cNvSpPr>
            <a:spLocks noGrp="1" noChangeArrowheads="1"/>
          </p:cNvSpPr>
          <p:nvPr>
            <p:ph idx="1"/>
          </p:nvPr>
        </p:nvSpPr>
        <p:spPr/>
        <p:txBody>
          <a:bodyPr/>
          <a:lstStyle/>
          <a:p>
            <a:pPr eaLnBrk="1" hangingPunct="1">
              <a:defRPr/>
            </a:pPr>
            <a:endParaRPr lang="en-US" smtClean="0"/>
          </a:p>
        </p:txBody>
      </p:sp>
      <p:pic>
        <p:nvPicPr>
          <p:cNvPr id="155652" name="Picture 4" descr="12"/>
          <p:cNvPicPr>
            <a:picLocks noChangeAspect="1" noChangeArrowheads="1"/>
          </p:cNvPicPr>
          <p:nvPr/>
        </p:nvPicPr>
        <p:blipFill>
          <a:blip r:embed="rId2">
            <a:extLst>
              <a:ext uri="{28A0092B-C50C-407E-A947-70E740481C1C}">
                <a14:useLocalDpi xmlns:a14="http://schemas.microsoft.com/office/drawing/2010/main" val="0"/>
              </a:ext>
            </a:extLst>
          </a:blip>
          <a:srcRect t="17514"/>
          <a:stretch>
            <a:fillRect/>
          </a:stretch>
        </p:blipFill>
        <p:spPr bwMode="auto">
          <a:xfrm>
            <a:off x="3352800" y="533400"/>
            <a:ext cx="5530850" cy="57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Text Box 5"/>
          <p:cNvSpPr txBox="1">
            <a:spLocks noChangeArrowheads="1"/>
          </p:cNvSpPr>
          <p:nvPr/>
        </p:nvSpPr>
        <p:spPr bwMode="auto">
          <a:xfrm>
            <a:off x="0" y="2590800"/>
            <a:ext cx="44958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a:t>SQUASHED HEAD</a:t>
            </a:r>
          </a:p>
        </p:txBody>
      </p:sp>
    </p:spTree>
    <p:extLst>
      <p:ext uri="{BB962C8B-B14F-4D97-AF65-F5344CB8AC3E}">
        <p14:creationId xmlns:p14="http://schemas.microsoft.com/office/powerpoint/2010/main" val="548467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447800" y="1213839"/>
            <a:ext cx="5486400" cy="3835732"/>
          </a:xfrm>
        </p:spPr>
      </p:pic>
      <p:sp>
        <p:nvSpPr>
          <p:cNvPr id="169987" name="Oval 3"/>
          <p:cNvSpPr>
            <a:spLocks noChangeArrowheads="1"/>
          </p:cNvSpPr>
          <p:nvPr/>
        </p:nvSpPr>
        <p:spPr bwMode="auto">
          <a:xfrm>
            <a:off x="3505200" y="2486892"/>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8" name="Oval 4"/>
          <p:cNvSpPr>
            <a:spLocks noChangeArrowheads="1"/>
          </p:cNvSpPr>
          <p:nvPr/>
        </p:nvSpPr>
        <p:spPr bwMode="auto">
          <a:xfrm>
            <a:off x="3048000" y="313170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9" name="Line 5"/>
          <p:cNvSpPr>
            <a:spLocks noChangeShapeType="1"/>
          </p:cNvSpPr>
          <p:nvPr/>
        </p:nvSpPr>
        <p:spPr bwMode="auto">
          <a:xfrm flipH="1">
            <a:off x="3124200" y="2590801"/>
            <a:ext cx="457200" cy="61710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0" name="Freeform 6"/>
          <p:cNvSpPr>
            <a:spLocks/>
          </p:cNvSpPr>
          <p:nvPr/>
        </p:nvSpPr>
        <p:spPr bwMode="auto">
          <a:xfrm>
            <a:off x="1939636" y="2738005"/>
            <a:ext cx="1188720" cy="1092200"/>
          </a:xfrm>
          <a:custGeom>
            <a:avLst/>
            <a:gdLst>
              <a:gd name="T0" fmla="*/ 1612900 w 1016"/>
              <a:gd name="T1" fmla="*/ 457200 h 688"/>
              <a:gd name="T2" fmla="*/ 1231900 w 1016"/>
              <a:gd name="T3" fmla="*/ 609600 h 688"/>
              <a:gd name="T4" fmla="*/ 927100 w 1016"/>
              <a:gd name="T5" fmla="*/ 762000 h 688"/>
              <a:gd name="T6" fmla="*/ 622300 w 1016"/>
              <a:gd name="T7" fmla="*/ 1066800 h 688"/>
              <a:gd name="T8" fmla="*/ 165100 w 1016"/>
              <a:gd name="T9" fmla="*/ 914400 h 688"/>
              <a:gd name="T10" fmla="*/ 12700 w 1016"/>
              <a:gd name="T11" fmla="*/ 533400 h 688"/>
              <a:gd name="T12" fmla="*/ 88900 w 1016"/>
              <a:gd name="T13" fmla="*/ 152400 h 688"/>
              <a:gd name="T14" fmla="*/ 165100 w 1016"/>
              <a:gd name="T15" fmla="*/ 0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688">
                <a:moveTo>
                  <a:pt x="1016" y="288"/>
                </a:moveTo>
                <a:cubicBezTo>
                  <a:pt x="932" y="320"/>
                  <a:pt x="848" y="352"/>
                  <a:pt x="776" y="384"/>
                </a:cubicBezTo>
                <a:cubicBezTo>
                  <a:pt x="704" y="416"/>
                  <a:pt x="648" y="432"/>
                  <a:pt x="584" y="480"/>
                </a:cubicBezTo>
                <a:cubicBezTo>
                  <a:pt x="520" y="528"/>
                  <a:pt x="472" y="656"/>
                  <a:pt x="392" y="672"/>
                </a:cubicBezTo>
                <a:cubicBezTo>
                  <a:pt x="312" y="688"/>
                  <a:pt x="168" y="632"/>
                  <a:pt x="104" y="576"/>
                </a:cubicBezTo>
                <a:cubicBezTo>
                  <a:pt x="40" y="520"/>
                  <a:pt x="16" y="416"/>
                  <a:pt x="8" y="336"/>
                </a:cubicBezTo>
                <a:cubicBezTo>
                  <a:pt x="0" y="256"/>
                  <a:pt x="40" y="152"/>
                  <a:pt x="56" y="96"/>
                </a:cubicBezTo>
                <a:cubicBezTo>
                  <a:pt x="72" y="40"/>
                  <a:pt x="96" y="16"/>
                  <a:pt x="104"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1" name="Freeform 7"/>
          <p:cNvSpPr>
            <a:spLocks/>
          </p:cNvSpPr>
          <p:nvPr/>
        </p:nvSpPr>
        <p:spPr bwMode="auto">
          <a:xfrm>
            <a:off x="2337262" y="1976006"/>
            <a:ext cx="1188720" cy="622300"/>
          </a:xfrm>
          <a:custGeom>
            <a:avLst/>
            <a:gdLst>
              <a:gd name="T0" fmla="*/ 1752600 w 1104"/>
              <a:gd name="T1" fmla="*/ 546100 h 392"/>
              <a:gd name="T2" fmla="*/ 1447800 w 1104"/>
              <a:gd name="T3" fmla="*/ 317500 h 392"/>
              <a:gd name="T4" fmla="*/ 1066800 w 1104"/>
              <a:gd name="T5" fmla="*/ 88900 h 392"/>
              <a:gd name="T6" fmla="*/ 762000 w 1104"/>
              <a:gd name="T7" fmla="*/ 12700 h 392"/>
              <a:gd name="T8" fmla="*/ 381000 w 1104"/>
              <a:gd name="T9" fmla="*/ 165100 h 392"/>
              <a:gd name="T10" fmla="*/ 228600 w 1104"/>
              <a:gd name="T11" fmla="*/ 469900 h 392"/>
              <a:gd name="T12" fmla="*/ 0 w 1104"/>
              <a:gd name="T13" fmla="*/ 622300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392">
                <a:moveTo>
                  <a:pt x="1104" y="344"/>
                </a:moveTo>
                <a:cubicBezTo>
                  <a:pt x="1044" y="296"/>
                  <a:pt x="984" y="248"/>
                  <a:pt x="912" y="200"/>
                </a:cubicBezTo>
                <a:cubicBezTo>
                  <a:pt x="840" y="152"/>
                  <a:pt x="744" y="88"/>
                  <a:pt x="672" y="56"/>
                </a:cubicBezTo>
                <a:cubicBezTo>
                  <a:pt x="600" y="24"/>
                  <a:pt x="552" y="0"/>
                  <a:pt x="480" y="8"/>
                </a:cubicBezTo>
                <a:cubicBezTo>
                  <a:pt x="408" y="16"/>
                  <a:pt x="296" y="56"/>
                  <a:pt x="240" y="104"/>
                </a:cubicBezTo>
                <a:cubicBezTo>
                  <a:pt x="184" y="152"/>
                  <a:pt x="184" y="248"/>
                  <a:pt x="144" y="296"/>
                </a:cubicBezTo>
                <a:cubicBezTo>
                  <a:pt x="104" y="344"/>
                  <a:pt x="24" y="376"/>
                  <a:pt x="0" y="392"/>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2" name="Freeform 8"/>
          <p:cNvSpPr>
            <a:spLocks/>
          </p:cNvSpPr>
          <p:nvPr/>
        </p:nvSpPr>
        <p:spPr bwMode="auto">
          <a:xfrm>
            <a:off x="1939636" y="2486892"/>
            <a:ext cx="436419" cy="412461"/>
          </a:xfrm>
          <a:custGeom>
            <a:avLst/>
            <a:gdLst>
              <a:gd name="T0" fmla="*/ 381000 w 240"/>
              <a:gd name="T1" fmla="*/ 0 h 336"/>
              <a:gd name="T2" fmla="*/ 152400 w 240"/>
              <a:gd name="T3" fmla="*/ 152400 h 336"/>
              <a:gd name="T4" fmla="*/ 76200 w 240"/>
              <a:gd name="T5" fmla="*/ 304800 h 336"/>
              <a:gd name="T6" fmla="*/ 0 w 24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36">
                <a:moveTo>
                  <a:pt x="240" y="0"/>
                </a:moveTo>
                <a:cubicBezTo>
                  <a:pt x="184" y="32"/>
                  <a:pt x="128" y="64"/>
                  <a:pt x="96" y="96"/>
                </a:cubicBezTo>
                <a:cubicBezTo>
                  <a:pt x="64" y="128"/>
                  <a:pt x="64" y="152"/>
                  <a:pt x="48" y="192"/>
                </a:cubicBezTo>
                <a:cubicBezTo>
                  <a:pt x="32" y="232"/>
                  <a:pt x="8" y="312"/>
                  <a:pt x="0" y="336"/>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Connector 2"/>
          <p:cNvCxnSpPr>
            <a:stCxn id="169989" idx="0"/>
          </p:cNvCxnSpPr>
          <p:nvPr/>
        </p:nvCxnSpPr>
        <p:spPr>
          <a:xfrm flipH="1" flipV="1">
            <a:off x="2819400" y="1976006"/>
            <a:ext cx="762000" cy="61479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813166" y="1901539"/>
            <a:ext cx="192578" cy="1575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7" name="Straight Connector 6"/>
          <p:cNvCxnSpPr>
            <a:stCxn id="169988" idx="4"/>
          </p:cNvCxnSpPr>
          <p:nvPr/>
        </p:nvCxnSpPr>
        <p:spPr>
          <a:xfrm flipH="1" flipV="1">
            <a:off x="2337262" y="2563092"/>
            <a:ext cx="786938" cy="72101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219498" y="2411126"/>
            <a:ext cx="117764" cy="22427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3048002" y="2133600"/>
            <a:ext cx="304798" cy="350371"/>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533996" y="2738005"/>
            <a:ext cx="279170" cy="309995"/>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447800" y="381000"/>
            <a:ext cx="3429000" cy="4038600"/>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66342"/>
      </p:ext>
    </p:extLst>
  </p:cSld>
  <p:clrMapOvr>
    <a:masterClrMapping/>
  </p:clrMapOvr>
  <p:transition spd="med">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447800" y="1213839"/>
            <a:ext cx="5486400" cy="3835732"/>
          </a:xfrm>
        </p:spPr>
      </p:pic>
      <p:sp>
        <p:nvSpPr>
          <p:cNvPr id="169987" name="Oval 3"/>
          <p:cNvSpPr>
            <a:spLocks noChangeArrowheads="1"/>
          </p:cNvSpPr>
          <p:nvPr/>
        </p:nvSpPr>
        <p:spPr bwMode="auto">
          <a:xfrm>
            <a:off x="3505200" y="2486892"/>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8" name="Oval 4"/>
          <p:cNvSpPr>
            <a:spLocks noChangeArrowheads="1"/>
          </p:cNvSpPr>
          <p:nvPr/>
        </p:nvSpPr>
        <p:spPr bwMode="auto">
          <a:xfrm>
            <a:off x="3048000" y="313170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9989" name="Line 5"/>
          <p:cNvSpPr>
            <a:spLocks noChangeShapeType="1"/>
          </p:cNvSpPr>
          <p:nvPr/>
        </p:nvSpPr>
        <p:spPr bwMode="auto">
          <a:xfrm flipH="1">
            <a:off x="3124200" y="2590801"/>
            <a:ext cx="457200" cy="61710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0" name="Freeform 6"/>
          <p:cNvSpPr>
            <a:spLocks/>
          </p:cNvSpPr>
          <p:nvPr/>
        </p:nvSpPr>
        <p:spPr bwMode="auto">
          <a:xfrm>
            <a:off x="1939636" y="2738005"/>
            <a:ext cx="1188720" cy="1092200"/>
          </a:xfrm>
          <a:custGeom>
            <a:avLst/>
            <a:gdLst>
              <a:gd name="T0" fmla="*/ 1612900 w 1016"/>
              <a:gd name="T1" fmla="*/ 457200 h 688"/>
              <a:gd name="T2" fmla="*/ 1231900 w 1016"/>
              <a:gd name="T3" fmla="*/ 609600 h 688"/>
              <a:gd name="T4" fmla="*/ 927100 w 1016"/>
              <a:gd name="T5" fmla="*/ 762000 h 688"/>
              <a:gd name="T6" fmla="*/ 622300 w 1016"/>
              <a:gd name="T7" fmla="*/ 1066800 h 688"/>
              <a:gd name="T8" fmla="*/ 165100 w 1016"/>
              <a:gd name="T9" fmla="*/ 914400 h 688"/>
              <a:gd name="T10" fmla="*/ 12700 w 1016"/>
              <a:gd name="T11" fmla="*/ 533400 h 688"/>
              <a:gd name="T12" fmla="*/ 88900 w 1016"/>
              <a:gd name="T13" fmla="*/ 152400 h 688"/>
              <a:gd name="T14" fmla="*/ 165100 w 1016"/>
              <a:gd name="T15" fmla="*/ 0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688">
                <a:moveTo>
                  <a:pt x="1016" y="288"/>
                </a:moveTo>
                <a:cubicBezTo>
                  <a:pt x="932" y="320"/>
                  <a:pt x="848" y="352"/>
                  <a:pt x="776" y="384"/>
                </a:cubicBezTo>
                <a:cubicBezTo>
                  <a:pt x="704" y="416"/>
                  <a:pt x="648" y="432"/>
                  <a:pt x="584" y="480"/>
                </a:cubicBezTo>
                <a:cubicBezTo>
                  <a:pt x="520" y="528"/>
                  <a:pt x="472" y="656"/>
                  <a:pt x="392" y="672"/>
                </a:cubicBezTo>
                <a:cubicBezTo>
                  <a:pt x="312" y="688"/>
                  <a:pt x="168" y="632"/>
                  <a:pt x="104" y="576"/>
                </a:cubicBezTo>
                <a:cubicBezTo>
                  <a:pt x="40" y="520"/>
                  <a:pt x="16" y="416"/>
                  <a:pt x="8" y="336"/>
                </a:cubicBezTo>
                <a:cubicBezTo>
                  <a:pt x="0" y="256"/>
                  <a:pt x="40" y="152"/>
                  <a:pt x="56" y="96"/>
                </a:cubicBezTo>
                <a:cubicBezTo>
                  <a:pt x="72" y="40"/>
                  <a:pt x="96" y="16"/>
                  <a:pt x="104"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1" name="Freeform 7"/>
          <p:cNvSpPr>
            <a:spLocks/>
          </p:cNvSpPr>
          <p:nvPr/>
        </p:nvSpPr>
        <p:spPr bwMode="auto">
          <a:xfrm>
            <a:off x="2337262" y="1976006"/>
            <a:ext cx="1188720" cy="622300"/>
          </a:xfrm>
          <a:custGeom>
            <a:avLst/>
            <a:gdLst>
              <a:gd name="T0" fmla="*/ 1752600 w 1104"/>
              <a:gd name="T1" fmla="*/ 546100 h 392"/>
              <a:gd name="T2" fmla="*/ 1447800 w 1104"/>
              <a:gd name="T3" fmla="*/ 317500 h 392"/>
              <a:gd name="T4" fmla="*/ 1066800 w 1104"/>
              <a:gd name="T5" fmla="*/ 88900 h 392"/>
              <a:gd name="T6" fmla="*/ 762000 w 1104"/>
              <a:gd name="T7" fmla="*/ 12700 h 392"/>
              <a:gd name="T8" fmla="*/ 381000 w 1104"/>
              <a:gd name="T9" fmla="*/ 165100 h 392"/>
              <a:gd name="T10" fmla="*/ 228600 w 1104"/>
              <a:gd name="T11" fmla="*/ 469900 h 392"/>
              <a:gd name="T12" fmla="*/ 0 w 1104"/>
              <a:gd name="T13" fmla="*/ 622300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392">
                <a:moveTo>
                  <a:pt x="1104" y="344"/>
                </a:moveTo>
                <a:cubicBezTo>
                  <a:pt x="1044" y="296"/>
                  <a:pt x="984" y="248"/>
                  <a:pt x="912" y="200"/>
                </a:cubicBezTo>
                <a:cubicBezTo>
                  <a:pt x="840" y="152"/>
                  <a:pt x="744" y="88"/>
                  <a:pt x="672" y="56"/>
                </a:cubicBezTo>
                <a:cubicBezTo>
                  <a:pt x="600" y="24"/>
                  <a:pt x="552" y="0"/>
                  <a:pt x="480" y="8"/>
                </a:cubicBezTo>
                <a:cubicBezTo>
                  <a:pt x="408" y="16"/>
                  <a:pt x="296" y="56"/>
                  <a:pt x="240" y="104"/>
                </a:cubicBezTo>
                <a:cubicBezTo>
                  <a:pt x="184" y="152"/>
                  <a:pt x="184" y="248"/>
                  <a:pt x="144" y="296"/>
                </a:cubicBezTo>
                <a:cubicBezTo>
                  <a:pt x="104" y="344"/>
                  <a:pt x="24" y="376"/>
                  <a:pt x="0" y="392"/>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2" name="Freeform 8"/>
          <p:cNvSpPr>
            <a:spLocks/>
          </p:cNvSpPr>
          <p:nvPr/>
        </p:nvSpPr>
        <p:spPr bwMode="auto">
          <a:xfrm>
            <a:off x="1939636" y="2486892"/>
            <a:ext cx="436419" cy="412461"/>
          </a:xfrm>
          <a:custGeom>
            <a:avLst/>
            <a:gdLst>
              <a:gd name="T0" fmla="*/ 381000 w 240"/>
              <a:gd name="T1" fmla="*/ 0 h 336"/>
              <a:gd name="T2" fmla="*/ 152400 w 240"/>
              <a:gd name="T3" fmla="*/ 152400 h 336"/>
              <a:gd name="T4" fmla="*/ 76200 w 240"/>
              <a:gd name="T5" fmla="*/ 304800 h 336"/>
              <a:gd name="T6" fmla="*/ 0 w 24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36">
                <a:moveTo>
                  <a:pt x="240" y="0"/>
                </a:moveTo>
                <a:cubicBezTo>
                  <a:pt x="184" y="32"/>
                  <a:pt x="128" y="64"/>
                  <a:pt x="96" y="96"/>
                </a:cubicBezTo>
                <a:cubicBezTo>
                  <a:pt x="64" y="128"/>
                  <a:pt x="64" y="152"/>
                  <a:pt x="48" y="192"/>
                </a:cubicBezTo>
                <a:cubicBezTo>
                  <a:pt x="32" y="232"/>
                  <a:pt x="8" y="312"/>
                  <a:pt x="0" y="336"/>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 name="Straight Connector 2"/>
          <p:cNvCxnSpPr>
            <a:stCxn id="169989" idx="0"/>
          </p:cNvCxnSpPr>
          <p:nvPr/>
        </p:nvCxnSpPr>
        <p:spPr>
          <a:xfrm flipH="1" flipV="1">
            <a:off x="2819400" y="1976006"/>
            <a:ext cx="762000" cy="61479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813166" y="1901539"/>
            <a:ext cx="192578" cy="15759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7" name="Straight Connector 6"/>
          <p:cNvCxnSpPr>
            <a:stCxn id="169988" idx="4"/>
          </p:cNvCxnSpPr>
          <p:nvPr/>
        </p:nvCxnSpPr>
        <p:spPr>
          <a:xfrm flipH="1" flipV="1">
            <a:off x="2337262" y="2563092"/>
            <a:ext cx="786938" cy="72101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219498" y="2411126"/>
            <a:ext cx="117764" cy="22427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3048002" y="2133600"/>
            <a:ext cx="304798" cy="350371"/>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533996" y="2738005"/>
            <a:ext cx="279170" cy="309995"/>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447800" y="381000"/>
            <a:ext cx="3429000" cy="40386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044523"/>
      </p:ext>
    </p:extLst>
  </p:cSld>
  <p:clrMapOvr>
    <a:masterClrMapping/>
  </p:clrMapOvr>
  <p:transition spd="med">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86371" name="Oval 3"/>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6372" name="Oval 4"/>
          <p:cNvSpPr>
            <a:spLocks noChangeArrowheads="1"/>
          </p:cNvSpPr>
          <p:nvPr/>
        </p:nvSpPr>
        <p:spPr bwMode="auto">
          <a:xfrm>
            <a:off x="48006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6373" name="Oval 5"/>
          <p:cNvSpPr>
            <a:spLocks noChangeArrowheads="1"/>
          </p:cNvSpPr>
          <p:nvPr/>
        </p:nvSpPr>
        <p:spPr bwMode="auto">
          <a:xfrm>
            <a:off x="5715000" y="3657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6374" name="Oval 6"/>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6375" name="Line 7"/>
          <p:cNvSpPr>
            <a:spLocks noChangeShapeType="1"/>
          </p:cNvSpPr>
          <p:nvPr/>
        </p:nvSpPr>
        <p:spPr bwMode="auto">
          <a:xfrm flipH="1">
            <a:off x="3048000" y="2133600"/>
            <a:ext cx="10668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76" name="Line 8"/>
          <p:cNvSpPr>
            <a:spLocks noChangeShapeType="1"/>
          </p:cNvSpPr>
          <p:nvPr/>
        </p:nvSpPr>
        <p:spPr bwMode="auto">
          <a:xfrm>
            <a:off x="4953000" y="2133600"/>
            <a:ext cx="9144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77" name="Freeform 9"/>
          <p:cNvSpPr>
            <a:spLocks/>
          </p:cNvSpPr>
          <p:nvPr/>
        </p:nvSpPr>
        <p:spPr bwMode="auto">
          <a:xfrm>
            <a:off x="2247900" y="1524000"/>
            <a:ext cx="1181100" cy="2400300"/>
          </a:xfrm>
          <a:custGeom>
            <a:avLst/>
            <a:gdLst>
              <a:gd name="T0" fmla="*/ 876300 w 744"/>
              <a:gd name="T1" fmla="*/ 2133600 h 1512"/>
              <a:gd name="T2" fmla="*/ 647700 w 744"/>
              <a:gd name="T3" fmla="*/ 2362200 h 1512"/>
              <a:gd name="T4" fmla="*/ 419100 w 744"/>
              <a:gd name="T5" fmla="*/ 2362200 h 1512"/>
              <a:gd name="T6" fmla="*/ 266700 w 744"/>
              <a:gd name="T7" fmla="*/ 2286000 h 1512"/>
              <a:gd name="T8" fmla="*/ 190500 w 744"/>
              <a:gd name="T9" fmla="*/ 2133600 h 1512"/>
              <a:gd name="T10" fmla="*/ 114300 w 744"/>
              <a:gd name="T11" fmla="*/ 1905000 h 1512"/>
              <a:gd name="T12" fmla="*/ 38100 w 744"/>
              <a:gd name="T13" fmla="*/ 1752600 h 1512"/>
              <a:gd name="T14" fmla="*/ 38100 w 744"/>
              <a:gd name="T15" fmla="*/ 1524000 h 1512"/>
              <a:gd name="T16" fmla="*/ 38100 w 744"/>
              <a:gd name="T17" fmla="*/ 1295400 h 1512"/>
              <a:gd name="T18" fmla="*/ 38100 w 744"/>
              <a:gd name="T19" fmla="*/ 1143000 h 1512"/>
              <a:gd name="T20" fmla="*/ 266700 w 744"/>
              <a:gd name="T21" fmla="*/ 914400 h 1512"/>
              <a:gd name="T22" fmla="*/ 419100 w 744"/>
              <a:gd name="T23" fmla="*/ 762000 h 1512"/>
              <a:gd name="T24" fmla="*/ 571500 w 744"/>
              <a:gd name="T25" fmla="*/ 609600 h 1512"/>
              <a:gd name="T26" fmla="*/ 723900 w 744"/>
              <a:gd name="T27" fmla="*/ 533400 h 1512"/>
              <a:gd name="T28" fmla="*/ 800100 w 744"/>
              <a:gd name="T29" fmla="*/ 381000 h 1512"/>
              <a:gd name="T30" fmla="*/ 952500 w 744"/>
              <a:gd name="T31" fmla="*/ 304800 h 1512"/>
              <a:gd name="T32" fmla="*/ 1028700 w 744"/>
              <a:gd name="T33" fmla="*/ 152400 h 1512"/>
              <a:gd name="T34" fmla="*/ 1181100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78" name="Line 10"/>
          <p:cNvSpPr>
            <a:spLocks noChangeShapeType="1"/>
          </p:cNvSpPr>
          <p:nvPr/>
        </p:nvSpPr>
        <p:spPr bwMode="auto">
          <a:xfrm flipH="1" flipV="1">
            <a:off x="2209800" y="3048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79" name="Line 11"/>
          <p:cNvSpPr>
            <a:spLocks noChangeShapeType="1"/>
          </p:cNvSpPr>
          <p:nvPr/>
        </p:nvSpPr>
        <p:spPr bwMode="auto">
          <a:xfrm flipH="1" flipV="1">
            <a:off x="3200400" y="1524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80" name="Line 12"/>
          <p:cNvSpPr>
            <a:spLocks noChangeShapeType="1"/>
          </p:cNvSpPr>
          <p:nvPr/>
        </p:nvSpPr>
        <p:spPr bwMode="auto">
          <a:xfrm flipV="1">
            <a:off x="5867400" y="2971800"/>
            <a:ext cx="1066800" cy="8382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81" name="Line 13"/>
          <p:cNvSpPr>
            <a:spLocks noChangeShapeType="1"/>
          </p:cNvSpPr>
          <p:nvPr/>
        </p:nvSpPr>
        <p:spPr bwMode="auto">
          <a:xfrm flipV="1">
            <a:off x="4953000" y="1600200"/>
            <a:ext cx="685800" cy="5334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82" name="Freeform 14"/>
          <p:cNvSpPr>
            <a:spLocks/>
          </p:cNvSpPr>
          <p:nvPr/>
        </p:nvSpPr>
        <p:spPr bwMode="auto">
          <a:xfrm rot="580802">
            <a:off x="3644900" y="1676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83" name="Freeform 15"/>
          <p:cNvSpPr>
            <a:spLocks/>
          </p:cNvSpPr>
          <p:nvPr/>
        </p:nvSpPr>
        <p:spPr bwMode="auto">
          <a:xfrm rot="-10377834">
            <a:off x="2514600" y="30480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84" name="Freeform 16"/>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85" name="Freeform 17"/>
          <p:cNvSpPr>
            <a:spLocks/>
          </p:cNvSpPr>
          <p:nvPr/>
        </p:nvSpPr>
        <p:spPr bwMode="auto">
          <a:xfrm rot="-10321312">
            <a:off x="3505200" y="1600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86" name="Freeform 18"/>
          <p:cNvSpPr>
            <a:spLocks/>
          </p:cNvSpPr>
          <p:nvPr/>
        </p:nvSpPr>
        <p:spPr bwMode="auto">
          <a:xfrm rot="580802">
            <a:off x="2667000" y="3200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87" name="Line 19"/>
          <p:cNvSpPr>
            <a:spLocks noChangeShapeType="1"/>
          </p:cNvSpPr>
          <p:nvPr/>
        </p:nvSpPr>
        <p:spPr bwMode="auto">
          <a:xfrm flipV="1">
            <a:off x="2057400" y="609600"/>
            <a:ext cx="2514600" cy="37338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88" name="Line 20"/>
          <p:cNvSpPr>
            <a:spLocks noChangeShapeType="1"/>
          </p:cNvSpPr>
          <p:nvPr/>
        </p:nvSpPr>
        <p:spPr bwMode="auto">
          <a:xfrm>
            <a:off x="4267200" y="533400"/>
            <a:ext cx="3048000" cy="40386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89" name="Line 21"/>
          <p:cNvSpPr>
            <a:spLocks noChangeShapeType="1"/>
          </p:cNvSpPr>
          <p:nvPr/>
        </p:nvSpPr>
        <p:spPr bwMode="auto">
          <a:xfrm>
            <a:off x="1219200" y="1295400"/>
            <a:ext cx="6934200" cy="0"/>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390" name="Text Box 22"/>
          <p:cNvSpPr txBox="1">
            <a:spLocks noChangeArrowheads="1"/>
          </p:cNvSpPr>
          <p:nvPr/>
        </p:nvSpPr>
        <p:spPr bwMode="auto">
          <a:xfrm>
            <a:off x="6308725" y="879475"/>
            <a:ext cx="187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r>
              <a:rPr lang="en-US" altLang="en-US" sz="2400" b="0">
                <a:solidFill>
                  <a:srgbClr val="FF0000"/>
                </a:solidFill>
                <a:latin typeface="Times New Roman" charset="0"/>
              </a:rPr>
              <a:t>Ear Plug Line</a:t>
            </a:r>
            <a:endParaRPr lang="en-US" altLang="en-US" sz="2400" b="0">
              <a:latin typeface="Times New Roman" charset="0"/>
            </a:endParaRPr>
          </a:p>
        </p:txBody>
      </p:sp>
      <p:sp>
        <p:nvSpPr>
          <p:cNvPr id="186391" name="Oval 23"/>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6392" name="Oval 24"/>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Tree>
    <p:extLst>
      <p:ext uri="{BB962C8B-B14F-4D97-AF65-F5344CB8AC3E}">
        <p14:creationId xmlns:p14="http://schemas.microsoft.com/office/powerpoint/2010/main" val="2779929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714895" y="667786"/>
            <a:ext cx="7680960" cy="5370028"/>
          </a:xfrm>
        </p:spPr>
      </p:pic>
      <p:sp>
        <p:nvSpPr>
          <p:cNvPr id="187395" name="Oval 3"/>
          <p:cNvSpPr>
            <a:spLocks noChangeArrowheads="1"/>
          </p:cNvSpPr>
          <p:nvPr/>
        </p:nvSpPr>
        <p:spPr bwMode="auto">
          <a:xfrm>
            <a:off x="35814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7396" name="Oval 4"/>
          <p:cNvSpPr>
            <a:spLocks noChangeArrowheads="1"/>
          </p:cNvSpPr>
          <p:nvPr/>
        </p:nvSpPr>
        <p:spPr bwMode="auto">
          <a:xfrm>
            <a:off x="2895600" y="3429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7397" name="Line 5"/>
          <p:cNvSpPr>
            <a:spLocks noChangeShapeType="1"/>
          </p:cNvSpPr>
          <p:nvPr/>
        </p:nvSpPr>
        <p:spPr bwMode="auto">
          <a:xfrm flipH="1">
            <a:off x="2971800" y="2590800"/>
            <a:ext cx="685800" cy="914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98" name="Freeform 6"/>
          <p:cNvSpPr>
            <a:spLocks/>
          </p:cNvSpPr>
          <p:nvPr/>
        </p:nvSpPr>
        <p:spPr bwMode="auto">
          <a:xfrm>
            <a:off x="1282700" y="3048000"/>
            <a:ext cx="1612900" cy="1092200"/>
          </a:xfrm>
          <a:custGeom>
            <a:avLst/>
            <a:gdLst>
              <a:gd name="T0" fmla="*/ 1612900 w 1016"/>
              <a:gd name="T1" fmla="*/ 457200 h 688"/>
              <a:gd name="T2" fmla="*/ 1231900 w 1016"/>
              <a:gd name="T3" fmla="*/ 609600 h 688"/>
              <a:gd name="T4" fmla="*/ 927100 w 1016"/>
              <a:gd name="T5" fmla="*/ 762000 h 688"/>
              <a:gd name="T6" fmla="*/ 622300 w 1016"/>
              <a:gd name="T7" fmla="*/ 1066800 h 688"/>
              <a:gd name="T8" fmla="*/ 165100 w 1016"/>
              <a:gd name="T9" fmla="*/ 914400 h 688"/>
              <a:gd name="T10" fmla="*/ 12700 w 1016"/>
              <a:gd name="T11" fmla="*/ 533400 h 688"/>
              <a:gd name="T12" fmla="*/ 88900 w 1016"/>
              <a:gd name="T13" fmla="*/ 152400 h 688"/>
              <a:gd name="T14" fmla="*/ 165100 w 1016"/>
              <a:gd name="T15" fmla="*/ 0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688">
                <a:moveTo>
                  <a:pt x="1016" y="288"/>
                </a:moveTo>
                <a:cubicBezTo>
                  <a:pt x="932" y="320"/>
                  <a:pt x="848" y="352"/>
                  <a:pt x="776" y="384"/>
                </a:cubicBezTo>
                <a:cubicBezTo>
                  <a:pt x="704" y="416"/>
                  <a:pt x="648" y="432"/>
                  <a:pt x="584" y="480"/>
                </a:cubicBezTo>
                <a:cubicBezTo>
                  <a:pt x="520" y="528"/>
                  <a:pt x="472" y="656"/>
                  <a:pt x="392" y="672"/>
                </a:cubicBezTo>
                <a:cubicBezTo>
                  <a:pt x="312" y="688"/>
                  <a:pt x="168" y="632"/>
                  <a:pt x="104" y="576"/>
                </a:cubicBezTo>
                <a:cubicBezTo>
                  <a:pt x="40" y="520"/>
                  <a:pt x="16" y="416"/>
                  <a:pt x="8" y="336"/>
                </a:cubicBezTo>
                <a:cubicBezTo>
                  <a:pt x="0" y="256"/>
                  <a:pt x="40" y="152"/>
                  <a:pt x="56" y="96"/>
                </a:cubicBezTo>
                <a:cubicBezTo>
                  <a:pt x="72" y="40"/>
                  <a:pt x="96" y="16"/>
                  <a:pt x="104"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399" name="Freeform 7"/>
          <p:cNvSpPr>
            <a:spLocks/>
          </p:cNvSpPr>
          <p:nvPr/>
        </p:nvSpPr>
        <p:spPr bwMode="auto">
          <a:xfrm>
            <a:off x="1828800" y="1968500"/>
            <a:ext cx="1752600" cy="622300"/>
          </a:xfrm>
          <a:custGeom>
            <a:avLst/>
            <a:gdLst>
              <a:gd name="T0" fmla="*/ 1752600 w 1104"/>
              <a:gd name="T1" fmla="*/ 546100 h 392"/>
              <a:gd name="T2" fmla="*/ 1447800 w 1104"/>
              <a:gd name="T3" fmla="*/ 317500 h 392"/>
              <a:gd name="T4" fmla="*/ 1066800 w 1104"/>
              <a:gd name="T5" fmla="*/ 88900 h 392"/>
              <a:gd name="T6" fmla="*/ 762000 w 1104"/>
              <a:gd name="T7" fmla="*/ 12700 h 392"/>
              <a:gd name="T8" fmla="*/ 381000 w 1104"/>
              <a:gd name="T9" fmla="*/ 165100 h 392"/>
              <a:gd name="T10" fmla="*/ 228600 w 1104"/>
              <a:gd name="T11" fmla="*/ 469900 h 392"/>
              <a:gd name="T12" fmla="*/ 0 w 1104"/>
              <a:gd name="T13" fmla="*/ 622300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392">
                <a:moveTo>
                  <a:pt x="1104" y="344"/>
                </a:moveTo>
                <a:cubicBezTo>
                  <a:pt x="1044" y="296"/>
                  <a:pt x="984" y="248"/>
                  <a:pt x="912" y="200"/>
                </a:cubicBezTo>
                <a:cubicBezTo>
                  <a:pt x="840" y="152"/>
                  <a:pt x="744" y="88"/>
                  <a:pt x="672" y="56"/>
                </a:cubicBezTo>
                <a:cubicBezTo>
                  <a:pt x="600" y="24"/>
                  <a:pt x="552" y="0"/>
                  <a:pt x="480" y="8"/>
                </a:cubicBezTo>
                <a:cubicBezTo>
                  <a:pt x="408" y="16"/>
                  <a:pt x="296" y="56"/>
                  <a:pt x="240" y="104"/>
                </a:cubicBezTo>
                <a:cubicBezTo>
                  <a:pt x="184" y="152"/>
                  <a:pt x="184" y="248"/>
                  <a:pt x="144" y="296"/>
                </a:cubicBezTo>
                <a:cubicBezTo>
                  <a:pt x="104" y="344"/>
                  <a:pt x="24" y="376"/>
                  <a:pt x="0" y="392"/>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0" name="Freeform 8"/>
          <p:cNvSpPr>
            <a:spLocks/>
          </p:cNvSpPr>
          <p:nvPr/>
        </p:nvSpPr>
        <p:spPr bwMode="auto">
          <a:xfrm>
            <a:off x="1447800" y="2590800"/>
            <a:ext cx="381000" cy="533400"/>
          </a:xfrm>
          <a:custGeom>
            <a:avLst/>
            <a:gdLst>
              <a:gd name="T0" fmla="*/ 381000 w 240"/>
              <a:gd name="T1" fmla="*/ 0 h 336"/>
              <a:gd name="T2" fmla="*/ 152400 w 240"/>
              <a:gd name="T3" fmla="*/ 152400 h 336"/>
              <a:gd name="T4" fmla="*/ 76200 w 240"/>
              <a:gd name="T5" fmla="*/ 304800 h 336"/>
              <a:gd name="T6" fmla="*/ 0 w 24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36">
                <a:moveTo>
                  <a:pt x="240" y="0"/>
                </a:moveTo>
                <a:cubicBezTo>
                  <a:pt x="184" y="32"/>
                  <a:pt x="128" y="64"/>
                  <a:pt x="96" y="96"/>
                </a:cubicBezTo>
                <a:cubicBezTo>
                  <a:pt x="64" y="128"/>
                  <a:pt x="64" y="152"/>
                  <a:pt x="48" y="192"/>
                </a:cubicBezTo>
                <a:cubicBezTo>
                  <a:pt x="32" y="232"/>
                  <a:pt x="8" y="312"/>
                  <a:pt x="0" y="336"/>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1" name="Line 9"/>
          <p:cNvSpPr>
            <a:spLocks noChangeShapeType="1"/>
          </p:cNvSpPr>
          <p:nvPr/>
        </p:nvSpPr>
        <p:spPr bwMode="auto">
          <a:xfrm flipH="1" flipV="1">
            <a:off x="2743200" y="1981200"/>
            <a:ext cx="914400" cy="609600"/>
          </a:xfrm>
          <a:prstGeom prst="line">
            <a:avLst/>
          </a:prstGeom>
          <a:noFill/>
          <a:ln w="381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2" name="Oval 10"/>
          <p:cNvSpPr>
            <a:spLocks noChangeArrowheads="1"/>
          </p:cNvSpPr>
          <p:nvPr/>
        </p:nvSpPr>
        <p:spPr bwMode="auto">
          <a:xfrm>
            <a:off x="2667000" y="1905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7403" name="Line 11"/>
          <p:cNvSpPr>
            <a:spLocks noChangeShapeType="1"/>
          </p:cNvSpPr>
          <p:nvPr/>
        </p:nvSpPr>
        <p:spPr bwMode="auto">
          <a:xfrm flipH="1" flipV="1">
            <a:off x="1828800" y="2590800"/>
            <a:ext cx="1143000" cy="914400"/>
          </a:xfrm>
          <a:prstGeom prst="line">
            <a:avLst/>
          </a:prstGeom>
          <a:noFill/>
          <a:ln w="381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4" name="Oval 12"/>
          <p:cNvSpPr>
            <a:spLocks noChangeArrowheads="1"/>
          </p:cNvSpPr>
          <p:nvPr/>
        </p:nvSpPr>
        <p:spPr bwMode="auto">
          <a:xfrm>
            <a:off x="17526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7405" name="Line 13"/>
          <p:cNvSpPr>
            <a:spLocks noChangeShapeType="1"/>
          </p:cNvSpPr>
          <p:nvPr/>
        </p:nvSpPr>
        <p:spPr bwMode="auto">
          <a:xfrm flipH="1">
            <a:off x="2286000" y="2895600"/>
            <a:ext cx="228600" cy="3048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6" name="Line 14"/>
          <p:cNvSpPr>
            <a:spLocks noChangeShapeType="1"/>
          </p:cNvSpPr>
          <p:nvPr/>
        </p:nvSpPr>
        <p:spPr bwMode="auto">
          <a:xfrm flipV="1">
            <a:off x="3048000" y="2133600"/>
            <a:ext cx="228600" cy="3048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7" name="Line 15"/>
          <p:cNvSpPr>
            <a:spLocks noChangeShapeType="1"/>
          </p:cNvSpPr>
          <p:nvPr/>
        </p:nvSpPr>
        <p:spPr bwMode="auto">
          <a:xfrm flipV="1">
            <a:off x="609600" y="685800"/>
            <a:ext cx="4038600" cy="426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8" name="Oval 16"/>
          <p:cNvSpPr>
            <a:spLocks noChangeArrowheads="1"/>
          </p:cNvSpPr>
          <p:nvPr/>
        </p:nvSpPr>
        <p:spPr bwMode="auto">
          <a:xfrm>
            <a:off x="5562600" y="2286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7409" name="Oval 17"/>
          <p:cNvSpPr>
            <a:spLocks noChangeArrowheads="1"/>
          </p:cNvSpPr>
          <p:nvPr/>
        </p:nvSpPr>
        <p:spPr bwMode="auto">
          <a:xfrm>
            <a:off x="6400800" y="3200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7410" name="Line 18"/>
          <p:cNvSpPr>
            <a:spLocks noChangeShapeType="1"/>
          </p:cNvSpPr>
          <p:nvPr/>
        </p:nvSpPr>
        <p:spPr bwMode="auto">
          <a:xfrm>
            <a:off x="5638800" y="2362200"/>
            <a:ext cx="838200" cy="914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11" name="Freeform 20"/>
          <p:cNvSpPr>
            <a:spLocks/>
          </p:cNvSpPr>
          <p:nvPr/>
        </p:nvSpPr>
        <p:spPr bwMode="auto">
          <a:xfrm>
            <a:off x="6553200" y="2819400"/>
            <a:ext cx="1270000" cy="863600"/>
          </a:xfrm>
          <a:custGeom>
            <a:avLst/>
            <a:gdLst>
              <a:gd name="T0" fmla="*/ 0 w 800"/>
              <a:gd name="T1" fmla="*/ 457200 h 544"/>
              <a:gd name="T2" fmla="*/ 533400 w 800"/>
              <a:gd name="T3" fmla="*/ 762000 h 544"/>
              <a:gd name="T4" fmla="*/ 914400 w 800"/>
              <a:gd name="T5" fmla="*/ 762000 h 544"/>
              <a:gd name="T6" fmla="*/ 1219200 w 800"/>
              <a:gd name="T7" fmla="*/ 152400 h 544"/>
              <a:gd name="T8" fmla="*/ 1219200 w 800"/>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 h="544">
                <a:moveTo>
                  <a:pt x="0" y="288"/>
                </a:moveTo>
                <a:cubicBezTo>
                  <a:pt x="120" y="368"/>
                  <a:pt x="240" y="448"/>
                  <a:pt x="336" y="480"/>
                </a:cubicBezTo>
                <a:cubicBezTo>
                  <a:pt x="432" y="512"/>
                  <a:pt x="504" y="544"/>
                  <a:pt x="576" y="480"/>
                </a:cubicBezTo>
                <a:cubicBezTo>
                  <a:pt x="648" y="416"/>
                  <a:pt x="736" y="176"/>
                  <a:pt x="768" y="96"/>
                </a:cubicBezTo>
                <a:cubicBezTo>
                  <a:pt x="800" y="16"/>
                  <a:pt x="768" y="16"/>
                  <a:pt x="768"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12" name="Freeform 21"/>
          <p:cNvSpPr>
            <a:spLocks/>
          </p:cNvSpPr>
          <p:nvPr/>
        </p:nvSpPr>
        <p:spPr bwMode="auto">
          <a:xfrm>
            <a:off x="6019800" y="1676400"/>
            <a:ext cx="1524000" cy="533400"/>
          </a:xfrm>
          <a:custGeom>
            <a:avLst/>
            <a:gdLst>
              <a:gd name="T0" fmla="*/ 0 w 960"/>
              <a:gd name="T1" fmla="*/ 152400 h 336"/>
              <a:gd name="T2" fmla="*/ 609600 w 960"/>
              <a:gd name="T3" fmla="*/ 0 h 336"/>
              <a:gd name="T4" fmla="*/ 1143000 w 960"/>
              <a:gd name="T5" fmla="*/ 152400 h 336"/>
              <a:gd name="T6" fmla="*/ 1524000 w 96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0" h="336">
                <a:moveTo>
                  <a:pt x="0" y="96"/>
                </a:moveTo>
                <a:cubicBezTo>
                  <a:pt x="132" y="48"/>
                  <a:pt x="264" y="0"/>
                  <a:pt x="384" y="0"/>
                </a:cubicBezTo>
                <a:cubicBezTo>
                  <a:pt x="504" y="0"/>
                  <a:pt x="624" y="40"/>
                  <a:pt x="720" y="96"/>
                </a:cubicBezTo>
                <a:cubicBezTo>
                  <a:pt x="816" y="152"/>
                  <a:pt x="920" y="296"/>
                  <a:pt x="960" y="336"/>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13" name="Freeform 22"/>
          <p:cNvSpPr>
            <a:spLocks/>
          </p:cNvSpPr>
          <p:nvPr/>
        </p:nvSpPr>
        <p:spPr bwMode="auto">
          <a:xfrm>
            <a:off x="7543800" y="2209800"/>
            <a:ext cx="228600" cy="609600"/>
          </a:xfrm>
          <a:custGeom>
            <a:avLst/>
            <a:gdLst>
              <a:gd name="T0" fmla="*/ 0 w 144"/>
              <a:gd name="T1" fmla="*/ 0 h 384"/>
              <a:gd name="T2" fmla="*/ 152400 w 144"/>
              <a:gd name="T3" fmla="*/ 304800 h 384"/>
              <a:gd name="T4" fmla="*/ 228600 w 144"/>
              <a:gd name="T5" fmla="*/ 609600 h 384"/>
              <a:gd name="T6" fmla="*/ 0 60000 65536"/>
              <a:gd name="T7" fmla="*/ 0 60000 65536"/>
              <a:gd name="T8" fmla="*/ 0 60000 65536"/>
            </a:gdLst>
            <a:ahLst/>
            <a:cxnLst>
              <a:cxn ang="T6">
                <a:pos x="T0" y="T1"/>
              </a:cxn>
              <a:cxn ang="T7">
                <a:pos x="T2" y="T3"/>
              </a:cxn>
              <a:cxn ang="T8">
                <a:pos x="T4" y="T5"/>
              </a:cxn>
            </a:cxnLst>
            <a:rect l="0" t="0" r="r" b="b"/>
            <a:pathLst>
              <a:path w="144" h="384">
                <a:moveTo>
                  <a:pt x="0" y="0"/>
                </a:moveTo>
                <a:cubicBezTo>
                  <a:pt x="36" y="64"/>
                  <a:pt x="72" y="128"/>
                  <a:pt x="96" y="192"/>
                </a:cubicBezTo>
                <a:cubicBezTo>
                  <a:pt x="120" y="256"/>
                  <a:pt x="136" y="352"/>
                  <a:pt x="144" y="384"/>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14" name="Line 23"/>
          <p:cNvSpPr>
            <a:spLocks noChangeShapeType="1"/>
          </p:cNvSpPr>
          <p:nvPr/>
        </p:nvSpPr>
        <p:spPr bwMode="auto">
          <a:xfrm flipV="1">
            <a:off x="5638800" y="1676400"/>
            <a:ext cx="838200" cy="6858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15" name="Line 24"/>
          <p:cNvSpPr>
            <a:spLocks noChangeShapeType="1"/>
          </p:cNvSpPr>
          <p:nvPr/>
        </p:nvSpPr>
        <p:spPr bwMode="auto">
          <a:xfrm flipV="1">
            <a:off x="6477000" y="2286000"/>
            <a:ext cx="1143000" cy="9906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16" name="Oval 25"/>
          <p:cNvSpPr>
            <a:spLocks noChangeArrowheads="1"/>
          </p:cNvSpPr>
          <p:nvPr/>
        </p:nvSpPr>
        <p:spPr bwMode="auto">
          <a:xfrm>
            <a:off x="7543800" y="2209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7417" name="Oval 26"/>
          <p:cNvSpPr>
            <a:spLocks noChangeArrowheads="1"/>
          </p:cNvSpPr>
          <p:nvPr/>
        </p:nvSpPr>
        <p:spPr bwMode="auto">
          <a:xfrm>
            <a:off x="6400800" y="1600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7418" name="Line 27"/>
          <p:cNvSpPr>
            <a:spLocks noChangeShapeType="1"/>
          </p:cNvSpPr>
          <p:nvPr/>
        </p:nvSpPr>
        <p:spPr bwMode="auto">
          <a:xfrm flipH="1" flipV="1">
            <a:off x="6934200" y="2667000"/>
            <a:ext cx="228600" cy="22860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19" name="Line 28"/>
          <p:cNvSpPr>
            <a:spLocks noChangeShapeType="1"/>
          </p:cNvSpPr>
          <p:nvPr/>
        </p:nvSpPr>
        <p:spPr bwMode="auto">
          <a:xfrm flipH="1" flipV="1">
            <a:off x="5943600" y="1828800"/>
            <a:ext cx="304800" cy="30480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20" name="Line 36"/>
          <p:cNvSpPr>
            <a:spLocks noChangeShapeType="1"/>
          </p:cNvSpPr>
          <p:nvPr/>
        </p:nvSpPr>
        <p:spPr bwMode="auto">
          <a:xfrm flipH="1" flipV="1">
            <a:off x="4572000" y="685800"/>
            <a:ext cx="3886200" cy="32766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21" name="Line 37"/>
          <p:cNvSpPr>
            <a:spLocks noChangeShapeType="1"/>
          </p:cNvSpPr>
          <p:nvPr/>
        </p:nvSpPr>
        <p:spPr bwMode="auto">
          <a:xfrm flipH="1">
            <a:off x="609600" y="1371600"/>
            <a:ext cx="7924800" cy="76200"/>
          </a:xfrm>
          <a:prstGeom prst="line">
            <a:avLst/>
          </a:prstGeom>
          <a:noFill/>
          <a:ln w="5715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22" name="Text Box 39"/>
          <p:cNvSpPr txBox="1">
            <a:spLocks noChangeArrowheads="1"/>
          </p:cNvSpPr>
          <p:nvPr/>
        </p:nvSpPr>
        <p:spPr bwMode="auto">
          <a:xfrm>
            <a:off x="5181600" y="7620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t>EAR PLUG LINE</a:t>
            </a:r>
          </a:p>
        </p:txBody>
      </p:sp>
      <p:sp>
        <p:nvSpPr>
          <p:cNvPr id="2" name="Can 1"/>
          <p:cNvSpPr/>
          <p:nvPr/>
        </p:nvSpPr>
        <p:spPr>
          <a:xfrm>
            <a:off x="8458200" y="1341438"/>
            <a:ext cx="381000" cy="304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n 2"/>
          <p:cNvSpPr/>
          <p:nvPr/>
        </p:nvSpPr>
        <p:spPr>
          <a:xfrm>
            <a:off x="304800" y="1409700"/>
            <a:ext cx="304800" cy="32832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366793"/>
      </p:ext>
    </p:extLst>
  </p:cSld>
  <p:clrMapOvr>
    <a:masterClrMapping/>
  </p:clrMapOvr>
  <p:transition spd="med">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Oval 3"/>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8420" name="Oval 4"/>
          <p:cNvSpPr>
            <a:spLocks noChangeArrowheads="1"/>
          </p:cNvSpPr>
          <p:nvPr/>
        </p:nvSpPr>
        <p:spPr bwMode="auto">
          <a:xfrm>
            <a:off x="48006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8421" name="Oval 5"/>
          <p:cNvSpPr>
            <a:spLocks noChangeArrowheads="1"/>
          </p:cNvSpPr>
          <p:nvPr/>
        </p:nvSpPr>
        <p:spPr bwMode="auto">
          <a:xfrm>
            <a:off x="5715000" y="3657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8422" name="Oval 6"/>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8423" name="Line 7"/>
          <p:cNvSpPr>
            <a:spLocks noChangeShapeType="1"/>
          </p:cNvSpPr>
          <p:nvPr/>
        </p:nvSpPr>
        <p:spPr bwMode="auto">
          <a:xfrm flipH="1">
            <a:off x="3048000" y="2133600"/>
            <a:ext cx="10668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24" name="Line 8"/>
          <p:cNvSpPr>
            <a:spLocks noChangeShapeType="1"/>
          </p:cNvSpPr>
          <p:nvPr/>
        </p:nvSpPr>
        <p:spPr bwMode="auto">
          <a:xfrm>
            <a:off x="4953000" y="2133600"/>
            <a:ext cx="9144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25" name="Freeform 9"/>
          <p:cNvSpPr>
            <a:spLocks/>
          </p:cNvSpPr>
          <p:nvPr/>
        </p:nvSpPr>
        <p:spPr bwMode="auto">
          <a:xfrm>
            <a:off x="2247900" y="1524000"/>
            <a:ext cx="1181100" cy="2400300"/>
          </a:xfrm>
          <a:custGeom>
            <a:avLst/>
            <a:gdLst>
              <a:gd name="T0" fmla="*/ 876300 w 744"/>
              <a:gd name="T1" fmla="*/ 2133600 h 1512"/>
              <a:gd name="T2" fmla="*/ 647700 w 744"/>
              <a:gd name="T3" fmla="*/ 2362200 h 1512"/>
              <a:gd name="T4" fmla="*/ 419100 w 744"/>
              <a:gd name="T5" fmla="*/ 2362200 h 1512"/>
              <a:gd name="T6" fmla="*/ 266700 w 744"/>
              <a:gd name="T7" fmla="*/ 2286000 h 1512"/>
              <a:gd name="T8" fmla="*/ 190500 w 744"/>
              <a:gd name="T9" fmla="*/ 2133600 h 1512"/>
              <a:gd name="T10" fmla="*/ 114300 w 744"/>
              <a:gd name="T11" fmla="*/ 1905000 h 1512"/>
              <a:gd name="T12" fmla="*/ 38100 w 744"/>
              <a:gd name="T13" fmla="*/ 1752600 h 1512"/>
              <a:gd name="T14" fmla="*/ 38100 w 744"/>
              <a:gd name="T15" fmla="*/ 1524000 h 1512"/>
              <a:gd name="T16" fmla="*/ 38100 w 744"/>
              <a:gd name="T17" fmla="*/ 1295400 h 1512"/>
              <a:gd name="T18" fmla="*/ 38100 w 744"/>
              <a:gd name="T19" fmla="*/ 1143000 h 1512"/>
              <a:gd name="T20" fmla="*/ 266700 w 744"/>
              <a:gd name="T21" fmla="*/ 914400 h 1512"/>
              <a:gd name="T22" fmla="*/ 419100 w 744"/>
              <a:gd name="T23" fmla="*/ 762000 h 1512"/>
              <a:gd name="T24" fmla="*/ 571500 w 744"/>
              <a:gd name="T25" fmla="*/ 609600 h 1512"/>
              <a:gd name="T26" fmla="*/ 723900 w 744"/>
              <a:gd name="T27" fmla="*/ 533400 h 1512"/>
              <a:gd name="T28" fmla="*/ 800100 w 744"/>
              <a:gd name="T29" fmla="*/ 381000 h 1512"/>
              <a:gd name="T30" fmla="*/ 952500 w 744"/>
              <a:gd name="T31" fmla="*/ 304800 h 1512"/>
              <a:gd name="T32" fmla="*/ 1028700 w 744"/>
              <a:gd name="T33" fmla="*/ 152400 h 1512"/>
              <a:gd name="T34" fmla="*/ 1181100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26" name="Line 10"/>
          <p:cNvSpPr>
            <a:spLocks noChangeShapeType="1"/>
          </p:cNvSpPr>
          <p:nvPr/>
        </p:nvSpPr>
        <p:spPr bwMode="auto">
          <a:xfrm flipH="1" flipV="1">
            <a:off x="2209800" y="3048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27" name="Line 11"/>
          <p:cNvSpPr>
            <a:spLocks noChangeShapeType="1"/>
          </p:cNvSpPr>
          <p:nvPr/>
        </p:nvSpPr>
        <p:spPr bwMode="auto">
          <a:xfrm flipH="1" flipV="1">
            <a:off x="3200400" y="1524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28" name="Line 12"/>
          <p:cNvSpPr>
            <a:spLocks noChangeShapeType="1"/>
          </p:cNvSpPr>
          <p:nvPr/>
        </p:nvSpPr>
        <p:spPr bwMode="auto">
          <a:xfrm flipV="1">
            <a:off x="5867400" y="2971800"/>
            <a:ext cx="1066800" cy="8382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29" name="Line 13"/>
          <p:cNvSpPr>
            <a:spLocks noChangeShapeType="1"/>
          </p:cNvSpPr>
          <p:nvPr/>
        </p:nvSpPr>
        <p:spPr bwMode="auto">
          <a:xfrm flipV="1">
            <a:off x="4953000" y="1600200"/>
            <a:ext cx="685800" cy="5334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30" name="Freeform 14"/>
          <p:cNvSpPr>
            <a:spLocks/>
          </p:cNvSpPr>
          <p:nvPr/>
        </p:nvSpPr>
        <p:spPr bwMode="auto">
          <a:xfrm rot="580802">
            <a:off x="3644900" y="1676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31" name="Freeform 15"/>
          <p:cNvSpPr>
            <a:spLocks/>
          </p:cNvSpPr>
          <p:nvPr/>
        </p:nvSpPr>
        <p:spPr bwMode="auto">
          <a:xfrm rot="-10377834">
            <a:off x="2514600" y="30480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32" name="Freeform 16"/>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33" name="Freeform 17"/>
          <p:cNvSpPr>
            <a:spLocks/>
          </p:cNvSpPr>
          <p:nvPr/>
        </p:nvSpPr>
        <p:spPr bwMode="auto">
          <a:xfrm rot="-10321312">
            <a:off x="3505200" y="1600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34" name="Freeform 18"/>
          <p:cNvSpPr>
            <a:spLocks/>
          </p:cNvSpPr>
          <p:nvPr/>
        </p:nvSpPr>
        <p:spPr bwMode="auto">
          <a:xfrm rot="580802">
            <a:off x="2667000" y="3200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35" name="Line 19"/>
          <p:cNvSpPr>
            <a:spLocks noChangeShapeType="1"/>
          </p:cNvSpPr>
          <p:nvPr/>
        </p:nvSpPr>
        <p:spPr bwMode="auto">
          <a:xfrm flipV="1">
            <a:off x="2057400" y="609600"/>
            <a:ext cx="2514600" cy="37338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36" name="Line 20"/>
          <p:cNvSpPr>
            <a:spLocks noChangeShapeType="1"/>
          </p:cNvSpPr>
          <p:nvPr/>
        </p:nvSpPr>
        <p:spPr bwMode="auto">
          <a:xfrm>
            <a:off x="4267200" y="533400"/>
            <a:ext cx="3048000" cy="40386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37" name="Line 21"/>
          <p:cNvSpPr>
            <a:spLocks noChangeShapeType="1"/>
          </p:cNvSpPr>
          <p:nvPr/>
        </p:nvSpPr>
        <p:spPr bwMode="auto">
          <a:xfrm>
            <a:off x="1219200" y="1295400"/>
            <a:ext cx="6934200" cy="0"/>
          </a:xfrm>
          <a:prstGeom prst="line">
            <a:avLst/>
          </a:prstGeom>
          <a:noFill/>
          <a:ln w="762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438" name="Text Box 22"/>
          <p:cNvSpPr txBox="1">
            <a:spLocks noChangeArrowheads="1"/>
          </p:cNvSpPr>
          <p:nvPr/>
        </p:nvSpPr>
        <p:spPr bwMode="auto">
          <a:xfrm>
            <a:off x="6308725" y="879475"/>
            <a:ext cx="187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r>
              <a:rPr lang="en-US" altLang="en-US" sz="2400" b="0">
                <a:solidFill>
                  <a:srgbClr val="FF0000"/>
                </a:solidFill>
                <a:latin typeface="Times New Roman" charset="0"/>
              </a:rPr>
              <a:t>Ear Plug Line</a:t>
            </a:r>
            <a:endParaRPr lang="en-US" altLang="en-US" sz="2400" b="0">
              <a:latin typeface="Times New Roman" charset="0"/>
            </a:endParaRPr>
          </a:p>
        </p:txBody>
      </p:sp>
      <p:sp>
        <p:nvSpPr>
          <p:cNvPr id="188439" name="Freeform 23"/>
          <p:cNvSpPr>
            <a:spLocks/>
          </p:cNvSpPr>
          <p:nvPr/>
        </p:nvSpPr>
        <p:spPr bwMode="auto">
          <a:xfrm>
            <a:off x="4314825" y="1017588"/>
            <a:ext cx="123825" cy="246062"/>
          </a:xfrm>
          <a:custGeom>
            <a:avLst/>
            <a:gdLst>
              <a:gd name="T0" fmla="*/ 123825 w 78"/>
              <a:gd name="T1" fmla="*/ 246062 h 155"/>
              <a:gd name="T2" fmla="*/ 52388 w 78"/>
              <a:gd name="T3" fmla="*/ 30162 h 155"/>
              <a:gd name="T4" fmla="*/ 20638 w 78"/>
              <a:gd name="T5" fmla="*/ 20637 h 155"/>
              <a:gd name="T6" fmla="*/ 0 w 78"/>
              <a:gd name="T7" fmla="*/ 0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55">
                <a:moveTo>
                  <a:pt x="78" y="155"/>
                </a:moveTo>
                <a:cubicBezTo>
                  <a:pt x="70" y="97"/>
                  <a:pt x="64" y="68"/>
                  <a:pt x="33" y="19"/>
                </a:cubicBezTo>
                <a:cubicBezTo>
                  <a:pt x="29" y="13"/>
                  <a:pt x="19" y="16"/>
                  <a:pt x="13" y="13"/>
                </a:cubicBezTo>
                <a:cubicBezTo>
                  <a:pt x="8" y="10"/>
                  <a:pt x="4" y="4"/>
                  <a:pt x="0"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40" name="Oval 24"/>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8441" name="Oval 25"/>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Tree>
    <p:extLst>
      <p:ext uri="{BB962C8B-B14F-4D97-AF65-F5344CB8AC3E}">
        <p14:creationId xmlns:p14="http://schemas.microsoft.com/office/powerpoint/2010/main" val="3200473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89443" name="Oval 3"/>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9444" name="Oval 4"/>
          <p:cNvSpPr>
            <a:spLocks noChangeArrowheads="1"/>
          </p:cNvSpPr>
          <p:nvPr/>
        </p:nvSpPr>
        <p:spPr bwMode="auto">
          <a:xfrm>
            <a:off x="48006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9445" name="Oval 5"/>
          <p:cNvSpPr>
            <a:spLocks noChangeArrowheads="1"/>
          </p:cNvSpPr>
          <p:nvPr/>
        </p:nvSpPr>
        <p:spPr bwMode="auto">
          <a:xfrm>
            <a:off x="5715000" y="3657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9446" name="Oval 6"/>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9447" name="Line 7"/>
          <p:cNvSpPr>
            <a:spLocks noChangeShapeType="1"/>
          </p:cNvSpPr>
          <p:nvPr/>
        </p:nvSpPr>
        <p:spPr bwMode="auto">
          <a:xfrm flipH="1">
            <a:off x="3048000" y="2133600"/>
            <a:ext cx="10668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48" name="Line 8"/>
          <p:cNvSpPr>
            <a:spLocks noChangeShapeType="1"/>
          </p:cNvSpPr>
          <p:nvPr/>
        </p:nvSpPr>
        <p:spPr bwMode="auto">
          <a:xfrm>
            <a:off x="4953000" y="2133600"/>
            <a:ext cx="9144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49" name="Freeform 9"/>
          <p:cNvSpPr>
            <a:spLocks/>
          </p:cNvSpPr>
          <p:nvPr/>
        </p:nvSpPr>
        <p:spPr bwMode="auto">
          <a:xfrm>
            <a:off x="2247900" y="1524000"/>
            <a:ext cx="1181100" cy="2400300"/>
          </a:xfrm>
          <a:custGeom>
            <a:avLst/>
            <a:gdLst>
              <a:gd name="T0" fmla="*/ 876300 w 744"/>
              <a:gd name="T1" fmla="*/ 2133600 h 1512"/>
              <a:gd name="T2" fmla="*/ 647700 w 744"/>
              <a:gd name="T3" fmla="*/ 2362200 h 1512"/>
              <a:gd name="T4" fmla="*/ 419100 w 744"/>
              <a:gd name="T5" fmla="*/ 2362200 h 1512"/>
              <a:gd name="T6" fmla="*/ 266700 w 744"/>
              <a:gd name="T7" fmla="*/ 2286000 h 1512"/>
              <a:gd name="T8" fmla="*/ 190500 w 744"/>
              <a:gd name="T9" fmla="*/ 2133600 h 1512"/>
              <a:gd name="T10" fmla="*/ 114300 w 744"/>
              <a:gd name="T11" fmla="*/ 1905000 h 1512"/>
              <a:gd name="T12" fmla="*/ 38100 w 744"/>
              <a:gd name="T13" fmla="*/ 1752600 h 1512"/>
              <a:gd name="T14" fmla="*/ 38100 w 744"/>
              <a:gd name="T15" fmla="*/ 1524000 h 1512"/>
              <a:gd name="T16" fmla="*/ 38100 w 744"/>
              <a:gd name="T17" fmla="*/ 1295400 h 1512"/>
              <a:gd name="T18" fmla="*/ 38100 w 744"/>
              <a:gd name="T19" fmla="*/ 1143000 h 1512"/>
              <a:gd name="T20" fmla="*/ 266700 w 744"/>
              <a:gd name="T21" fmla="*/ 914400 h 1512"/>
              <a:gd name="T22" fmla="*/ 419100 w 744"/>
              <a:gd name="T23" fmla="*/ 762000 h 1512"/>
              <a:gd name="T24" fmla="*/ 571500 w 744"/>
              <a:gd name="T25" fmla="*/ 609600 h 1512"/>
              <a:gd name="T26" fmla="*/ 723900 w 744"/>
              <a:gd name="T27" fmla="*/ 533400 h 1512"/>
              <a:gd name="T28" fmla="*/ 800100 w 744"/>
              <a:gd name="T29" fmla="*/ 381000 h 1512"/>
              <a:gd name="T30" fmla="*/ 952500 w 744"/>
              <a:gd name="T31" fmla="*/ 304800 h 1512"/>
              <a:gd name="T32" fmla="*/ 1028700 w 744"/>
              <a:gd name="T33" fmla="*/ 152400 h 1512"/>
              <a:gd name="T34" fmla="*/ 1181100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0" name="Line 10"/>
          <p:cNvSpPr>
            <a:spLocks noChangeShapeType="1"/>
          </p:cNvSpPr>
          <p:nvPr/>
        </p:nvSpPr>
        <p:spPr bwMode="auto">
          <a:xfrm flipH="1" flipV="1">
            <a:off x="2209800" y="3048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1" name="Line 11"/>
          <p:cNvSpPr>
            <a:spLocks noChangeShapeType="1"/>
          </p:cNvSpPr>
          <p:nvPr/>
        </p:nvSpPr>
        <p:spPr bwMode="auto">
          <a:xfrm flipH="1" flipV="1">
            <a:off x="3200400" y="1524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2" name="Line 12"/>
          <p:cNvSpPr>
            <a:spLocks noChangeShapeType="1"/>
          </p:cNvSpPr>
          <p:nvPr/>
        </p:nvSpPr>
        <p:spPr bwMode="auto">
          <a:xfrm flipV="1">
            <a:off x="5867400" y="2971800"/>
            <a:ext cx="1066800" cy="8382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3" name="Line 13"/>
          <p:cNvSpPr>
            <a:spLocks noChangeShapeType="1"/>
          </p:cNvSpPr>
          <p:nvPr/>
        </p:nvSpPr>
        <p:spPr bwMode="auto">
          <a:xfrm flipV="1">
            <a:off x="4953000" y="1600200"/>
            <a:ext cx="685800" cy="5334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4" name="Freeform 14"/>
          <p:cNvSpPr>
            <a:spLocks/>
          </p:cNvSpPr>
          <p:nvPr/>
        </p:nvSpPr>
        <p:spPr bwMode="auto">
          <a:xfrm rot="580802">
            <a:off x="3644900" y="1676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5" name="Freeform 15"/>
          <p:cNvSpPr>
            <a:spLocks/>
          </p:cNvSpPr>
          <p:nvPr/>
        </p:nvSpPr>
        <p:spPr bwMode="auto">
          <a:xfrm rot="-10377834">
            <a:off x="2514600" y="30480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6" name="Freeform 16"/>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7" name="Freeform 17"/>
          <p:cNvSpPr>
            <a:spLocks/>
          </p:cNvSpPr>
          <p:nvPr/>
        </p:nvSpPr>
        <p:spPr bwMode="auto">
          <a:xfrm rot="-10321312">
            <a:off x="3505200" y="1600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8" name="Freeform 18"/>
          <p:cNvSpPr>
            <a:spLocks/>
          </p:cNvSpPr>
          <p:nvPr/>
        </p:nvSpPr>
        <p:spPr bwMode="auto">
          <a:xfrm rot="580802">
            <a:off x="2667000" y="3200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59" name="Line 19"/>
          <p:cNvSpPr>
            <a:spLocks noChangeShapeType="1"/>
          </p:cNvSpPr>
          <p:nvPr/>
        </p:nvSpPr>
        <p:spPr bwMode="auto">
          <a:xfrm flipV="1">
            <a:off x="2057400" y="609600"/>
            <a:ext cx="2514600" cy="37338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60" name="Line 20"/>
          <p:cNvSpPr>
            <a:spLocks noChangeShapeType="1"/>
          </p:cNvSpPr>
          <p:nvPr/>
        </p:nvSpPr>
        <p:spPr bwMode="auto">
          <a:xfrm>
            <a:off x="4267200" y="533400"/>
            <a:ext cx="3048000" cy="40386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61" name="Line 21"/>
          <p:cNvSpPr>
            <a:spLocks noChangeShapeType="1"/>
          </p:cNvSpPr>
          <p:nvPr/>
        </p:nvSpPr>
        <p:spPr bwMode="auto">
          <a:xfrm>
            <a:off x="1219200" y="1295400"/>
            <a:ext cx="6934200" cy="0"/>
          </a:xfrm>
          <a:prstGeom prst="line">
            <a:avLst/>
          </a:prstGeom>
          <a:noFill/>
          <a:ln w="762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462" name="Text Box 22"/>
          <p:cNvSpPr txBox="1">
            <a:spLocks noChangeArrowheads="1"/>
          </p:cNvSpPr>
          <p:nvPr/>
        </p:nvSpPr>
        <p:spPr bwMode="auto">
          <a:xfrm>
            <a:off x="6308725" y="879475"/>
            <a:ext cx="187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r>
              <a:rPr lang="en-US" altLang="en-US" sz="2400" b="0">
                <a:solidFill>
                  <a:srgbClr val="FF0000"/>
                </a:solidFill>
                <a:latin typeface="Times New Roman" charset="0"/>
              </a:rPr>
              <a:t>Ear Plug Line</a:t>
            </a:r>
            <a:endParaRPr lang="en-US" altLang="en-US" sz="2400" b="0">
              <a:latin typeface="Times New Roman" charset="0"/>
            </a:endParaRPr>
          </a:p>
        </p:txBody>
      </p:sp>
      <p:sp>
        <p:nvSpPr>
          <p:cNvPr id="189463" name="Freeform 23"/>
          <p:cNvSpPr>
            <a:spLocks/>
          </p:cNvSpPr>
          <p:nvPr/>
        </p:nvSpPr>
        <p:spPr bwMode="auto">
          <a:xfrm>
            <a:off x="4314825" y="1017588"/>
            <a:ext cx="123825" cy="246062"/>
          </a:xfrm>
          <a:custGeom>
            <a:avLst/>
            <a:gdLst>
              <a:gd name="T0" fmla="*/ 123825 w 78"/>
              <a:gd name="T1" fmla="*/ 246062 h 155"/>
              <a:gd name="T2" fmla="*/ 52388 w 78"/>
              <a:gd name="T3" fmla="*/ 30162 h 155"/>
              <a:gd name="T4" fmla="*/ 20638 w 78"/>
              <a:gd name="T5" fmla="*/ 20637 h 155"/>
              <a:gd name="T6" fmla="*/ 0 w 78"/>
              <a:gd name="T7" fmla="*/ 0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55">
                <a:moveTo>
                  <a:pt x="78" y="155"/>
                </a:moveTo>
                <a:cubicBezTo>
                  <a:pt x="70" y="97"/>
                  <a:pt x="64" y="68"/>
                  <a:pt x="33" y="19"/>
                </a:cubicBezTo>
                <a:cubicBezTo>
                  <a:pt x="29" y="13"/>
                  <a:pt x="19" y="16"/>
                  <a:pt x="13" y="13"/>
                </a:cubicBezTo>
                <a:cubicBezTo>
                  <a:pt x="8" y="10"/>
                  <a:pt x="4" y="4"/>
                  <a:pt x="0"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4" name="Freeform 24"/>
          <p:cNvSpPr>
            <a:spLocks/>
          </p:cNvSpPr>
          <p:nvPr/>
        </p:nvSpPr>
        <p:spPr bwMode="auto">
          <a:xfrm>
            <a:off x="4438650" y="996950"/>
            <a:ext cx="142875" cy="296863"/>
          </a:xfrm>
          <a:custGeom>
            <a:avLst/>
            <a:gdLst>
              <a:gd name="T0" fmla="*/ 0 w 90"/>
              <a:gd name="T1" fmla="*/ 296863 h 187"/>
              <a:gd name="T2" fmla="*/ 82550 w 90"/>
              <a:gd name="T3" fmla="*/ 50800 h 187"/>
              <a:gd name="T4" fmla="*/ 142875 w 90"/>
              <a:gd name="T5" fmla="*/ 0 h 187"/>
              <a:gd name="T6" fmla="*/ 0 60000 65536"/>
              <a:gd name="T7" fmla="*/ 0 60000 65536"/>
              <a:gd name="T8" fmla="*/ 0 60000 65536"/>
            </a:gdLst>
            <a:ahLst/>
            <a:cxnLst>
              <a:cxn ang="T6">
                <a:pos x="T0" y="T1"/>
              </a:cxn>
              <a:cxn ang="T7">
                <a:pos x="T2" y="T3"/>
              </a:cxn>
              <a:cxn ang="T8">
                <a:pos x="T4" y="T5"/>
              </a:cxn>
            </a:cxnLst>
            <a:rect l="0" t="0" r="r" b="b"/>
            <a:pathLst>
              <a:path w="90" h="187">
                <a:moveTo>
                  <a:pt x="0" y="187"/>
                </a:moveTo>
                <a:cubicBezTo>
                  <a:pt x="16" y="135"/>
                  <a:pt x="35" y="84"/>
                  <a:pt x="52" y="32"/>
                </a:cubicBezTo>
                <a:cubicBezTo>
                  <a:pt x="57" y="18"/>
                  <a:pt x="74" y="0"/>
                  <a:pt x="90"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65" name="Oval 25"/>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89466" name="Oval 26"/>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Tree>
    <p:extLst>
      <p:ext uri="{BB962C8B-B14F-4D97-AF65-F5344CB8AC3E}">
        <p14:creationId xmlns:p14="http://schemas.microsoft.com/office/powerpoint/2010/main" val="1653350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822960" y="655782"/>
            <a:ext cx="7498080" cy="5242170"/>
          </a:xfrm>
        </p:spPr>
      </p:pic>
      <p:sp>
        <p:nvSpPr>
          <p:cNvPr id="190467" name="Oval 3"/>
          <p:cNvSpPr>
            <a:spLocks noChangeArrowheads="1"/>
          </p:cNvSpPr>
          <p:nvPr/>
        </p:nvSpPr>
        <p:spPr bwMode="auto">
          <a:xfrm>
            <a:off x="35814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0468" name="Oval 4"/>
          <p:cNvSpPr>
            <a:spLocks noChangeArrowheads="1"/>
          </p:cNvSpPr>
          <p:nvPr/>
        </p:nvSpPr>
        <p:spPr bwMode="auto">
          <a:xfrm>
            <a:off x="2895600" y="3429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0469" name="Line 5"/>
          <p:cNvSpPr>
            <a:spLocks noChangeShapeType="1"/>
          </p:cNvSpPr>
          <p:nvPr/>
        </p:nvSpPr>
        <p:spPr bwMode="auto">
          <a:xfrm flipH="1">
            <a:off x="2971800" y="2590800"/>
            <a:ext cx="685800" cy="914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70" name="Freeform 6"/>
          <p:cNvSpPr>
            <a:spLocks/>
          </p:cNvSpPr>
          <p:nvPr/>
        </p:nvSpPr>
        <p:spPr bwMode="auto">
          <a:xfrm>
            <a:off x="1282700" y="3048000"/>
            <a:ext cx="1612900" cy="1092200"/>
          </a:xfrm>
          <a:custGeom>
            <a:avLst/>
            <a:gdLst>
              <a:gd name="T0" fmla="*/ 1612900 w 1016"/>
              <a:gd name="T1" fmla="*/ 457200 h 688"/>
              <a:gd name="T2" fmla="*/ 1231900 w 1016"/>
              <a:gd name="T3" fmla="*/ 609600 h 688"/>
              <a:gd name="T4" fmla="*/ 927100 w 1016"/>
              <a:gd name="T5" fmla="*/ 762000 h 688"/>
              <a:gd name="T6" fmla="*/ 622300 w 1016"/>
              <a:gd name="T7" fmla="*/ 1066800 h 688"/>
              <a:gd name="T8" fmla="*/ 165100 w 1016"/>
              <a:gd name="T9" fmla="*/ 914400 h 688"/>
              <a:gd name="T10" fmla="*/ 12700 w 1016"/>
              <a:gd name="T11" fmla="*/ 533400 h 688"/>
              <a:gd name="T12" fmla="*/ 88900 w 1016"/>
              <a:gd name="T13" fmla="*/ 152400 h 688"/>
              <a:gd name="T14" fmla="*/ 165100 w 1016"/>
              <a:gd name="T15" fmla="*/ 0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688">
                <a:moveTo>
                  <a:pt x="1016" y="288"/>
                </a:moveTo>
                <a:cubicBezTo>
                  <a:pt x="932" y="320"/>
                  <a:pt x="848" y="352"/>
                  <a:pt x="776" y="384"/>
                </a:cubicBezTo>
                <a:cubicBezTo>
                  <a:pt x="704" y="416"/>
                  <a:pt x="648" y="432"/>
                  <a:pt x="584" y="480"/>
                </a:cubicBezTo>
                <a:cubicBezTo>
                  <a:pt x="520" y="528"/>
                  <a:pt x="472" y="656"/>
                  <a:pt x="392" y="672"/>
                </a:cubicBezTo>
                <a:cubicBezTo>
                  <a:pt x="312" y="688"/>
                  <a:pt x="168" y="632"/>
                  <a:pt x="104" y="576"/>
                </a:cubicBezTo>
                <a:cubicBezTo>
                  <a:pt x="40" y="520"/>
                  <a:pt x="16" y="416"/>
                  <a:pt x="8" y="336"/>
                </a:cubicBezTo>
                <a:cubicBezTo>
                  <a:pt x="0" y="256"/>
                  <a:pt x="40" y="152"/>
                  <a:pt x="56" y="96"/>
                </a:cubicBezTo>
                <a:cubicBezTo>
                  <a:pt x="72" y="40"/>
                  <a:pt x="96" y="16"/>
                  <a:pt x="104"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71" name="Freeform 7"/>
          <p:cNvSpPr>
            <a:spLocks/>
          </p:cNvSpPr>
          <p:nvPr/>
        </p:nvSpPr>
        <p:spPr bwMode="auto">
          <a:xfrm>
            <a:off x="1828800" y="1968500"/>
            <a:ext cx="1752600" cy="622300"/>
          </a:xfrm>
          <a:custGeom>
            <a:avLst/>
            <a:gdLst>
              <a:gd name="T0" fmla="*/ 1752600 w 1104"/>
              <a:gd name="T1" fmla="*/ 546100 h 392"/>
              <a:gd name="T2" fmla="*/ 1447800 w 1104"/>
              <a:gd name="T3" fmla="*/ 317500 h 392"/>
              <a:gd name="T4" fmla="*/ 1066800 w 1104"/>
              <a:gd name="T5" fmla="*/ 88900 h 392"/>
              <a:gd name="T6" fmla="*/ 762000 w 1104"/>
              <a:gd name="T7" fmla="*/ 12700 h 392"/>
              <a:gd name="T8" fmla="*/ 381000 w 1104"/>
              <a:gd name="T9" fmla="*/ 165100 h 392"/>
              <a:gd name="T10" fmla="*/ 228600 w 1104"/>
              <a:gd name="T11" fmla="*/ 469900 h 392"/>
              <a:gd name="T12" fmla="*/ 0 w 1104"/>
              <a:gd name="T13" fmla="*/ 622300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392">
                <a:moveTo>
                  <a:pt x="1104" y="344"/>
                </a:moveTo>
                <a:cubicBezTo>
                  <a:pt x="1044" y="296"/>
                  <a:pt x="984" y="248"/>
                  <a:pt x="912" y="200"/>
                </a:cubicBezTo>
                <a:cubicBezTo>
                  <a:pt x="840" y="152"/>
                  <a:pt x="744" y="88"/>
                  <a:pt x="672" y="56"/>
                </a:cubicBezTo>
                <a:cubicBezTo>
                  <a:pt x="600" y="24"/>
                  <a:pt x="552" y="0"/>
                  <a:pt x="480" y="8"/>
                </a:cubicBezTo>
                <a:cubicBezTo>
                  <a:pt x="408" y="16"/>
                  <a:pt x="296" y="56"/>
                  <a:pt x="240" y="104"/>
                </a:cubicBezTo>
                <a:cubicBezTo>
                  <a:pt x="184" y="152"/>
                  <a:pt x="184" y="248"/>
                  <a:pt x="144" y="296"/>
                </a:cubicBezTo>
                <a:cubicBezTo>
                  <a:pt x="104" y="344"/>
                  <a:pt x="24" y="376"/>
                  <a:pt x="0" y="392"/>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72" name="Freeform 8"/>
          <p:cNvSpPr>
            <a:spLocks/>
          </p:cNvSpPr>
          <p:nvPr/>
        </p:nvSpPr>
        <p:spPr bwMode="auto">
          <a:xfrm>
            <a:off x="1447800" y="2590800"/>
            <a:ext cx="381000" cy="533400"/>
          </a:xfrm>
          <a:custGeom>
            <a:avLst/>
            <a:gdLst>
              <a:gd name="T0" fmla="*/ 381000 w 240"/>
              <a:gd name="T1" fmla="*/ 0 h 336"/>
              <a:gd name="T2" fmla="*/ 152400 w 240"/>
              <a:gd name="T3" fmla="*/ 152400 h 336"/>
              <a:gd name="T4" fmla="*/ 76200 w 240"/>
              <a:gd name="T5" fmla="*/ 304800 h 336"/>
              <a:gd name="T6" fmla="*/ 0 w 24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36">
                <a:moveTo>
                  <a:pt x="240" y="0"/>
                </a:moveTo>
                <a:cubicBezTo>
                  <a:pt x="184" y="32"/>
                  <a:pt x="128" y="64"/>
                  <a:pt x="96" y="96"/>
                </a:cubicBezTo>
                <a:cubicBezTo>
                  <a:pt x="64" y="128"/>
                  <a:pt x="64" y="152"/>
                  <a:pt x="48" y="192"/>
                </a:cubicBezTo>
                <a:cubicBezTo>
                  <a:pt x="32" y="232"/>
                  <a:pt x="8" y="312"/>
                  <a:pt x="0" y="336"/>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73" name="Line 9"/>
          <p:cNvSpPr>
            <a:spLocks noChangeShapeType="1"/>
          </p:cNvSpPr>
          <p:nvPr/>
        </p:nvSpPr>
        <p:spPr bwMode="auto">
          <a:xfrm flipH="1" flipV="1">
            <a:off x="2743200" y="1981200"/>
            <a:ext cx="914400" cy="609600"/>
          </a:xfrm>
          <a:prstGeom prst="line">
            <a:avLst/>
          </a:prstGeom>
          <a:noFill/>
          <a:ln w="381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74" name="Oval 10"/>
          <p:cNvSpPr>
            <a:spLocks noChangeArrowheads="1"/>
          </p:cNvSpPr>
          <p:nvPr/>
        </p:nvSpPr>
        <p:spPr bwMode="auto">
          <a:xfrm>
            <a:off x="2667000" y="1905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0475" name="Line 11"/>
          <p:cNvSpPr>
            <a:spLocks noChangeShapeType="1"/>
          </p:cNvSpPr>
          <p:nvPr/>
        </p:nvSpPr>
        <p:spPr bwMode="auto">
          <a:xfrm flipH="1" flipV="1">
            <a:off x="1828800" y="2590800"/>
            <a:ext cx="1143000" cy="914400"/>
          </a:xfrm>
          <a:prstGeom prst="line">
            <a:avLst/>
          </a:prstGeom>
          <a:noFill/>
          <a:ln w="381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76" name="Oval 12"/>
          <p:cNvSpPr>
            <a:spLocks noChangeArrowheads="1"/>
          </p:cNvSpPr>
          <p:nvPr/>
        </p:nvSpPr>
        <p:spPr bwMode="auto">
          <a:xfrm>
            <a:off x="17526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0477" name="Line 13"/>
          <p:cNvSpPr>
            <a:spLocks noChangeShapeType="1"/>
          </p:cNvSpPr>
          <p:nvPr/>
        </p:nvSpPr>
        <p:spPr bwMode="auto">
          <a:xfrm flipH="1">
            <a:off x="2286000" y="2895600"/>
            <a:ext cx="228600" cy="3048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78" name="Line 14"/>
          <p:cNvSpPr>
            <a:spLocks noChangeShapeType="1"/>
          </p:cNvSpPr>
          <p:nvPr/>
        </p:nvSpPr>
        <p:spPr bwMode="auto">
          <a:xfrm flipV="1">
            <a:off x="3048000" y="2133600"/>
            <a:ext cx="228600" cy="3048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79" name="Line 15"/>
          <p:cNvSpPr>
            <a:spLocks noChangeShapeType="1"/>
          </p:cNvSpPr>
          <p:nvPr/>
        </p:nvSpPr>
        <p:spPr bwMode="auto">
          <a:xfrm flipV="1">
            <a:off x="609600" y="685800"/>
            <a:ext cx="4038600" cy="426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80" name="Oval 16"/>
          <p:cNvSpPr>
            <a:spLocks noChangeArrowheads="1"/>
          </p:cNvSpPr>
          <p:nvPr/>
        </p:nvSpPr>
        <p:spPr bwMode="auto">
          <a:xfrm>
            <a:off x="5562600" y="2286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0481" name="Oval 17"/>
          <p:cNvSpPr>
            <a:spLocks noChangeArrowheads="1"/>
          </p:cNvSpPr>
          <p:nvPr/>
        </p:nvSpPr>
        <p:spPr bwMode="auto">
          <a:xfrm>
            <a:off x="6400800" y="3200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0482" name="Line 18"/>
          <p:cNvSpPr>
            <a:spLocks noChangeShapeType="1"/>
          </p:cNvSpPr>
          <p:nvPr/>
        </p:nvSpPr>
        <p:spPr bwMode="auto">
          <a:xfrm>
            <a:off x="5638800" y="2362200"/>
            <a:ext cx="838200" cy="914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83" name="Freeform 19"/>
          <p:cNvSpPr>
            <a:spLocks/>
          </p:cNvSpPr>
          <p:nvPr/>
        </p:nvSpPr>
        <p:spPr bwMode="auto">
          <a:xfrm>
            <a:off x="6553200" y="2819400"/>
            <a:ext cx="1270000" cy="863600"/>
          </a:xfrm>
          <a:custGeom>
            <a:avLst/>
            <a:gdLst>
              <a:gd name="T0" fmla="*/ 0 w 800"/>
              <a:gd name="T1" fmla="*/ 457200 h 544"/>
              <a:gd name="T2" fmla="*/ 533400 w 800"/>
              <a:gd name="T3" fmla="*/ 762000 h 544"/>
              <a:gd name="T4" fmla="*/ 914400 w 800"/>
              <a:gd name="T5" fmla="*/ 762000 h 544"/>
              <a:gd name="T6" fmla="*/ 1219200 w 800"/>
              <a:gd name="T7" fmla="*/ 152400 h 544"/>
              <a:gd name="T8" fmla="*/ 1219200 w 800"/>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 h="544">
                <a:moveTo>
                  <a:pt x="0" y="288"/>
                </a:moveTo>
                <a:cubicBezTo>
                  <a:pt x="120" y="368"/>
                  <a:pt x="240" y="448"/>
                  <a:pt x="336" y="480"/>
                </a:cubicBezTo>
                <a:cubicBezTo>
                  <a:pt x="432" y="512"/>
                  <a:pt x="504" y="544"/>
                  <a:pt x="576" y="480"/>
                </a:cubicBezTo>
                <a:cubicBezTo>
                  <a:pt x="648" y="416"/>
                  <a:pt x="736" y="176"/>
                  <a:pt x="768" y="96"/>
                </a:cubicBezTo>
                <a:cubicBezTo>
                  <a:pt x="800" y="16"/>
                  <a:pt x="768" y="16"/>
                  <a:pt x="768"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84" name="Freeform 20"/>
          <p:cNvSpPr>
            <a:spLocks/>
          </p:cNvSpPr>
          <p:nvPr/>
        </p:nvSpPr>
        <p:spPr bwMode="auto">
          <a:xfrm>
            <a:off x="6019800" y="1676400"/>
            <a:ext cx="1524000" cy="533400"/>
          </a:xfrm>
          <a:custGeom>
            <a:avLst/>
            <a:gdLst>
              <a:gd name="T0" fmla="*/ 0 w 960"/>
              <a:gd name="T1" fmla="*/ 152400 h 336"/>
              <a:gd name="T2" fmla="*/ 609600 w 960"/>
              <a:gd name="T3" fmla="*/ 0 h 336"/>
              <a:gd name="T4" fmla="*/ 1143000 w 960"/>
              <a:gd name="T5" fmla="*/ 152400 h 336"/>
              <a:gd name="T6" fmla="*/ 1524000 w 96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0" h="336">
                <a:moveTo>
                  <a:pt x="0" y="96"/>
                </a:moveTo>
                <a:cubicBezTo>
                  <a:pt x="132" y="48"/>
                  <a:pt x="264" y="0"/>
                  <a:pt x="384" y="0"/>
                </a:cubicBezTo>
                <a:cubicBezTo>
                  <a:pt x="504" y="0"/>
                  <a:pt x="624" y="40"/>
                  <a:pt x="720" y="96"/>
                </a:cubicBezTo>
                <a:cubicBezTo>
                  <a:pt x="816" y="152"/>
                  <a:pt x="920" y="296"/>
                  <a:pt x="960" y="336"/>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85" name="Freeform 21"/>
          <p:cNvSpPr>
            <a:spLocks/>
          </p:cNvSpPr>
          <p:nvPr/>
        </p:nvSpPr>
        <p:spPr bwMode="auto">
          <a:xfrm>
            <a:off x="7543800" y="2209800"/>
            <a:ext cx="228600" cy="609600"/>
          </a:xfrm>
          <a:custGeom>
            <a:avLst/>
            <a:gdLst>
              <a:gd name="T0" fmla="*/ 0 w 144"/>
              <a:gd name="T1" fmla="*/ 0 h 384"/>
              <a:gd name="T2" fmla="*/ 152400 w 144"/>
              <a:gd name="T3" fmla="*/ 304800 h 384"/>
              <a:gd name="T4" fmla="*/ 228600 w 144"/>
              <a:gd name="T5" fmla="*/ 609600 h 384"/>
              <a:gd name="T6" fmla="*/ 0 60000 65536"/>
              <a:gd name="T7" fmla="*/ 0 60000 65536"/>
              <a:gd name="T8" fmla="*/ 0 60000 65536"/>
            </a:gdLst>
            <a:ahLst/>
            <a:cxnLst>
              <a:cxn ang="T6">
                <a:pos x="T0" y="T1"/>
              </a:cxn>
              <a:cxn ang="T7">
                <a:pos x="T2" y="T3"/>
              </a:cxn>
              <a:cxn ang="T8">
                <a:pos x="T4" y="T5"/>
              </a:cxn>
            </a:cxnLst>
            <a:rect l="0" t="0" r="r" b="b"/>
            <a:pathLst>
              <a:path w="144" h="384">
                <a:moveTo>
                  <a:pt x="0" y="0"/>
                </a:moveTo>
                <a:cubicBezTo>
                  <a:pt x="36" y="64"/>
                  <a:pt x="72" y="128"/>
                  <a:pt x="96" y="192"/>
                </a:cubicBezTo>
                <a:cubicBezTo>
                  <a:pt x="120" y="256"/>
                  <a:pt x="136" y="352"/>
                  <a:pt x="144" y="384"/>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86" name="Line 22"/>
          <p:cNvSpPr>
            <a:spLocks noChangeShapeType="1"/>
          </p:cNvSpPr>
          <p:nvPr/>
        </p:nvSpPr>
        <p:spPr bwMode="auto">
          <a:xfrm flipV="1">
            <a:off x="5638800" y="1676400"/>
            <a:ext cx="838200" cy="6858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87" name="Line 23"/>
          <p:cNvSpPr>
            <a:spLocks noChangeShapeType="1"/>
          </p:cNvSpPr>
          <p:nvPr/>
        </p:nvSpPr>
        <p:spPr bwMode="auto">
          <a:xfrm flipV="1">
            <a:off x="6477000" y="2286000"/>
            <a:ext cx="1143000" cy="9906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88" name="Oval 24"/>
          <p:cNvSpPr>
            <a:spLocks noChangeArrowheads="1"/>
          </p:cNvSpPr>
          <p:nvPr/>
        </p:nvSpPr>
        <p:spPr bwMode="auto">
          <a:xfrm>
            <a:off x="7543800" y="2209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0489" name="Oval 25"/>
          <p:cNvSpPr>
            <a:spLocks noChangeArrowheads="1"/>
          </p:cNvSpPr>
          <p:nvPr/>
        </p:nvSpPr>
        <p:spPr bwMode="auto">
          <a:xfrm>
            <a:off x="6400800" y="1600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0490" name="Line 26"/>
          <p:cNvSpPr>
            <a:spLocks noChangeShapeType="1"/>
          </p:cNvSpPr>
          <p:nvPr/>
        </p:nvSpPr>
        <p:spPr bwMode="auto">
          <a:xfrm flipH="1" flipV="1">
            <a:off x="6934200" y="2667000"/>
            <a:ext cx="228600" cy="22860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91" name="Line 27"/>
          <p:cNvSpPr>
            <a:spLocks noChangeShapeType="1"/>
          </p:cNvSpPr>
          <p:nvPr/>
        </p:nvSpPr>
        <p:spPr bwMode="auto">
          <a:xfrm flipH="1" flipV="1">
            <a:off x="5943600" y="1828800"/>
            <a:ext cx="304800" cy="30480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92" name="Line 28"/>
          <p:cNvSpPr>
            <a:spLocks noChangeShapeType="1"/>
          </p:cNvSpPr>
          <p:nvPr/>
        </p:nvSpPr>
        <p:spPr bwMode="auto">
          <a:xfrm flipH="1" flipV="1">
            <a:off x="4572000" y="685800"/>
            <a:ext cx="3886200" cy="32766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93" name="Line 29"/>
          <p:cNvSpPr>
            <a:spLocks noChangeShapeType="1"/>
          </p:cNvSpPr>
          <p:nvPr/>
        </p:nvSpPr>
        <p:spPr bwMode="auto">
          <a:xfrm flipH="1">
            <a:off x="609600" y="1371600"/>
            <a:ext cx="7924800" cy="76200"/>
          </a:xfrm>
          <a:prstGeom prst="line">
            <a:avLst/>
          </a:prstGeom>
          <a:noFill/>
          <a:ln w="5715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94" name="Text Box 30"/>
          <p:cNvSpPr txBox="1">
            <a:spLocks noChangeArrowheads="1"/>
          </p:cNvSpPr>
          <p:nvPr/>
        </p:nvSpPr>
        <p:spPr bwMode="auto">
          <a:xfrm>
            <a:off x="5181600" y="7620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t>EAR PLUG LINE</a:t>
            </a:r>
          </a:p>
        </p:txBody>
      </p:sp>
      <p:sp>
        <p:nvSpPr>
          <p:cNvPr id="190495" name="Line 31"/>
          <p:cNvSpPr>
            <a:spLocks noChangeShapeType="1"/>
          </p:cNvSpPr>
          <p:nvPr/>
        </p:nvSpPr>
        <p:spPr bwMode="auto">
          <a:xfrm>
            <a:off x="4572000" y="381000"/>
            <a:ext cx="76200" cy="4876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96" name="Line 35"/>
          <p:cNvSpPr>
            <a:spLocks noChangeShapeType="1"/>
          </p:cNvSpPr>
          <p:nvPr/>
        </p:nvSpPr>
        <p:spPr bwMode="auto">
          <a:xfrm>
            <a:off x="4572000" y="1143000"/>
            <a:ext cx="304800" cy="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497" name="Line 36"/>
          <p:cNvSpPr>
            <a:spLocks noChangeShapeType="1"/>
          </p:cNvSpPr>
          <p:nvPr/>
        </p:nvSpPr>
        <p:spPr bwMode="auto">
          <a:xfrm>
            <a:off x="4876800" y="1143000"/>
            <a:ext cx="0" cy="22860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40728063"/>
      </p:ext>
    </p:extLst>
  </p:cSld>
  <p:clrMapOvr>
    <a:masterClrMapping/>
  </p:clrMapOvr>
  <p:transition spd="med">
    <p:blind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Oval 3"/>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1492" name="Oval 4"/>
          <p:cNvSpPr>
            <a:spLocks noChangeArrowheads="1"/>
          </p:cNvSpPr>
          <p:nvPr/>
        </p:nvSpPr>
        <p:spPr bwMode="auto">
          <a:xfrm>
            <a:off x="4800600" y="1981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1493" name="Oval 5"/>
          <p:cNvSpPr>
            <a:spLocks noChangeArrowheads="1"/>
          </p:cNvSpPr>
          <p:nvPr/>
        </p:nvSpPr>
        <p:spPr bwMode="auto">
          <a:xfrm>
            <a:off x="5715000" y="3657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1494" name="Oval 6"/>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1495" name="Line 7"/>
          <p:cNvSpPr>
            <a:spLocks noChangeShapeType="1"/>
          </p:cNvSpPr>
          <p:nvPr/>
        </p:nvSpPr>
        <p:spPr bwMode="auto">
          <a:xfrm flipH="1">
            <a:off x="3048000" y="2133600"/>
            <a:ext cx="10668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496" name="Line 8"/>
          <p:cNvSpPr>
            <a:spLocks noChangeShapeType="1"/>
          </p:cNvSpPr>
          <p:nvPr/>
        </p:nvSpPr>
        <p:spPr bwMode="auto">
          <a:xfrm>
            <a:off x="4953000" y="2133600"/>
            <a:ext cx="914400" cy="1676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497" name="Freeform 9"/>
          <p:cNvSpPr>
            <a:spLocks/>
          </p:cNvSpPr>
          <p:nvPr/>
        </p:nvSpPr>
        <p:spPr bwMode="auto">
          <a:xfrm>
            <a:off x="2247900" y="1524000"/>
            <a:ext cx="1181100" cy="2400300"/>
          </a:xfrm>
          <a:custGeom>
            <a:avLst/>
            <a:gdLst>
              <a:gd name="T0" fmla="*/ 876300 w 744"/>
              <a:gd name="T1" fmla="*/ 2133600 h 1512"/>
              <a:gd name="T2" fmla="*/ 647700 w 744"/>
              <a:gd name="T3" fmla="*/ 2362200 h 1512"/>
              <a:gd name="T4" fmla="*/ 419100 w 744"/>
              <a:gd name="T5" fmla="*/ 2362200 h 1512"/>
              <a:gd name="T6" fmla="*/ 266700 w 744"/>
              <a:gd name="T7" fmla="*/ 2286000 h 1512"/>
              <a:gd name="T8" fmla="*/ 190500 w 744"/>
              <a:gd name="T9" fmla="*/ 2133600 h 1512"/>
              <a:gd name="T10" fmla="*/ 114300 w 744"/>
              <a:gd name="T11" fmla="*/ 1905000 h 1512"/>
              <a:gd name="T12" fmla="*/ 38100 w 744"/>
              <a:gd name="T13" fmla="*/ 1752600 h 1512"/>
              <a:gd name="T14" fmla="*/ 38100 w 744"/>
              <a:gd name="T15" fmla="*/ 1524000 h 1512"/>
              <a:gd name="T16" fmla="*/ 38100 w 744"/>
              <a:gd name="T17" fmla="*/ 1295400 h 1512"/>
              <a:gd name="T18" fmla="*/ 38100 w 744"/>
              <a:gd name="T19" fmla="*/ 1143000 h 1512"/>
              <a:gd name="T20" fmla="*/ 266700 w 744"/>
              <a:gd name="T21" fmla="*/ 914400 h 1512"/>
              <a:gd name="T22" fmla="*/ 419100 w 744"/>
              <a:gd name="T23" fmla="*/ 762000 h 1512"/>
              <a:gd name="T24" fmla="*/ 571500 w 744"/>
              <a:gd name="T25" fmla="*/ 609600 h 1512"/>
              <a:gd name="T26" fmla="*/ 723900 w 744"/>
              <a:gd name="T27" fmla="*/ 533400 h 1512"/>
              <a:gd name="T28" fmla="*/ 800100 w 744"/>
              <a:gd name="T29" fmla="*/ 381000 h 1512"/>
              <a:gd name="T30" fmla="*/ 952500 w 744"/>
              <a:gd name="T31" fmla="*/ 304800 h 1512"/>
              <a:gd name="T32" fmla="*/ 1028700 w 744"/>
              <a:gd name="T33" fmla="*/ 152400 h 1512"/>
              <a:gd name="T34" fmla="*/ 1181100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498" name="Line 10"/>
          <p:cNvSpPr>
            <a:spLocks noChangeShapeType="1"/>
          </p:cNvSpPr>
          <p:nvPr/>
        </p:nvSpPr>
        <p:spPr bwMode="auto">
          <a:xfrm flipH="1" flipV="1">
            <a:off x="2209800" y="3048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499" name="Line 11"/>
          <p:cNvSpPr>
            <a:spLocks noChangeShapeType="1"/>
          </p:cNvSpPr>
          <p:nvPr/>
        </p:nvSpPr>
        <p:spPr bwMode="auto">
          <a:xfrm flipH="1" flipV="1">
            <a:off x="3200400" y="1524000"/>
            <a:ext cx="914400" cy="6096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00" name="Line 12"/>
          <p:cNvSpPr>
            <a:spLocks noChangeShapeType="1"/>
          </p:cNvSpPr>
          <p:nvPr/>
        </p:nvSpPr>
        <p:spPr bwMode="auto">
          <a:xfrm flipV="1">
            <a:off x="5867400" y="2971800"/>
            <a:ext cx="1066800" cy="8382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01" name="Line 13"/>
          <p:cNvSpPr>
            <a:spLocks noChangeShapeType="1"/>
          </p:cNvSpPr>
          <p:nvPr/>
        </p:nvSpPr>
        <p:spPr bwMode="auto">
          <a:xfrm flipV="1">
            <a:off x="4953000" y="1600200"/>
            <a:ext cx="685800" cy="53340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02" name="Freeform 14"/>
          <p:cNvSpPr>
            <a:spLocks/>
          </p:cNvSpPr>
          <p:nvPr/>
        </p:nvSpPr>
        <p:spPr bwMode="auto">
          <a:xfrm rot="580802">
            <a:off x="3644900" y="1676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03" name="Freeform 15"/>
          <p:cNvSpPr>
            <a:spLocks/>
          </p:cNvSpPr>
          <p:nvPr/>
        </p:nvSpPr>
        <p:spPr bwMode="auto">
          <a:xfrm rot="-10377834">
            <a:off x="2514600" y="30480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04" name="Freeform 16"/>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05" name="Freeform 17"/>
          <p:cNvSpPr>
            <a:spLocks/>
          </p:cNvSpPr>
          <p:nvPr/>
        </p:nvSpPr>
        <p:spPr bwMode="auto">
          <a:xfrm rot="-10321312">
            <a:off x="3505200" y="1600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06" name="Freeform 18"/>
          <p:cNvSpPr>
            <a:spLocks/>
          </p:cNvSpPr>
          <p:nvPr/>
        </p:nvSpPr>
        <p:spPr bwMode="auto">
          <a:xfrm rot="580802">
            <a:off x="2667000" y="32004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07" name="Line 19"/>
          <p:cNvSpPr>
            <a:spLocks noChangeShapeType="1"/>
          </p:cNvSpPr>
          <p:nvPr/>
        </p:nvSpPr>
        <p:spPr bwMode="auto">
          <a:xfrm flipV="1">
            <a:off x="2057400" y="609600"/>
            <a:ext cx="2514600" cy="37338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08" name="Line 20"/>
          <p:cNvSpPr>
            <a:spLocks noChangeShapeType="1"/>
          </p:cNvSpPr>
          <p:nvPr/>
        </p:nvSpPr>
        <p:spPr bwMode="auto">
          <a:xfrm>
            <a:off x="4267200" y="533400"/>
            <a:ext cx="3048000" cy="403860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09" name="Line 21"/>
          <p:cNvSpPr>
            <a:spLocks noChangeShapeType="1"/>
          </p:cNvSpPr>
          <p:nvPr/>
        </p:nvSpPr>
        <p:spPr bwMode="auto">
          <a:xfrm>
            <a:off x="1219200" y="1295400"/>
            <a:ext cx="6934200" cy="0"/>
          </a:xfrm>
          <a:prstGeom prst="line">
            <a:avLst/>
          </a:prstGeom>
          <a:noFill/>
          <a:ln w="762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510" name="Text Box 22"/>
          <p:cNvSpPr txBox="1">
            <a:spLocks noChangeArrowheads="1"/>
          </p:cNvSpPr>
          <p:nvPr/>
        </p:nvSpPr>
        <p:spPr bwMode="auto">
          <a:xfrm>
            <a:off x="6308725" y="879475"/>
            <a:ext cx="187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r>
              <a:rPr lang="en-US" altLang="en-US" sz="2400" b="0">
                <a:solidFill>
                  <a:srgbClr val="FF0000"/>
                </a:solidFill>
                <a:latin typeface="Times New Roman" charset="0"/>
              </a:rPr>
              <a:t>Ear Plug Line</a:t>
            </a:r>
            <a:endParaRPr lang="en-US" altLang="en-US" sz="2400" b="0">
              <a:latin typeface="Times New Roman" charset="0"/>
            </a:endParaRPr>
          </a:p>
        </p:txBody>
      </p:sp>
      <p:sp>
        <p:nvSpPr>
          <p:cNvPr id="191511" name="Freeform 23"/>
          <p:cNvSpPr>
            <a:spLocks/>
          </p:cNvSpPr>
          <p:nvPr/>
        </p:nvSpPr>
        <p:spPr bwMode="auto">
          <a:xfrm>
            <a:off x="4314825" y="1017588"/>
            <a:ext cx="123825" cy="246062"/>
          </a:xfrm>
          <a:custGeom>
            <a:avLst/>
            <a:gdLst>
              <a:gd name="T0" fmla="*/ 123825 w 78"/>
              <a:gd name="T1" fmla="*/ 246062 h 155"/>
              <a:gd name="T2" fmla="*/ 52388 w 78"/>
              <a:gd name="T3" fmla="*/ 30162 h 155"/>
              <a:gd name="T4" fmla="*/ 20638 w 78"/>
              <a:gd name="T5" fmla="*/ 20637 h 155"/>
              <a:gd name="T6" fmla="*/ 0 w 78"/>
              <a:gd name="T7" fmla="*/ 0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55">
                <a:moveTo>
                  <a:pt x="78" y="155"/>
                </a:moveTo>
                <a:cubicBezTo>
                  <a:pt x="70" y="97"/>
                  <a:pt x="64" y="68"/>
                  <a:pt x="33" y="19"/>
                </a:cubicBezTo>
                <a:cubicBezTo>
                  <a:pt x="29" y="13"/>
                  <a:pt x="19" y="16"/>
                  <a:pt x="13" y="13"/>
                </a:cubicBezTo>
                <a:cubicBezTo>
                  <a:pt x="8" y="10"/>
                  <a:pt x="4" y="4"/>
                  <a:pt x="0"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2" name="Freeform 24"/>
          <p:cNvSpPr>
            <a:spLocks/>
          </p:cNvSpPr>
          <p:nvPr/>
        </p:nvSpPr>
        <p:spPr bwMode="auto">
          <a:xfrm>
            <a:off x="4438650" y="996950"/>
            <a:ext cx="142875" cy="296863"/>
          </a:xfrm>
          <a:custGeom>
            <a:avLst/>
            <a:gdLst>
              <a:gd name="T0" fmla="*/ 0 w 90"/>
              <a:gd name="T1" fmla="*/ 296863 h 187"/>
              <a:gd name="T2" fmla="*/ 82550 w 90"/>
              <a:gd name="T3" fmla="*/ 50800 h 187"/>
              <a:gd name="T4" fmla="*/ 142875 w 90"/>
              <a:gd name="T5" fmla="*/ 0 h 187"/>
              <a:gd name="T6" fmla="*/ 0 60000 65536"/>
              <a:gd name="T7" fmla="*/ 0 60000 65536"/>
              <a:gd name="T8" fmla="*/ 0 60000 65536"/>
            </a:gdLst>
            <a:ahLst/>
            <a:cxnLst>
              <a:cxn ang="T6">
                <a:pos x="T0" y="T1"/>
              </a:cxn>
              <a:cxn ang="T7">
                <a:pos x="T2" y="T3"/>
              </a:cxn>
              <a:cxn ang="T8">
                <a:pos x="T4" y="T5"/>
              </a:cxn>
            </a:cxnLst>
            <a:rect l="0" t="0" r="r" b="b"/>
            <a:pathLst>
              <a:path w="90" h="187">
                <a:moveTo>
                  <a:pt x="0" y="187"/>
                </a:moveTo>
                <a:cubicBezTo>
                  <a:pt x="16" y="135"/>
                  <a:pt x="35" y="84"/>
                  <a:pt x="52" y="32"/>
                </a:cubicBezTo>
                <a:cubicBezTo>
                  <a:pt x="57" y="18"/>
                  <a:pt x="74" y="0"/>
                  <a:pt x="90"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13" name="Text Box 25"/>
          <p:cNvSpPr txBox="1">
            <a:spLocks noChangeArrowheads="1"/>
          </p:cNvSpPr>
          <p:nvPr/>
        </p:nvSpPr>
        <p:spPr bwMode="auto">
          <a:xfrm>
            <a:off x="1355725" y="4537075"/>
            <a:ext cx="488950" cy="4572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r>
              <a:rPr lang="en-US" altLang="en-US" sz="2400" b="0">
                <a:latin typeface="Times New Roman" charset="0"/>
              </a:rPr>
              <a:t>33</a:t>
            </a:r>
          </a:p>
        </p:txBody>
      </p:sp>
      <p:sp>
        <p:nvSpPr>
          <p:cNvPr id="191514" name="Text Box 26"/>
          <p:cNvSpPr txBox="1">
            <a:spLocks noChangeArrowheads="1"/>
          </p:cNvSpPr>
          <p:nvPr/>
        </p:nvSpPr>
        <p:spPr bwMode="auto">
          <a:xfrm>
            <a:off x="7146925" y="4689475"/>
            <a:ext cx="488950" cy="4572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r>
              <a:rPr lang="en-US" altLang="en-US" sz="2400" b="0">
                <a:latin typeface="Times New Roman" charset="0"/>
              </a:rPr>
              <a:t>35</a:t>
            </a:r>
          </a:p>
        </p:txBody>
      </p:sp>
      <p:sp>
        <p:nvSpPr>
          <p:cNvPr id="191515" name="Oval 27"/>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1516" name="Oval 28"/>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Tree>
    <p:extLst>
      <p:ext uri="{BB962C8B-B14F-4D97-AF65-F5344CB8AC3E}">
        <p14:creationId xmlns:p14="http://schemas.microsoft.com/office/powerpoint/2010/main" val="6662127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861060" y="762000"/>
            <a:ext cx="7498080" cy="5242170"/>
          </a:xfrm>
        </p:spPr>
      </p:pic>
      <p:sp>
        <p:nvSpPr>
          <p:cNvPr id="192515" name="Oval 3"/>
          <p:cNvSpPr>
            <a:spLocks noChangeArrowheads="1"/>
          </p:cNvSpPr>
          <p:nvPr/>
        </p:nvSpPr>
        <p:spPr bwMode="auto">
          <a:xfrm>
            <a:off x="35814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2516" name="Oval 4"/>
          <p:cNvSpPr>
            <a:spLocks noChangeArrowheads="1"/>
          </p:cNvSpPr>
          <p:nvPr/>
        </p:nvSpPr>
        <p:spPr bwMode="auto">
          <a:xfrm>
            <a:off x="2895600" y="3429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2517" name="Line 5"/>
          <p:cNvSpPr>
            <a:spLocks noChangeShapeType="1"/>
          </p:cNvSpPr>
          <p:nvPr/>
        </p:nvSpPr>
        <p:spPr bwMode="auto">
          <a:xfrm flipH="1">
            <a:off x="2971800" y="2590800"/>
            <a:ext cx="685800" cy="914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18" name="Freeform 6"/>
          <p:cNvSpPr>
            <a:spLocks/>
          </p:cNvSpPr>
          <p:nvPr/>
        </p:nvSpPr>
        <p:spPr bwMode="auto">
          <a:xfrm>
            <a:off x="1282700" y="3048000"/>
            <a:ext cx="1612900" cy="1092200"/>
          </a:xfrm>
          <a:custGeom>
            <a:avLst/>
            <a:gdLst>
              <a:gd name="T0" fmla="*/ 1612900 w 1016"/>
              <a:gd name="T1" fmla="*/ 457200 h 688"/>
              <a:gd name="T2" fmla="*/ 1231900 w 1016"/>
              <a:gd name="T3" fmla="*/ 609600 h 688"/>
              <a:gd name="T4" fmla="*/ 927100 w 1016"/>
              <a:gd name="T5" fmla="*/ 762000 h 688"/>
              <a:gd name="T6" fmla="*/ 622300 w 1016"/>
              <a:gd name="T7" fmla="*/ 1066800 h 688"/>
              <a:gd name="T8" fmla="*/ 165100 w 1016"/>
              <a:gd name="T9" fmla="*/ 914400 h 688"/>
              <a:gd name="T10" fmla="*/ 12700 w 1016"/>
              <a:gd name="T11" fmla="*/ 533400 h 688"/>
              <a:gd name="T12" fmla="*/ 88900 w 1016"/>
              <a:gd name="T13" fmla="*/ 152400 h 688"/>
              <a:gd name="T14" fmla="*/ 165100 w 1016"/>
              <a:gd name="T15" fmla="*/ 0 h 6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6" h="688">
                <a:moveTo>
                  <a:pt x="1016" y="288"/>
                </a:moveTo>
                <a:cubicBezTo>
                  <a:pt x="932" y="320"/>
                  <a:pt x="848" y="352"/>
                  <a:pt x="776" y="384"/>
                </a:cubicBezTo>
                <a:cubicBezTo>
                  <a:pt x="704" y="416"/>
                  <a:pt x="648" y="432"/>
                  <a:pt x="584" y="480"/>
                </a:cubicBezTo>
                <a:cubicBezTo>
                  <a:pt x="520" y="528"/>
                  <a:pt x="472" y="656"/>
                  <a:pt x="392" y="672"/>
                </a:cubicBezTo>
                <a:cubicBezTo>
                  <a:pt x="312" y="688"/>
                  <a:pt x="168" y="632"/>
                  <a:pt x="104" y="576"/>
                </a:cubicBezTo>
                <a:cubicBezTo>
                  <a:pt x="40" y="520"/>
                  <a:pt x="16" y="416"/>
                  <a:pt x="8" y="336"/>
                </a:cubicBezTo>
                <a:cubicBezTo>
                  <a:pt x="0" y="256"/>
                  <a:pt x="40" y="152"/>
                  <a:pt x="56" y="96"/>
                </a:cubicBezTo>
                <a:cubicBezTo>
                  <a:pt x="72" y="40"/>
                  <a:pt x="96" y="16"/>
                  <a:pt x="104"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19" name="Freeform 7"/>
          <p:cNvSpPr>
            <a:spLocks/>
          </p:cNvSpPr>
          <p:nvPr/>
        </p:nvSpPr>
        <p:spPr bwMode="auto">
          <a:xfrm>
            <a:off x="1828800" y="1968500"/>
            <a:ext cx="1752600" cy="622300"/>
          </a:xfrm>
          <a:custGeom>
            <a:avLst/>
            <a:gdLst>
              <a:gd name="T0" fmla="*/ 1752600 w 1104"/>
              <a:gd name="T1" fmla="*/ 546100 h 392"/>
              <a:gd name="T2" fmla="*/ 1447800 w 1104"/>
              <a:gd name="T3" fmla="*/ 317500 h 392"/>
              <a:gd name="T4" fmla="*/ 1066800 w 1104"/>
              <a:gd name="T5" fmla="*/ 88900 h 392"/>
              <a:gd name="T6" fmla="*/ 762000 w 1104"/>
              <a:gd name="T7" fmla="*/ 12700 h 392"/>
              <a:gd name="T8" fmla="*/ 381000 w 1104"/>
              <a:gd name="T9" fmla="*/ 165100 h 392"/>
              <a:gd name="T10" fmla="*/ 228600 w 1104"/>
              <a:gd name="T11" fmla="*/ 469900 h 392"/>
              <a:gd name="T12" fmla="*/ 0 w 1104"/>
              <a:gd name="T13" fmla="*/ 622300 h 3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392">
                <a:moveTo>
                  <a:pt x="1104" y="344"/>
                </a:moveTo>
                <a:cubicBezTo>
                  <a:pt x="1044" y="296"/>
                  <a:pt x="984" y="248"/>
                  <a:pt x="912" y="200"/>
                </a:cubicBezTo>
                <a:cubicBezTo>
                  <a:pt x="840" y="152"/>
                  <a:pt x="744" y="88"/>
                  <a:pt x="672" y="56"/>
                </a:cubicBezTo>
                <a:cubicBezTo>
                  <a:pt x="600" y="24"/>
                  <a:pt x="552" y="0"/>
                  <a:pt x="480" y="8"/>
                </a:cubicBezTo>
                <a:cubicBezTo>
                  <a:pt x="408" y="16"/>
                  <a:pt x="296" y="56"/>
                  <a:pt x="240" y="104"/>
                </a:cubicBezTo>
                <a:cubicBezTo>
                  <a:pt x="184" y="152"/>
                  <a:pt x="184" y="248"/>
                  <a:pt x="144" y="296"/>
                </a:cubicBezTo>
                <a:cubicBezTo>
                  <a:pt x="104" y="344"/>
                  <a:pt x="24" y="376"/>
                  <a:pt x="0" y="392"/>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20" name="Freeform 8"/>
          <p:cNvSpPr>
            <a:spLocks/>
          </p:cNvSpPr>
          <p:nvPr/>
        </p:nvSpPr>
        <p:spPr bwMode="auto">
          <a:xfrm>
            <a:off x="1447800" y="2590800"/>
            <a:ext cx="381000" cy="533400"/>
          </a:xfrm>
          <a:custGeom>
            <a:avLst/>
            <a:gdLst>
              <a:gd name="T0" fmla="*/ 381000 w 240"/>
              <a:gd name="T1" fmla="*/ 0 h 336"/>
              <a:gd name="T2" fmla="*/ 152400 w 240"/>
              <a:gd name="T3" fmla="*/ 152400 h 336"/>
              <a:gd name="T4" fmla="*/ 76200 w 240"/>
              <a:gd name="T5" fmla="*/ 304800 h 336"/>
              <a:gd name="T6" fmla="*/ 0 w 24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36">
                <a:moveTo>
                  <a:pt x="240" y="0"/>
                </a:moveTo>
                <a:cubicBezTo>
                  <a:pt x="184" y="32"/>
                  <a:pt x="128" y="64"/>
                  <a:pt x="96" y="96"/>
                </a:cubicBezTo>
                <a:cubicBezTo>
                  <a:pt x="64" y="128"/>
                  <a:pt x="64" y="152"/>
                  <a:pt x="48" y="192"/>
                </a:cubicBezTo>
                <a:cubicBezTo>
                  <a:pt x="32" y="232"/>
                  <a:pt x="8" y="312"/>
                  <a:pt x="0" y="336"/>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21" name="Line 9"/>
          <p:cNvSpPr>
            <a:spLocks noChangeShapeType="1"/>
          </p:cNvSpPr>
          <p:nvPr/>
        </p:nvSpPr>
        <p:spPr bwMode="auto">
          <a:xfrm flipH="1" flipV="1">
            <a:off x="2743200" y="1981200"/>
            <a:ext cx="914400" cy="609600"/>
          </a:xfrm>
          <a:prstGeom prst="line">
            <a:avLst/>
          </a:prstGeom>
          <a:noFill/>
          <a:ln w="381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22" name="Oval 10"/>
          <p:cNvSpPr>
            <a:spLocks noChangeArrowheads="1"/>
          </p:cNvSpPr>
          <p:nvPr/>
        </p:nvSpPr>
        <p:spPr bwMode="auto">
          <a:xfrm>
            <a:off x="2667000" y="1905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2523" name="Line 11"/>
          <p:cNvSpPr>
            <a:spLocks noChangeShapeType="1"/>
          </p:cNvSpPr>
          <p:nvPr/>
        </p:nvSpPr>
        <p:spPr bwMode="auto">
          <a:xfrm flipH="1" flipV="1">
            <a:off x="1828800" y="2590800"/>
            <a:ext cx="1143000" cy="914400"/>
          </a:xfrm>
          <a:prstGeom prst="line">
            <a:avLst/>
          </a:prstGeom>
          <a:noFill/>
          <a:ln w="381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24" name="Oval 12"/>
          <p:cNvSpPr>
            <a:spLocks noChangeArrowheads="1"/>
          </p:cNvSpPr>
          <p:nvPr/>
        </p:nvSpPr>
        <p:spPr bwMode="auto">
          <a:xfrm>
            <a:off x="17526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2525" name="Line 13"/>
          <p:cNvSpPr>
            <a:spLocks noChangeShapeType="1"/>
          </p:cNvSpPr>
          <p:nvPr/>
        </p:nvSpPr>
        <p:spPr bwMode="auto">
          <a:xfrm flipH="1">
            <a:off x="2286000" y="2895600"/>
            <a:ext cx="228600" cy="3048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26" name="Line 14"/>
          <p:cNvSpPr>
            <a:spLocks noChangeShapeType="1"/>
          </p:cNvSpPr>
          <p:nvPr/>
        </p:nvSpPr>
        <p:spPr bwMode="auto">
          <a:xfrm flipV="1">
            <a:off x="3048000" y="2133600"/>
            <a:ext cx="228600" cy="3048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27" name="Line 15"/>
          <p:cNvSpPr>
            <a:spLocks noChangeShapeType="1"/>
          </p:cNvSpPr>
          <p:nvPr/>
        </p:nvSpPr>
        <p:spPr bwMode="auto">
          <a:xfrm flipV="1">
            <a:off x="609600" y="685800"/>
            <a:ext cx="4038600" cy="42672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28" name="Oval 16"/>
          <p:cNvSpPr>
            <a:spLocks noChangeArrowheads="1"/>
          </p:cNvSpPr>
          <p:nvPr/>
        </p:nvSpPr>
        <p:spPr bwMode="auto">
          <a:xfrm>
            <a:off x="5562600" y="2286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2529" name="Oval 17"/>
          <p:cNvSpPr>
            <a:spLocks noChangeArrowheads="1"/>
          </p:cNvSpPr>
          <p:nvPr/>
        </p:nvSpPr>
        <p:spPr bwMode="auto">
          <a:xfrm>
            <a:off x="6400800" y="3200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2530" name="Line 18"/>
          <p:cNvSpPr>
            <a:spLocks noChangeShapeType="1"/>
          </p:cNvSpPr>
          <p:nvPr/>
        </p:nvSpPr>
        <p:spPr bwMode="auto">
          <a:xfrm>
            <a:off x="5638800" y="2362200"/>
            <a:ext cx="838200" cy="9144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31" name="Freeform 19"/>
          <p:cNvSpPr>
            <a:spLocks/>
          </p:cNvSpPr>
          <p:nvPr/>
        </p:nvSpPr>
        <p:spPr bwMode="auto">
          <a:xfrm>
            <a:off x="6553200" y="2819400"/>
            <a:ext cx="1270000" cy="863600"/>
          </a:xfrm>
          <a:custGeom>
            <a:avLst/>
            <a:gdLst>
              <a:gd name="T0" fmla="*/ 0 w 800"/>
              <a:gd name="T1" fmla="*/ 457200 h 544"/>
              <a:gd name="T2" fmla="*/ 533400 w 800"/>
              <a:gd name="T3" fmla="*/ 762000 h 544"/>
              <a:gd name="T4" fmla="*/ 914400 w 800"/>
              <a:gd name="T5" fmla="*/ 762000 h 544"/>
              <a:gd name="T6" fmla="*/ 1219200 w 800"/>
              <a:gd name="T7" fmla="*/ 152400 h 544"/>
              <a:gd name="T8" fmla="*/ 1219200 w 800"/>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0" h="544">
                <a:moveTo>
                  <a:pt x="0" y="288"/>
                </a:moveTo>
                <a:cubicBezTo>
                  <a:pt x="120" y="368"/>
                  <a:pt x="240" y="448"/>
                  <a:pt x="336" y="480"/>
                </a:cubicBezTo>
                <a:cubicBezTo>
                  <a:pt x="432" y="512"/>
                  <a:pt x="504" y="544"/>
                  <a:pt x="576" y="480"/>
                </a:cubicBezTo>
                <a:cubicBezTo>
                  <a:pt x="648" y="416"/>
                  <a:pt x="736" y="176"/>
                  <a:pt x="768" y="96"/>
                </a:cubicBezTo>
                <a:cubicBezTo>
                  <a:pt x="800" y="16"/>
                  <a:pt x="768" y="16"/>
                  <a:pt x="768" y="0"/>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32" name="Freeform 20"/>
          <p:cNvSpPr>
            <a:spLocks/>
          </p:cNvSpPr>
          <p:nvPr/>
        </p:nvSpPr>
        <p:spPr bwMode="auto">
          <a:xfrm>
            <a:off x="6019800" y="1676400"/>
            <a:ext cx="1524000" cy="533400"/>
          </a:xfrm>
          <a:custGeom>
            <a:avLst/>
            <a:gdLst>
              <a:gd name="T0" fmla="*/ 0 w 960"/>
              <a:gd name="T1" fmla="*/ 152400 h 336"/>
              <a:gd name="T2" fmla="*/ 609600 w 960"/>
              <a:gd name="T3" fmla="*/ 0 h 336"/>
              <a:gd name="T4" fmla="*/ 1143000 w 960"/>
              <a:gd name="T5" fmla="*/ 152400 h 336"/>
              <a:gd name="T6" fmla="*/ 1524000 w 960"/>
              <a:gd name="T7" fmla="*/ 53340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0" h="336">
                <a:moveTo>
                  <a:pt x="0" y="96"/>
                </a:moveTo>
                <a:cubicBezTo>
                  <a:pt x="132" y="48"/>
                  <a:pt x="264" y="0"/>
                  <a:pt x="384" y="0"/>
                </a:cubicBezTo>
                <a:cubicBezTo>
                  <a:pt x="504" y="0"/>
                  <a:pt x="624" y="40"/>
                  <a:pt x="720" y="96"/>
                </a:cubicBezTo>
                <a:cubicBezTo>
                  <a:pt x="816" y="152"/>
                  <a:pt x="920" y="296"/>
                  <a:pt x="960" y="336"/>
                </a:cubicBezTo>
              </a:path>
            </a:pathLst>
          </a:custGeom>
          <a:noFill/>
          <a:ln w="38100" cap="flat" cmpd="sng">
            <a:solidFill>
              <a:srgbClr val="3333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33" name="Freeform 21"/>
          <p:cNvSpPr>
            <a:spLocks/>
          </p:cNvSpPr>
          <p:nvPr/>
        </p:nvSpPr>
        <p:spPr bwMode="auto">
          <a:xfrm>
            <a:off x="7543800" y="2209800"/>
            <a:ext cx="228600" cy="609600"/>
          </a:xfrm>
          <a:custGeom>
            <a:avLst/>
            <a:gdLst>
              <a:gd name="T0" fmla="*/ 0 w 144"/>
              <a:gd name="T1" fmla="*/ 0 h 384"/>
              <a:gd name="T2" fmla="*/ 152400 w 144"/>
              <a:gd name="T3" fmla="*/ 304800 h 384"/>
              <a:gd name="T4" fmla="*/ 228600 w 144"/>
              <a:gd name="T5" fmla="*/ 609600 h 384"/>
              <a:gd name="T6" fmla="*/ 0 60000 65536"/>
              <a:gd name="T7" fmla="*/ 0 60000 65536"/>
              <a:gd name="T8" fmla="*/ 0 60000 65536"/>
            </a:gdLst>
            <a:ahLst/>
            <a:cxnLst>
              <a:cxn ang="T6">
                <a:pos x="T0" y="T1"/>
              </a:cxn>
              <a:cxn ang="T7">
                <a:pos x="T2" y="T3"/>
              </a:cxn>
              <a:cxn ang="T8">
                <a:pos x="T4" y="T5"/>
              </a:cxn>
            </a:cxnLst>
            <a:rect l="0" t="0" r="r" b="b"/>
            <a:pathLst>
              <a:path w="144" h="384">
                <a:moveTo>
                  <a:pt x="0" y="0"/>
                </a:moveTo>
                <a:cubicBezTo>
                  <a:pt x="36" y="64"/>
                  <a:pt x="72" y="128"/>
                  <a:pt x="96" y="192"/>
                </a:cubicBezTo>
                <a:cubicBezTo>
                  <a:pt x="120" y="256"/>
                  <a:pt x="136" y="352"/>
                  <a:pt x="144" y="384"/>
                </a:cubicBezTo>
              </a:path>
            </a:pathLst>
          </a:custGeom>
          <a:noFill/>
          <a:ln w="38100" cap="flat" cmpd="sng">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34" name="Line 22"/>
          <p:cNvSpPr>
            <a:spLocks noChangeShapeType="1"/>
          </p:cNvSpPr>
          <p:nvPr/>
        </p:nvSpPr>
        <p:spPr bwMode="auto">
          <a:xfrm flipV="1">
            <a:off x="5638800" y="1676400"/>
            <a:ext cx="838200" cy="6858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35" name="Line 23"/>
          <p:cNvSpPr>
            <a:spLocks noChangeShapeType="1"/>
          </p:cNvSpPr>
          <p:nvPr/>
        </p:nvSpPr>
        <p:spPr bwMode="auto">
          <a:xfrm flipV="1">
            <a:off x="6477000" y="2286000"/>
            <a:ext cx="1143000" cy="9906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36" name="Oval 24"/>
          <p:cNvSpPr>
            <a:spLocks noChangeArrowheads="1"/>
          </p:cNvSpPr>
          <p:nvPr/>
        </p:nvSpPr>
        <p:spPr bwMode="auto">
          <a:xfrm>
            <a:off x="7543800" y="2209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2537" name="Oval 25"/>
          <p:cNvSpPr>
            <a:spLocks noChangeArrowheads="1"/>
          </p:cNvSpPr>
          <p:nvPr/>
        </p:nvSpPr>
        <p:spPr bwMode="auto">
          <a:xfrm>
            <a:off x="6400800" y="1600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2538" name="Line 26"/>
          <p:cNvSpPr>
            <a:spLocks noChangeShapeType="1"/>
          </p:cNvSpPr>
          <p:nvPr/>
        </p:nvSpPr>
        <p:spPr bwMode="auto">
          <a:xfrm flipH="1" flipV="1">
            <a:off x="6934200" y="2667000"/>
            <a:ext cx="228600" cy="22860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39" name="Line 27"/>
          <p:cNvSpPr>
            <a:spLocks noChangeShapeType="1"/>
          </p:cNvSpPr>
          <p:nvPr/>
        </p:nvSpPr>
        <p:spPr bwMode="auto">
          <a:xfrm flipH="1" flipV="1">
            <a:off x="5943600" y="1828800"/>
            <a:ext cx="304800" cy="30480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40" name="Line 28"/>
          <p:cNvSpPr>
            <a:spLocks noChangeShapeType="1"/>
          </p:cNvSpPr>
          <p:nvPr/>
        </p:nvSpPr>
        <p:spPr bwMode="auto">
          <a:xfrm flipH="1" flipV="1">
            <a:off x="4572000" y="685800"/>
            <a:ext cx="3886200" cy="32766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41" name="Line 29"/>
          <p:cNvSpPr>
            <a:spLocks noChangeShapeType="1"/>
          </p:cNvSpPr>
          <p:nvPr/>
        </p:nvSpPr>
        <p:spPr bwMode="auto">
          <a:xfrm flipH="1">
            <a:off x="609600" y="1371600"/>
            <a:ext cx="7924800" cy="76200"/>
          </a:xfrm>
          <a:prstGeom prst="line">
            <a:avLst/>
          </a:prstGeom>
          <a:noFill/>
          <a:ln w="57150">
            <a:solidFill>
              <a:srgbClr val="CCE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42" name="Text Box 30"/>
          <p:cNvSpPr txBox="1">
            <a:spLocks noChangeArrowheads="1"/>
          </p:cNvSpPr>
          <p:nvPr/>
        </p:nvSpPr>
        <p:spPr bwMode="auto">
          <a:xfrm>
            <a:off x="5181600" y="762000"/>
            <a:ext cx="342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t>EAR PLUG LINE</a:t>
            </a:r>
          </a:p>
        </p:txBody>
      </p:sp>
      <p:sp>
        <p:nvSpPr>
          <p:cNvPr id="192543" name="Line 31"/>
          <p:cNvSpPr>
            <a:spLocks noChangeShapeType="1"/>
          </p:cNvSpPr>
          <p:nvPr/>
        </p:nvSpPr>
        <p:spPr bwMode="auto">
          <a:xfrm>
            <a:off x="4572000" y="381000"/>
            <a:ext cx="76200" cy="4876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44" name="Line 32"/>
          <p:cNvSpPr>
            <a:spLocks noChangeShapeType="1"/>
          </p:cNvSpPr>
          <p:nvPr/>
        </p:nvSpPr>
        <p:spPr bwMode="auto">
          <a:xfrm>
            <a:off x="4572000" y="1143000"/>
            <a:ext cx="304800" cy="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45" name="Line 33"/>
          <p:cNvSpPr>
            <a:spLocks noChangeShapeType="1"/>
          </p:cNvSpPr>
          <p:nvPr/>
        </p:nvSpPr>
        <p:spPr bwMode="auto">
          <a:xfrm>
            <a:off x="4876800" y="1143000"/>
            <a:ext cx="0" cy="22860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46" name="Text Box 34"/>
          <p:cNvSpPr txBox="1">
            <a:spLocks noChangeArrowheads="1"/>
          </p:cNvSpPr>
          <p:nvPr/>
        </p:nvSpPr>
        <p:spPr bwMode="auto">
          <a:xfrm>
            <a:off x="1219200" y="44958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3300"/>
                </a:solidFill>
              </a:rPr>
              <a:t>33</a:t>
            </a:r>
          </a:p>
        </p:txBody>
      </p:sp>
      <p:sp>
        <p:nvSpPr>
          <p:cNvPr id="192547" name="Text Box 35"/>
          <p:cNvSpPr txBox="1">
            <a:spLocks noChangeArrowheads="1"/>
          </p:cNvSpPr>
          <p:nvPr/>
        </p:nvSpPr>
        <p:spPr bwMode="auto">
          <a:xfrm>
            <a:off x="6705600" y="42672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3300"/>
                </a:solidFill>
              </a:rPr>
              <a:t>35</a:t>
            </a:r>
          </a:p>
        </p:txBody>
      </p:sp>
    </p:spTree>
    <p:extLst>
      <p:ext uri="{BB962C8B-B14F-4D97-AF65-F5344CB8AC3E}">
        <p14:creationId xmlns:p14="http://schemas.microsoft.com/office/powerpoint/2010/main" val="2430371352"/>
      </p:ext>
    </p:extLst>
  </p:cSld>
  <p:clrMapOvr>
    <a:masterClrMapping/>
  </p:clrMapOvr>
  <p:transition spd="med">
    <p:blind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SHULL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4567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090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7315200" y="7620000"/>
            <a:ext cx="838200" cy="685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56675" name="Rectangle 3"/>
          <p:cNvSpPr>
            <a:spLocks noChangeArrowheads="1"/>
          </p:cNvSpPr>
          <p:nvPr/>
        </p:nvSpPr>
        <p:spPr bwMode="auto">
          <a:xfrm>
            <a:off x="1371600" y="-571500"/>
            <a:ext cx="9144000" cy="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pic>
        <p:nvPicPr>
          <p:cNvPr id="156676" name="Picture 4" descr="Blair 62"/>
          <p:cNvPicPr>
            <a:picLocks noChangeAspect="1" noChangeArrowheads="1"/>
          </p:cNvPicPr>
          <p:nvPr/>
        </p:nvPicPr>
        <p:blipFill>
          <a:blip r:embed="rId2">
            <a:extLst>
              <a:ext uri="{28A0092B-C50C-407E-A947-70E740481C1C}">
                <a14:useLocalDpi xmlns:a14="http://schemas.microsoft.com/office/drawing/2010/main" val="0"/>
              </a:ext>
            </a:extLst>
          </a:blip>
          <a:srcRect b="47620"/>
          <a:stretch>
            <a:fillRect/>
          </a:stretch>
        </p:blipFill>
        <p:spPr bwMode="auto">
          <a:xfrm>
            <a:off x="2011363" y="228600"/>
            <a:ext cx="51212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7" name="Text Box 5"/>
          <p:cNvSpPr txBox="1">
            <a:spLocks noChangeArrowheads="1"/>
          </p:cNvSpPr>
          <p:nvPr/>
        </p:nvSpPr>
        <p:spPr bwMode="auto">
          <a:xfrm>
            <a:off x="1981200" y="3505200"/>
            <a:ext cx="5410200" cy="2284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lgn="ctr" eaLnBrk="1" hangingPunct="1">
              <a:spcBef>
                <a:spcPct val="50000"/>
              </a:spcBef>
            </a:pPr>
            <a:r>
              <a:rPr lang="en-US" altLang="en-US" sz="2400">
                <a:latin typeface="Arial" charset="0"/>
                <a:cs typeface="Times New Roman" charset="0"/>
              </a:rPr>
              <a:t>Check head</a:t>
            </a:r>
            <a:endParaRPr lang="en-US" altLang="en-US" sz="2400" b="0">
              <a:latin typeface="Times New Roman" charset="0"/>
              <a:cs typeface="Times New Roman" charset="0"/>
            </a:endParaRPr>
          </a:p>
          <a:p>
            <a:pPr algn="ctr" eaLnBrk="1" hangingPunct="1">
              <a:spcBef>
                <a:spcPct val="50000"/>
              </a:spcBef>
            </a:pPr>
            <a:r>
              <a:rPr lang="en-US" altLang="en-US" sz="2400">
                <a:latin typeface="Arial" charset="0"/>
                <a:cs typeface="Times New Roman" charset="0"/>
              </a:rPr>
              <a:t>Tilt - - if more</a:t>
            </a:r>
            <a:endParaRPr lang="en-US" altLang="en-US" sz="2400" b="0">
              <a:latin typeface="Times New Roman" charset="0"/>
              <a:cs typeface="Times New Roman" charset="0"/>
            </a:endParaRPr>
          </a:p>
          <a:p>
            <a:pPr algn="ctr" eaLnBrk="1" hangingPunct="1">
              <a:spcBef>
                <a:spcPct val="50000"/>
              </a:spcBef>
            </a:pPr>
            <a:r>
              <a:rPr lang="en-US" altLang="en-US" sz="2400">
                <a:latin typeface="Arial" charset="0"/>
                <a:cs typeface="Times New Roman" charset="0"/>
              </a:rPr>
              <a:t>Than 1/4” or 6.5 mm </a:t>
            </a:r>
          </a:p>
          <a:p>
            <a:pPr algn="ctr" eaLnBrk="1" hangingPunct="1">
              <a:spcBef>
                <a:spcPct val="50000"/>
              </a:spcBef>
            </a:pPr>
            <a:r>
              <a:rPr lang="en-US" altLang="en-US" sz="3200" u="sng">
                <a:latin typeface="Arial" charset="0"/>
                <a:cs typeface="Times New Roman" charset="0"/>
              </a:rPr>
              <a:t>Retake</a:t>
            </a:r>
            <a:r>
              <a:rPr lang="en-US" altLang="en-US" sz="2800" b="0" u="sng">
                <a:latin typeface="Times New Roman" charset="0"/>
              </a:rPr>
              <a:t> </a:t>
            </a:r>
          </a:p>
        </p:txBody>
      </p:sp>
    </p:spTree>
    <p:extLst>
      <p:ext uri="{BB962C8B-B14F-4D97-AF65-F5344CB8AC3E}">
        <p14:creationId xmlns:p14="http://schemas.microsoft.com/office/powerpoint/2010/main" val="33992498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CU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1534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919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CU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1534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7" name="Line 3"/>
          <p:cNvSpPr>
            <a:spLocks noChangeShapeType="1"/>
          </p:cNvSpPr>
          <p:nvPr/>
        </p:nvSpPr>
        <p:spPr bwMode="auto">
          <a:xfrm>
            <a:off x="838200" y="1524000"/>
            <a:ext cx="7543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13054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CU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1534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1" name="Freeform 3"/>
          <p:cNvSpPr>
            <a:spLocks/>
          </p:cNvSpPr>
          <p:nvPr/>
        </p:nvSpPr>
        <p:spPr bwMode="auto">
          <a:xfrm>
            <a:off x="1892300" y="1828800"/>
            <a:ext cx="1943100" cy="3124200"/>
          </a:xfrm>
          <a:custGeom>
            <a:avLst/>
            <a:gdLst>
              <a:gd name="T0" fmla="*/ 1841500 w 1224"/>
              <a:gd name="T1" fmla="*/ 0 h 1968"/>
              <a:gd name="T2" fmla="*/ 1612900 w 1224"/>
              <a:gd name="T3" fmla="*/ 76200 h 1968"/>
              <a:gd name="T4" fmla="*/ 1231900 w 1224"/>
              <a:gd name="T5" fmla="*/ 152400 h 1968"/>
              <a:gd name="T6" fmla="*/ 927100 w 1224"/>
              <a:gd name="T7" fmla="*/ 228600 h 1968"/>
              <a:gd name="T8" fmla="*/ 622300 w 1224"/>
              <a:gd name="T9" fmla="*/ 381000 h 1968"/>
              <a:gd name="T10" fmla="*/ 393700 w 1224"/>
              <a:gd name="T11" fmla="*/ 685800 h 1968"/>
              <a:gd name="T12" fmla="*/ 241300 w 1224"/>
              <a:gd name="T13" fmla="*/ 914400 h 1968"/>
              <a:gd name="T14" fmla="*/ 88900 w 1224"/>
              <a:gd name="T15" fmla="*/ 1295400 h 1968"/>
              <a:gd name="T16" fmla="*/ 12700 w 1224"/>
              <a:gd name="T17" fmla="*/ 1600200 h 1968"/>
              <a:gd name="T18" fmla="*/ 12700 w 1224"/>
              <a:gd name="T19" fmla="*/ 1905000 h 1968"/>
              <a:gd name="T20" fmla="*/ 88900 w 1224"/>
              <a:gd name="T21" fmla="*/ 2133600 h 1968"/>
              <a:gd name="T22" fmla="*/ 165100 w 1224"/>
              <a:gd name="T23" fmla="*/ 2438400 h 1968"/>
              <a:gd name="T24" fmla="*/ 317500 w 1224"/>
              <a:gd name="T25" fmla="*/ 2743200 h 1968"/>
              <a:gd name="T26" fmla="*/ 469900 w 1224"/>
              <a:gd name="T27" fmla="*/ 2895600 h 1968"/>
              <a:gd name="T28" fmla="*/ 622300 w 1224"/>
              <a:gd name="T29" fmla="*/ 2971800 h 1968"/>
              <a:gd name="T30" fmla="*/ 850900 w 1224"/>
              <a:gd name="T31" fmla="*/ 3124200 h 1968"/>
              <a:gd name="T32" fmla="*/ 1003300 w 1224"/>
              <a:gd name="T33" fmla="*/ 2971800 h 1968"/>
              <a:gd name="T34" fmla="*/ 1231900 w 1224"/>
              <a:gd name="T35" fmla="*/ 2819400 h 1968"/>
              <a:gd name="T36" fmla="*/ 1536700 w 1224"/>
              <a:gd name="T37" fmla="*/ 2590800 h 1968"/>
              <a:gd name="T38" fmla="*/ 1689100 w 1224"/>
              <a:gd name="T39" fmla="*/ 2286000 h 1968"/>
              <a:gd name="T40" fmla="*/ 1689100 w 1224"/>
              <a:gd name="T41" fmla="*/ 1981200 h 1968"/>
              <a:gd name="T42" fmla="*/ 1689100 w 1224"/>
              <a:gd name="T43" fmla="*/ 1676400 h 1968"/>
              <a:gd name="T44" fmla="*/ 1765300 w 1224"/>
              <a:gd name="T45" fmla="*/ 1447800 h 1968"/>
              <a:gd name="T46" fmla="*/ 1917700 w 1224"/>
              <a:gd name="T47" fmla="*/ 990600 h 1968"/>
              <a:gd name="T48" fmla="*/ 1917700 w 1224"/>
              <a:gd name="T49" fmla="*/ 685800 h 1968"/>
              <a:gd name="T50" fmla="*/ 1841500 w 1224"/>
              <a:gd name="T51" fmla="*/ 457200 h 1968"/>
              <a:gd name="T52" fmla="*/ 1765300 w 1224"/>
              <a:gd name="T53" fmla="*/ 228600 h 1968"/>
              <a:gd name="T54" fmla="*/ 1689100 w 1224"/>
              <a:gd name="T55" fmla="*/ 76200 h 19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24" h="1968">
                <a:moveTo>
                  <a:pt x="1160" y="0"/>
                </a:moveTo>
                <a:cubicBezTo>
                  <a:pt x="1120" y="16"/>
                  <a:pt x="1080" y="32"/>
                  <a:pt x="1016" y="48"/>
                </a:cubicBezTo>
                <a:cubicBezTo>
                  <a:pt x="952" y="64"/>
                  <a:pt x="848" y="80"/>
                  <a:pt x="776" y="96"/>
                </a:cubicBezTo>
                <a:cubicBezTo>
                  <a:pt x="704" y="112"/>
                  <a:pt x="648" y="120"/>
                  <a:pt x="584" y="144"/>
                </a:cubicBezTo>
                <a:cubicBezTo>
                  <a:pt x="520" y="168"/>
                  <a:pt x="448" y="192"/>
                  <a:pt x="392" y="240"/>
                </a:cubicBezTo>
                <a:cubicBezTo>
                  <a:pt x="336" y="288"/>
                  <a:pt x="288" y="376"/>
                  <a:pt x="248" y="432"/>
                </a:cubicBezTo>
                <a:cubicBezTo>
                  <a:pt x="208" y="488"/>
                  <a:pt x="184" y="512"/>
                  <a:pt x="152" y="576"/>
                </a:cubicBezTo>
                <a:cubicBezTo>
                  <a:pt x="120" y="640"/>
                  <a:pt x="80" y="744"/>
                  <a:pt x="56" y="816"/>
                </a:cubicBezTo>
                <a:cubicBezTo>
                  <a:pt x="32" y="888"/>
                  <a:pt x="16" y="944"/>
                  <a:pt x="8" y="1008"/>
                </a:cubicBezTo>
                <a:cubicBezTo>
                  <a:pt x="0" y="1072"/>
                  <a:pt x="0" y="1144"/>
                  <a:pt x="8" y="1200"/>
                </a:cubicBezTo>
                <a:cubicBezTo>
                  <a:pt x="16" y="1256"/>
                  <a:pt x="40" y="1288"/>
                  <a:pt x="56" y="1344"/>
                </a:cubicBezTo>
                <a:cubicBezTo>
                  <a:pt x="72" y="1400"/>
                  <a:pt x="80" y="1472"/>
                  <a:pt x="104" y="1536"/>
                </a:cubicBezTo>
                <a:cubicBezTo>
                  <a:pt x="128" y="1600"/>
                  <a:pt x="168" y="1680"/>
                  <a:pt x="200" y="1728"/>
                </a:cubicBezTo>
                <a:cubicBezTo>
                  <a:pt x="232" y="1776"/>
                  <a:pt x="264" y="1800"/>
                  <a:pt x="296" y="1824"/>
                </a:cubicBezTo>
                <a:cubicBezTo>
                  <a:pt x="328" y="1848"/>
                  <a:pt x="352" y="1848"/>
                  <a:pt x="392" y="1872"/>
                </a:cubicBezTo>
                <a:cubicBezTo>
                  <a:pt x="432" y="1896"/>
                  <a:pt x="496" y="1968"/>
                  <a:pt x="536" y="1968"/>
                </a:cubicBezTo>
                <a:cubicBezTo>
                  <a:pt x="576" y="1968"/>
                  <a:pt x="592" y="1904"/>
                  <a:pt x="632" y="1872"/>
                </a:cubicBezTo>
                <a:cubicBezTo>
                  <a:pt x="672" y="1840"/>
                  <a:pt x="720" y="1816"/>
                  <a:pt x="776" y="1776"/>
                </a:cubicBezTo>
                <a:cubicBezTo>
                  <a:pt x="832" y="1736"/>
                  <a:pt x="920" y="1688"/>
                  <a:pt x="968" y="1632"/>
                </a:cubicBezTo>
                <a:cubicBezTo>
                  <a:pt x="1016" y="1576"/>
                  <a:pt x="1048" y="1504"/>
                  <a:pt x="1064" y="1440"/>
                </a:cubicBezTo>
                <a:cubicBezTo>
                  <a:pt x="1080" y="1376"/>
                  <a:pt x="1064" y="1312"/>
                  <a:pt x="1064" y="1248"/>
                </a:cubicBezTo>
                <a:cubicBezTo>
                  <a:pt x="1064" y="1184"/>
                  <a:pt x="1056" y="1112"/>
                  <a:pt x="1064" y="1056"/>
                </a:cubicBezTo>
                <a:cubicBezTo>
                  <a:pt x="1072" y="1000"/>
                  <a:pt x="1088" y="984"/>
                  <a:pt x="1112" y="912"/>
                </a:cubicBezTo>
                <a:cubicBezTo>
                  <a:pt x="1136" y="840"/>
                  <a:pt x="1192" y="704"/>
                  <a:pt x="1208" y="624"/>
                </a:cubicBezTo>
                <a:cubicBezTo>
                  <a:pt x="1224" y="544"/>
                  <a:pt x="1216" y="488"/>
                  <a:pt x="1208" y="432"/>
                </a:cubicBezTo>
                <a:cubicBezTo>
                  <a:pt x="1200" y="376"/>
                  <a:pt x="1176" y="336"/>
                  <a:pt x="1160" y="288"/>
                </a:cubicBezTo>
                <a:cubicBezTo>
                  <a:pt x="1144" y="240"/>
                  <a:pt x="1128" y="184"/>
                  <a:pt x="1112" y="144"/>
                </a:cubicBezTo>
                <a:cubicBezTo>
                  <a:pt x="1096" y="104"/>
                  <a:pt x="1072" y="64"/>
                  <a:pt x="1064" y="48"/>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12" name="Oval 4"/>
          <p:cNvSpPr>
            <a:spLocks noChangeArrowheads="1"/>
          </p:cNvSpPr>
          <p:nvPr/>
        </p:nvSpPr>
        <p:spPr bwMode="auto">
          <a:xfrm>
            <a:off x="3124200" y="44196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6613" name="Oval 5"/>
          <p:cNvSpPr>
            <a:spLocks noChangeArrowheads="1"/>
          </p:cNvSpPr>
          <p:nvPr/>
        </p:nvSpPr>
        <p:spPr bwMode="auto">
          <a:xfrm>
            <a:off x="3733800" y="24384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6614" name="Line 6"/>
          <p:cNvSpPr>
            <a:spLocks noChangeShapeType="1"/>
          </p:cNvSpPr>
          <p:nvPr/>
        </p:nvSpPr>
        <p:spPr bwMode="auto">
          <a:xfrm>
            <a:off x="838200" y="1524000"/>
            <a:ext cx="7543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947124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CU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1534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Freeform 3"/>
          <p:cNvSpPr>
            <a:spLocks/>
          </p:cNvSpPr>
          <p:nvPr/>
        </p:nvSpPr>
        <p:spPr bwMode="auto">
          <a:xfrm>
            <a:off x="1892300" y="1828800"/>
            <a:ext cx="1943100" cy="3124200"/>
          </a:xfrm>
          <a:custGeom>
            <a:avLst/>
            <a:gdLst>
              <a:gd name="T0" fmla="*/ 1841500 w 1224"/>
              <a:gd name="T1" fmla="*/ 0 h 1968"/>
              <a:gd name="T2" fmla="*/ 1612900 w 1224"/>
              <a:gd name="T3" fmla="*/ 76200 h 1968"/>
              <a:gd name="T4" fmla="*/ 1231900 w 1224"/>
              <a:gd name="T5" fmla="*/ 152400 h 1968"/>
              <a:gd name="T6" fmla="*/ 927100 w 1224"/>
              <a:gd name="T7" fmla="*/ 228600 h 1968"/>
              <a:gd name="T8" fmla="*/ 622300 w 1224"/>
              <a:gd name="T9" fmla="*/ 381000 h 1968"/>
              <a:gd name="T10" fmla="*/ 393700 w 1224"/>
              <a:gd name="T11" fmla="*/ 685800 h 1968"/>
              <a:gd name="T12" fmla="*/ 241300 w 1224"/>
              <a:gd name="T13" fmla="*/ 914400 h 1968"/>
              <a:gd name="T14" fmla="*/ 88900 w 1224"/>
              <a:gd name="T15" fmla="*/ 1295400 h 1968"/>
              <a:gd name="T16" fmla="*/ 12700 w 1224"/>
              <a:gd name="T17" fmla="*/ 1600200 h 1968"/>
              <a:gd name="T18" fmla="*/ 12700 w 1224"/>
              <a:gd name="T19" fmla="*/ 1905000 h 1968"/>
              <a:gd name="T20" fmla="*/ 88900 w 1224"/>
              <a:gd name="T21" fmla="*/ 2133600 h 1968"/>
              <a:gd name="T22" fmla="*/ 165100 w 1224"/>
              <a:gd name="T23" fmla="*/ 2438400 h 1968"/>
              <a:gd name="T24" fmla="*/ 317500 w 1224"/>
              <a:gd name="T25" fmla="*/ 2743200 h 1968"/>
              <a:gd name="T26" fmla="*/ 469900 w 1224"/>
              <a:gd name="T27" fmla="*/ 2895600 h 1968"/>
              <a:gd name="T28" fmla="*/ 622300 w 1224"/>
              <a:gd name="T29" fmla="*/ 2971800 h 1968"/>
              <a:gd name="T30" fmla="*/ 850900 w 1224"/>
              <a:gd name="T31" fmla="*/ 3124200 h 1968"/>
              <a:gd name="T32" fmla="*/ 1003300 w 1224"/>
              <a:gd name="T33" fmla="*/ 2971800 h 1968"/>
              <a:gd name="T34" fmla="*/ 1231900 w 1224"/>
              <a:gd name="T35" fmla="*/ 2819400 h 1968"/>
              <a:gd name="T36" fmla="*/ 1536700 w 1224"/>
              <a:gd name="T37" fmla="*/ 2590800 h 1968"/>
              <a:gd name="T38" fmla="*/ 1689100 w 1224"/>
              <a:gd name="T39" fmla="*/ 2286000 h 1968"/>
              <a:gd name="T40" fmla="*/ 1689100 w 1224"/>
              <a:gd name="T41" fmla="*/ 1981200 h 1968"/>
              <a:gd name="T42" fmla="*/ 1689100 w 1224"/>
              <a:gd name="T43" fmla="*/ 1676400 h 1968"/>
              <a:gd name="T44" fmla="*/ 1765300 w 1224"/>
              <a:gd name="T45" fmla="*/ 1447800 h 1968"/>
              <a:gd name="T46" fmla="*/ 1917700 w 1224"/>
              <a:gd name="T47" fmla="*/ 990600 h 1968"/>
              <a:gd name="T48" fmla="*/ 1917700 w 1224"/>
              <a:gd name="T49" fmla="*/ 685800 h 1968"/>
              <a:gd name="T50" fmla="*/ 1841500 w 1224"/>
              <a:gd name="T51" fmla="*/ 457200 h 1968"/>
              <a:gd name="T52" fmla="*/ 1765300 w 1224"/>
              <a:gd name="T53" fmla="*/ 228600 h 1968"/>
              <a:gd name="T54" fmla="*/ 1689100 w 1224"/>
              <a:gd name="T55" fmla="*/ 76200 h 19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24" h="1968">
                <a:moveTo>
                  <a:pt x="1160" y="0"/>
                </a:moveTo>
                <a:cubicBezTo>
                  <a:pt x="1120" y="16"/>
                  <a:pt x="1080" y="32"/>
                  <a:pt x="1016" y="48"/>
                </a:cubicBezTo>
                <a:cubicBezTo>
                  <a:pt x="952" y="64"/>
                  <a:pt x="848" y="80"/>
                  <a:pt x="776" y="96"/>
                </a:cubicBezTo>
                <a:cubicBezTo>
                  <a:pt x="704" y="112"/>
                  <a:pt x="648" y="120"/>
                  <a:pt x="584" y="144"/>
                </a:cubicBezTo>
                <a:cubicBezTo>
                  <a:pt x="520" y="168"/>
                  <a:pt x="448" y="192"/>
                  <a:pt x="392" y="240"/>
                </a:cubicBezTo>
                <a:cubicBezTo>
                  <a:pt x="336" y="288"/>
                  <a:pt x="288" y="376"/>
                  <a:pt x="248" y="432"/>
                </a:cubicBezTo>
                <a:cubicBezTo>
                  <a:pt x="208" y="488"/>
                  <a:pt x="184" y="512"/>
                  <a:pt x="152" y="576"/>
                </a:cubicBezTo>
                <a:cubicBezTo>
                  <a:pt x="120" y="640"/>
                  <a:pt x="80" y="744"/>
                  <a:pt x="56" y="816"/>
                </a:cubicBezTo>
                <a:cubicBezTo>
                  <a:pt x="32" y="888"/>
                  <a:pt x="16" y="944"/>
                  <a:pt x="8" y="1008"/>
                </a:cubicBezTo>
                <a:cubicBezTo>
                  <a:pt x="0" y="1072"/>
                  <a:pt x="0" y="1144"/>
                  <a:pt x="8" y="1200"/>
                </a:cubicBezTo>
                <a:cubicBezTo>
                  <a:pt x="16" y="1256"/>
                  <a:pt x="40" y="1288"/>
                  <a:pt x="56" y="1344"/>
                </a:cubicBezTo>
                <a:cubicBezTo>
                  <a:pt x="72" y="1400"/>
                  <a:pt x="80" y="1472"/>
                  <a:pt x="104" y="1536"/>
                </a:cubicBezTo>
                <a:cubicBezTo>
                  <a:pt x="128" y="1600"/>
                  <a:pt x="168" y="1680"/>
                  <a:pt x="200" y="1728"/>
                </a:cubicBezTo>
                <a:cubicBezTo>
                  <a:pt x="232" y="1776"/>
                  <a:pt x="264" y="1800"/>
                  <a:pt x="296" y="1824"/>
                </a:cubicBezTo>
                <a:cubicBezTo>
                  <a:pt x="328" y="1848"/>
                  <a:pt x="352" y="1848"/>
                  <a:pt x="392" y="1872"/>
                </a:cubicBezTo>
                <a:cubicBezTo>
                  <a:pt x="432" y="1896"/>
                  <a:pt x="496" y="1968"/>
                  <a:pt x="536" y="1968"/>
                </a:cubicBezTo>
                <a:cubicBezTo>
                  <a:pt x="576" y="1968"/>
                  <a:pt x="592" y="1904"/>
                  <a:pt x="632" y="1872"/>
                </a:cubicBezTo>
                <a:cubicBezTo>
                  <a:pt x="672" y="1840"/>
                  <a:pt x="720" y="1816"/>
                  <a:pt x="776" y="1776"/>
                </a:cubicBezTo>
                <a:cubicBezTo>
                  <a:pt x="832" y="1736"/>
                  <a:pt x="920" y="1688"/>
                  <a:pt x="968" y="1632"/>
                </a:cubicBezTo>
                <a:cubicBezTo>
                  <a:pt x="1016" y="1576"/>
                  <a:pt x="1048" y="1504"/>
                  <a:pt x="1064" y="1440"/>
                </a:cubicBezTo>
                <a:cubicBezTo>
                  <a:pt x="1080" y="1376"/>
                  <a:pt x="1064" y="1312"/>
                  <a:pt x="1064" y="1248"/>
                </a:cubicBezTo>
                <a:cubicBezTo>
                  <a:pt x="1064" y="1184"/>
                  <a:pt x="1056" y="1112"/>
                  <a:pt x="1064" y="1056"/>
                </a:cubicBezTo>
                <a:cubicBezTo>
                  <a:pt x="1072" y="1000"/>
                  <a:pt x="1088" y="984"/>
                  <a:pt x="1112" y="912"/>
                </a:cubicBezTo>
                <a:cubicBezTo>
                  <a:pt x="1136" y="840"/>
                  <a:pt x="1192" y="704"/>
                  <a:pt x="1208" y="624"/>
                </a:cubicBezTo>
                <a:cubicBezTo>
                  <a:pt x="1224" y="544"/>
                  <a:pt x="1216" y="488"/>
                  <a:pt x="1208" y="432"/>
                </a:cubicBezTo>
                <a:cubicBezTo>
                  <a:pt x="1200" y="376"/>
                  <a:pt x="1176" y="336"/>
                  <a:pt x="1160" y="288"/>
                </a:cubicBezTo>
                <a:cubicBezTo>
                  <a:pt x="1144" y="240"/>
                  <a:pt x="1128" y="184"/>
                  <a:pt x="1112" y="144"/>
                </a:cubicBezTo>
                <a:cubicBezTo>
                  <a:pt x="1096" y="104"/>
                  <a:pt x="1072" y="64"/>
                  <a:pt x="1064" y="48"/>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36" name="Oval 4"/>
          <p:cNvSpPr>
            <a:spLocks noChangeArrowheads="1"/>
          </p:cNvSpPr>
          <p:nvPr/>
        </p:nvSpPr>
        <p:spPr bwMode="auto">
          <a:xfrm>
            <a:off x="3124200" y="44196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7637" name="Oval 5"/>
          <p:cNvSpPr>
            <a:spLocks noChangeArrowheads="1"/>
          </p:cNvSpPr>
          <p:nvPr/>
        </p:nvSpPr>
        <p:spPr bwMode="auto">
          <a:xfrm>
            <a:off x="3733800" y="24384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7638" name="Line 6"/>
          <p:cNvSpPr>
            <a:spLocks noChangeShapeType="1"/>
          </p:cNvSpPr>
          <p:nvPr/>
        </p:nvSpPr>
        <p:spPr bwMode="auto">
          <a:xfrm flipH="1">
            <a:off x="3200400" y="2514600"/>
            <a:ext cx="609600" cy="2209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39" name="Line 7"/>
          <p:cNvSpPr>
            <a:spLocks noChangeShapeType="1"/>
          </p:cNvSpPr>
          <p:nvPr/>
        </p:nvSpPr>
        <p:spPr bwMode="auto">
          <a:xfrm>
            <a:off x="838200" y="1524000"/>
            <a:ext cx="7543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71748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CU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1534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Freeform 3"/>
          <p:cNvSpPr>
            <a:spLocks/>
          </p:cNvSpPr>
          <p:nvPr/>
        </p:nvSpPr>
        <p:spPr bwMode="auto">
          <a:xfrm>
            <a:off x="1892300" y="1828800"/>
            <a:ext cx="1943100" cy="3124200"/>
          </a:xfrm>
          <a:custGeom>
            <a:avLst/>
            <a:gdLst>
              <a:gd name="T0" fmla="*/ 1841500 w 1224"/>
              <a:gd name="T1" fmla="*/ 0 h 1968"/>
              <a:gd name="T2" fmla="*/ 1612900 w 1224"/>
              <a:gd name="T3" fmla="*/ 76200 h 1968"/>
              <a:gd name="T4" fmla="*/ 1231900 w 1224"/>
              <a:gd name="T5" fmla="*/ 152400 h 1968"/>
              <a:gd name="T6" fmla="*/ 927100 w 1224"/>
              <a:gd name="T7" fmla="*/ 228600 h 1968"/>
              <a:gd name="T8" fmla="*/ 622300 w 1224"/>
              <a:gd name="T9" fmla="*/ 381000 h 1968"/>
              <a:gd name="T10" fmla="*/ 393700 w 1224"/>
              <a:gd name="T11" fmla="*/ 685800 h 1968"/>
              <a:gd name="T12" fmla="*/ 241300 w 1224"/>
              <a:gd name="T13" fmla="*/ 914400 h 1968"/>
              <a:gd name="T14" fmla="*/ 88900 w 1224"/>
              <a:gd name="T15" fmla="*/ 1295400 h 1968"/>
              <a:gd name="T16" fmla="*/ 12700 w 1224"/>
              <a:gd name="T17" fmla="*/ 1600200 h 1968"/>
              <a:gd name="T18" fmla="*/ 12700 w 1224"/>
              <a:gd name="T19" fmla="*/ 1905000 h 1968"/>
              <a:gd name="T20" fmla="*/ 88900 w 1224"/>
              <a:gd name="T21" fmla="*/ 2133600 h 1968"/>
              <a:gd name="T22" fmla="*/ 165100 w 1224"/>
              <a:gd name="T23" fmla="*/ 2438400 h 1968"/>
              <a:gd name="T24" fmla="*/ 317500 w 1224"/>
              <a:gd name="T25" fmla="*/ 2743200 h 1968"/>
              <a:gd name="T26" fmla="*/ 469900 w 1224"/>
              <a:gd name="T27" fmla="*/ 2895600 h 1968"/>
              <a:gd name="T28" fmla="*/ 622300 w 1224"/>
              <a:gd name="T29" fmla="*/ 2971800 h 1968"/>
              <a:gd name="T30" fmla="*/ 850900 w 1224"/>
              <a:gd name="T31" fmla="*/ 3124200 h 1968"/>
              <a:gd name="T32" fmla="*/ 1003300 w 1224"/>
              <a:gd name="T33" fmla="*/ 2971800 h 1968"/>
              <a:gd name="T34" fmla="*/ 1231900 w 1224"/>
              <a:gd name="T35" fmla="*/ 2819400 h 1968"/>
              <a:gd name="T36" fmla="*/ 1536700 w 1224"/>
              <a:gd name="T37" fmla="*/ 2590800 h 1968"/>
              <a:gd name="T38" fmla="*/ 1689100 w 1224"/>
              <a:gd name="T39" fmla="*/ 2286000 h 1968"/>
              <a:gd name="T40" fmla="*/ 1689100 w 1224"/>
              <a:gd name="T41" fmla="*/ 1981200 h 1968"/>
              <a:gd name="T42" fmla="*/ 1689100 w 1224"/>
              <a:gd name="T43" fmla="*/ 1676400 h 1968"/>
              <a:gd name="T44" fmla="*/ 1765300 w 1224"/>
              <a:gd name="T45" fmla="*/ 1447800 h 1968"/>
              <a:gd name="T46" fmla="*/ 1917700 w 1224"/>
              <a:gd name="T47" fmla="*/ 990600 h 1968"/>
              <a:gd name="T48" fmla="*/ 1917700 w 1224"/>
              <a:gd name="T49" fmla="*/ 685800 h 1968"/>
              <a:gd name="T50" fmla="*/ 1841500 w 1224"/>
              <a:gd name="T51" fmla="*/ 457200 h 1968"/>
              <a:gd name="T52" fmla="*/ 1765300 w 1224"/>
              <a:gd name="T53" fmla="*/ 228600 h 1968"/>
              <a:gd name="T54" fmla="*/ 1689100 w 1224"/>
              <a:gd name="T55" fmla="*/ 76200 h 19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24" h="1968">
                <a:moveTo>
                  <a:pt x="1160" y="0"/>
                </a:moveTo>
                <a:cubicBezTo>
                  <a:pt x="1120" y="16"/>
                  <a:pt x="1080" y="32"/>
                  <a:pt x="1016" y="48"/>
                </a:cubicBezTo>
                <a:cubicBezTo>
                  <a:pt x="952" y="64"/>
                  <a:pt x="848" y="80"/>
                  <a:pt x="776" y="96"/>
                </a:cubicBezTo>
                <a:cubicBezTo>
                  <a:pt x="704" y="112"/>
                  <a:pt x="648" y="120"/>
                  <a:pt x="584" y="144"/>
                </a:cubicBezTo>
                <a:cubicBezTo>
                  <a:pt x="520" y="168"/>
                  <a:pt x="448" y="192"/>
                  <a:pt x="392" y="240"/>
                </a:cubicBezTo>
                <a:cubicBezTo>
                  <a:pt x="336" y="288"/>
                  <a:pt x="288" y="376"/>
                  <a:pt x="248" y="432"/>
                </a:cubicBezTo>
                <a:cubicBezTo>
                  <a:pt x="208" y="488"/>
                  <a:pt x="184" y="512"/>
                  <a:pt x="152" y="576"/>
                </a:cubicBezTo>
                <a:cubicBezTo>
                  <a:pt x="120" y="640"/>
                  <a:pt x="80" y="744"/>
                  <a:pt x="56" y="816"/>
                </a:cubicBezTo>
                <a:cubicBezTo>
                  <a:pt x="32" y="888"/>
                  <a:pt x="16" y="944"/>
                  <a:pt x="8" y="1008"/>
                </a:cubicBezTo>
                <a:cubicBezTo>
                  <a:pt x="0" y="1072"/>
                  <a:pt x="0" y="1144"/>
                  <a:pt x="8" y="1200"/>
                </a:cubicBezTo>
                <a:cubicBezTo>
                  <a:pt x="16" y="1256"/>
                  <a:pt x="40" y="1288"/>
                  <a:pt x="56" y="1344"/>
                </a:cubicBezTo>
                <a:cubicBezTo>
                  <a:pt x="72" y="1400"/>
                  <a:pt x="80" y="1472"/>
                  <a:pt x="104" y="1536"/>
                </a:cubicBezTo>
                <a:cubicBezTo>
                  <a:pt x="128" y="1600"/>
                  <a:pt x="168" y="1680"/>
                  <a:pt x="200" y="1728"/>
                </a:cubicBezTo>
                <a:cubicBezTo>
                  <a:pt x="232" y="1776"/>
                  <a:pt x="264" y="1800"/>
                  <a:pt x="296" y="1824"/>
                </a:cubicBezTo>
                <a:cubicBezTo>
                  <a:pt x="328" y="1848"/>
                  <a:pt x="352" y="1848"/>
                  <a:pt x="392" y="1872"/>
                </a:cubicBezTo>
                <a:cubicBezTo>
                  <a:pt x="432" y="1896"/>
                  <a:pt x="496" y="1968"/>
                  <a:pt x="536" y="1968"/>
                </a:cubicBezTo>
                <a:cubicBezTo>
                  <a:pt x="576" y="1968"/>
                  <a:pt x="592" y="1904"/>
                  <a:pt x="632" y="1872"/>
                </a:cubicBezTo>
                <a:cubicBezTo>
                  <a:pt x="672" y="1840"/>
                  <a:pt x="720" y="1816"/>
                  <a:pt x="776" y="1776"/>
                </a:cubicBezTo>
                <a:cubicBezTo>
                  <a:pt x="832" y="1736"/>
                  <a:pt x="920" y="1688"/>
                  <a:pt x="968" y="1632"/>
                </a:cubicBezTo>
                <a:cubicBezTo>
                  <a:pt x="1016" y="1576"/>
                  <a:pt x="1048" y="1504"/>
                  <a:pt x="1064" y="1440"/>
                </a:cubicBezTo>
                <a:cubicBezTo>
                  <a:pt x="1080" y="1376"/>
                  <a:pt x="1064" y="1312"/>
                  <a:pt x="1064" y="1248"/>
                </a:cubicBezTo>
                <a:cubicBezTo>
                  <a:pt x="1064" y="1184"/>
                  <a:pt x="1056" y="1112"/>
                  <a:pt x="1064" y="1056"/>
                </a:cubicBezTo>
                <a:cubicBezTo>
                  <a:pt x="1072" y="1000"/>
                  <a:pt x="1088" y="984"/>
                  <a:pt x="1112" y="912"/>
                </a:cubicBezTo>
                <a:cubicBezTo>
                  <a:pt x="1136" y="840"/>
                  <a:pt x="1192" y="704"/>
                  <a:pt x="1208" y="624"/>
                </a:cubicBezTo>
                <a:cubicBezTo>
                  <a:pt x="1224" y="544"/>
                  <a:pt x="1216" y="488"/>
                  <a:pt x="1208" y="432"/>
                </a:cubicBezTo>
                <a:cubicBezTo>
                  <a:pt x="1200" y="376"/>
                  <a:pt x="1176" y="336"/>
                  <a:pt x="1160" y="288"/>
                </a:cubicBezTo>
                <a:cubicBezTo>
                  <a:pt x="1144" y="240"/>
                  <a:pt x="1128" y="184"/>
                  <a:pt x="1112" y="144"/>
                </a:cubicBezTo>
                <a:cubicBezTo>
                  <a:pt x="1096" y="104"/>
                  <a:pt x="1072" y="64"/>
                  <a:pt x="1064" y="48"/>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0" name="Oval 4"/>
          <p:cNvSpPr>
            <a:spLocks noChangeArrowheads="1"/>
          </p:cNvSpPr>
          <p:nvPr/>
        </p:nvSpPr>
        <p:spPr bwMode="auto">
          <a:xfrm>
            <a:off x="3124200" y="44196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8661" name="Oval 5"/>
          <p:cNvSpPr>
            <a:spLocks noChangeArrowheads="1"/>
          </p:cNvSpPr>
          <p:nvPr/>
        </p:nvSpPr>
        <p:spPr bwMode="auto">
          <a:xfrm>
            <a:off x="3733800" y="24384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8662" name="Line 6"/>
          <p:cNvSpPr>
            <a:spLocks noChangeShapeType="1"/>
          </p:cNvSpPr>
          <p:nvPr/>
        </p:nvSpPr>
        <p:spPr bwMode="auto">
          <a:xfrm flipH="1">
            <a:off x="3200400" y="2514600"/>
            <a:ext cx="609600" cy="2209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3" name="Line 7"/>
          <p:cNvSpPr>
            <a:spLocks noChangeShapeType="1"/>
          </p:cNvSpPr>
          <p:nvPr/>
        </p:nvSpPr>
        <p:spPr bwMode="auto">
          <a:xfrm rot="134596" flipH="1" flipV="1">
            <a:off x="1981200" y="4343400"/>
            <a:ext cx="1219200" cy="22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4" name="Line 8"/>
          <p:cNvSpPr>
            <a:spLocks noChangeShapeType="1"/>
          </p:cNvSpPr>
          <p:nvPr/>
        </p:nvSpPr>
        <p:spPr bwMode="auto">
          <a:xfrm rot="134596" flipH="1" flipV="1">
            <a:off x="2438400" y="2284413"/>
            <a:ext cx="1295400" cy="22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5" name="Line 9"/>
          <p:cNvSpPr>
            <a:spLocks noChangeShapeType="1"/>
          </p:cNvSpPr>
          <p:nvPr/>
        </p:nvSpPr>
        <p:spPr bwMode="auto">
          <a:xfrm>
            <a:off x="838200" y="1524000"/>
            <a:ext cx="7543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19721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CU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1534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Freeform 3"/>
          <p:cNvSpPr>
            <a:spLocks/>
          </p:cNvSpPr>
          <p:nvPr/>
        </p:nvSpPr>
        <p:spPr bwMode="auto">
          <a:xfrm>
            <a:off x="1892300" y="1828800"/>
            <a:ext cx="1943100" cy="3124200"/>
          </a:xfrm>
          <a:custGeom>
            <a:avLst/>
            <a:gdLst>
              <a:gd name="T0" fmla="*/ 1841500 w 1224"/>
              <a:gd name="T1" fmla="*/ 0 h 1968"/>
              <a:gd name="T2" fmla="*/ 1612900 w 1224"/>
              <a:gd name="T3" fmla="*/ 76200 h 1968"/>
              <a:gd name="T4" fmla="*/ 1231900 w 1224"/>
              <a:gd name="T5" fmla="*/ 152400 h 1968"/>
              <a:gd name="T6" fmla="*/ 927100 w 1224"/>
              <a:gd name="T7" fmla="*/ 228600 h 1968"/>
              <a:gd name="T8" fmla="*/ 622300 w 1224"/>
              <a:gd name="T9" fmla="*/ 381000 h 1968"/>
              <a:gd name="T10" fmla="*/ 393700 w 1224"/>
              <a:gd name="T11" fmla="*/ 685800 h 1968"/>
              <a:gd name="T12" fmla="*/ 241300 w 1224"/>
              <a:gd name="T13" fmla="*/ 914400 h 1968"/>
              <a:gd name="T14" fmla="*/ 88900 w 1224"/>
              <a:gd name="T15" fmla="*/ 1295400 h 1968"/>
              <a:gd name="T16" fmla="*/ 12700 w 1224"/>
              <a:gd name="T17" fmla="*/ 1600200 h 1968"/>
              <a:gd name="T18" fmla="*/ 12700 w 1224"/>
              <a:gd name="T19" fmla="*/ 1905000 h 1968"/>
              <a:gd name="T20" fmla="*/ 88900 w 1224"/>
              <a:gd name="T21" fmla="*/ 2133600 h 1968"/>
              <a:gd name="T22" fmla="*/ 165100 w 1224"/>
              <a:gd name="T23" fmla="*/ 2438400 h 1968"/>
              <a:gd name="T24" fmla="*/ 317500 w 1224"/>
              <a:gd name="T25" fmla="*/ 2743200 h 1968"/>
              <a:gd name="T26" fmla="*/ 469900 w 1224"/>
              <a:gd name="T27" fmla="*/ 2895600 h 1968"/>
              <a:gd name="T28" fmla="*/ 622300 w 1224"/>
              <a:gd name="T29" fmla="*/ 2971800 h 1968"/>
              <a:gd name="T30" fmla="*/ 850900 w 1224"/>
              <a:gd name="T31" fmla="*/ 3124200 h 1968"/>
              <a:gd name="T32" fmla="*/ 1003300 w 1224"/>
              <a:gd name="T33" fmla="*/ 2971800 h 1968"/>
              <a:gd name="T34" fmla="*/ 1231900 w 1224"/>
              <a:gd name="T35" fmla="*/ 2819400 h 1968"/>
              <a:gd name="T36" fmla="*/ 1536700 w 1224"/>
              <a:gd name="T37" fmla="*/ 2590800 h 1968"/>
              <a:gd name="T38" fmla="*/ 1689100 w 1224"/>
              <a:gd name="T39" fmla="*/ 2286000 h 1968"/>
              <a:gd name="T40" fmla="*/ 1689100 w 1224"/>
              <a:gd name="T41" fmla="*/ 1981200 h 1968"/>
              <a:gd name="T42" fmla="*/ 1689100 w 1224"/>
              <a:gd name="T43" fmla="*/ 1676400 h 1968"/>
              <a:gd name="T44" fmla="*/ 1765300 w 1224"/>
              <a:gd name="T45" fmla="*/ 1447800 h 1968"/>
              <a:gd name="T46" fmla="*/ 1917700 w 1224"/>
              <a:gd name="T47" fmla="*/ 990600 h 1968"/>
              <a:gd name="T48" fmla="*/ 1917700 w 1224"/>
              <a:gd name="T49" fmla="*/ 685800 h 1968"/>
              <a:gd name="T50" fmla="*/ 1841500 w 1224"/>
              <a:gd name="T51" fmla="*/ 457200 h 1968"/>
              <a:gd name="T52" fmla="*/ 1765300 w 1224"/>
              <a:gd name="T53" fmla="*/ 228600 h 1968"/>
              <a:gd name="T54" fmla="*/ 1689100 w 1224"/>
              <a:gd name="T55" fmla="*/ 76200 h 19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24" h="1968">
                <a:moveTo>
                  <a:pt x="1160" y="0"/>
                </a:moveTo>
                <a:cubicBezTo>
                  <a:pt x="1120" y="16"/>
                  <a:pt x="1080" y="32"/>
                  <a:pt x="1016" y="48"/>
                </a:cubicBezTo>
                <a:cubicBezTo>
                  <a:pt x="952" y="64"/>
                  <a:pt x="848" y="80"/>
                  <a:pt x="776" y="96"/>
                </a:cubicBezTo>
                <a:cubicBezTo>
                  <a:pt x="704" y="112"/>
                  <a:pt x="648" y="120"/>
                  <a:pt x="584" y="144"/>
                </a:cubicBezTo>
                <a:cubicBezTo>
                  <a:pt x="520" y="168"/>
                  <a:pt x="448" y="192"/>
                  <a:pt x="392" y="240"/>
                </a:cubicBezTo>
                <a:cubicBezTo>
                  <a:pt x="336" y="288"/>
                  <a:pt x="288" y="376"/>
                  <a:pt x="248" y="432"/>
                </a:cubicBezTo>
                <a:cubicBezTo>
                  <a:pt x="208" y="488"/>
                  <a:pt x="184" y="512"/>
                  <a:pt x="152" y="576"/>
                </a:cubicBezTo>
                <a:cubicBezTo>
                  <a:pt x="120" y="640"/>
                  <a:pt x="80" y="744"/>
                  <a:pt x="56" y="816"/>
                </a:cubicBezTo>
                <a:cubicBezTo>
                  <a:pt x="32" y="888"/>
                  <a:pt x="16" y="944"/>
                  <a:pt x="8" y="1008"/>
                </a:cubicBezTo>
                <a:cubicBezTo>
                  <a:pt x="0" y="1072"/>
                  <a:pt x="0" y="1144"/>
                  <a:pt x="8" y="1200"/>
                </a:cubicBezTo>
                <a:cubicBezTo>
                  <a:pt x="16" y="1256"/>
                  <a:pt x="40" y="1288"/>
                  <a:pt x="56" y="1344"/>
                </a:cubicBezTo>
                <a:cubicBezTo>
                  <a:pt x="72" y="1400"/>
                  <a:pt x="80" y="1472"/>
                  <a:pt x="104" y="1536"/>
                </a:cubicBezTo>
                <a:cubicBezTo>
                  <a:pt x="128" y="1600"/>
                  <a:pt x="168" y="1680"/>
                  <a:pt x="200" y="1728"/>
                </a:cubicBezTo>
                <a:cubicBezTo>
                  <a:pt x="232" y="1776"/>
                  <a:pt x="264" y="1800"/>
                  <a:pt x="296" y="1824"/>
                </a:cubicBezTo>
                <a:cubicBezTo>
                  <a:pt x="328" y="1848"/>
                  <a:pt x="352" y="1848"/>
                  <a:pt x="392" y="1872"/>
                </a:cubicBezTo>
                <a:cubicBezTo>
                  <a:pt x="432" y="1896"/>
                  <a:pt x="496" y="1968"/>
                  <a:pt x="536" y="1968"/>
                </a:cubicBezTo>
                <a:cubicBezTo>
                  <a:pt x="576" y="1968"/>
                  <a:pt x="592" y="1904"/>
                  <a:pt x="632" y="1872"/>
                </a:cubicBezTo>
                <a:cubicBezTo>
                  <a:pt x="672" y="1840"/>
                  <a:pt x="720" y="1816"/>
                  <a:pt x="776" y="1776"/>
                </a:cubicBezTo>
                <a:cubicBezTo>
                  <a:pt x="832" y="1736"/>
                  <a:pt x="920" y="1688"/>
                  <a:pt x="968" y="1632"/>
                </a:cubicBezTo>
                <a:cubicBezTo>
                  <a:pt x="1016" y="1576"/>
                  <a:pt x="1048" y="1504"/>
                  <a:pt x="1064" y="1440"/>
                </a:cubicBezTo>
                <a:cubicBezTo>
                  <a:pt x="1080" y="1376"/>
                  <a:pt x="1064" y="1312"/>
                  <a:pt x="1064" y="1248"/>
                </a:cubicBezTo>
                <a:cubicBezTo>
                  <a:pt x="1064" y="1184"/>
                  <a:pt x="1056" y="1112"/>
                  <a:pt x="1064" y="1056"/>
                </a:cubicBezTo>
                <a:cubicBezTo>
                  <a:pt x="1072" y="1000"/>
                  <a:pt x="1088" y="984"/>
                  <a:pt x="1112" y="912"/>
                </a:cubicBezTo>
                <a:cubicBezTo>
                  <a:pt x="1136" y="840"/>
                  <a:pt x="1192" y="704"/>
                  <a:pt x="1208" y="624"/>
                </a:cubicBezTo>
                <a:cubicBezTo>
                  <a:pt x="1224" y="544"/>
                  <a:pt x="1216" y="488"/>
                  <a:pt x="1208" y="432"/>
                </a:cubicBezTo>
                <a:cubicBezTo>
                  <a:pt x="1200" y="376"/>
                  <a:pt x="1176" y="336"/>
                  <a:pt x="1160" y="288"/>
                </a:cubicBezTo>
                <a:cubicBezTo>
                  <a:pt x="1144" y="240"/>
                  <a:pt x="1128" y="184"/>
                  <a:pt x="1112" y="144"/>
                </a:cubicBezTo>
                <a:cubicBezTo>
                  <a:pt x="1096" y="104"/>
                  <a:pt x="1072" y="64"/>
                  <a:pt x="1064" y="48"/>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84" name="Oval 4"/>
          <p:cNvSpPr>
            <a:spLocks noChangeArrowheads="1"/>
          </p:cNvSpPr>
          <p:nvPr/>
        </p:nvSpPr>
        <p:spPr bwMode="auto">
          <a:xfrm>
            <a:off x="2362200" y="21336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9685" name="Oval 5"/>
          <p:cNvSpPr>
            <a:spLocks noChangeArrowheads="1"/>
          </p:cNvSpPr>
          <p:nvPr/>
        </p:nvSpPr>
        <p:spPr bwMode="auto">
          <a:xfrm>
            <a:off x="3124200" y="44196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9686" name="Oval 6"/>
          <p:cNvSpPr>
            <a:spLocks noChangeArrowheads="1"/>
          </p:cNvSpPr>
          <p:nvPr/>
        </p:nvSpPr>
        <p:spPr bwMode="auto">
          <a:xfrm>
            <a:off x="3733800" y="24384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9687" name="Line 7"/>
          <p:cNvSpPr>
            <a:spLocks noChangeShapeType="1"/>
          </p:cNvSpPr>
          <p:nvPr/>
        </p:nvSpPr>
        <p:spPr bwMode="auto">
          <a:xfrm flipH="1">
            <a:off x="3200400" y="2514600"/>
            <a:ext cx="609600" cy="2209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88" name="Line 8"/>
          <p:cNvSpPr>
            <a:spLocks noChangeShapeType="1"/>
          </p:cNvSpPr>
          <p:nvPr/>
        </p:nvSpPr>
        <p:spPr bwMode="auto">
          <a:xfrm rot="134596" flipH="1" flipV="1">
            <a:off x="1981200" y="4343400"/>
            <a:ext cx="1219200" cy="22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89" name="Line 9"/>
          <p:cNvSpPr>
            <a:spLocks noChangeShapeType="1"/>
          </p:cNvSpPr>
          <p:nvPr/>
        </p:nvSpPr>
        <p:spPr bwMode="auto">
          <a:xfrm rot="134596" flipH="1" flipV="1">
            <a:off x="2438400" y="2284413"/>
            <a:ext cx="1295400" cy="22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90" name="Oval 10"/>
          <p:cNvSpPr>
            <a:spLocks noChangeArrowheads="1"/>
          </p:cNvSpPr>
          <p:nvPr/>
        </p:nvSpPr>
        <p:spPr bwMode="auto">
          <a:xfrm>
            <a:off x="1981200" y="42672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99691" name="Line 11"/>
          <p:cNvSpPr>
            <a:spLocks noChangeShapeType="1"/>
          </p:cNvSpPr>
          <p:nvPr/>
        </p:nvSpPr>
        <p:spPr bwMode="auto">
          <a:xfrm>
            <a:off x="838200" y="1524000"/>
            <a:ext cx="7543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06676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CU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1534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7" name="Freeform 3"/>
          <p:cNvSpPr>
            <a:spLocks/>
          </p:cNvSpPr>
          <p:nvPr/>
        </p:nvSpPr>
        <p:spPr bwMode="auto">
          <a:xfrm>
            <a:off x="1892300" y="1828800"/>
            <a:ext cx="1943100" cy="3124200"/>
          </a:xfrm>
          <a:custGeom>
            <a:avLst/>
            <a:gdLst>
              <a:gd name="T0" fmla="*/ 1841500 w 1224"/>
              <a:gd name="T1" fmla="*/ 0 h 1968"/>
              <a:gd name="T2" fmla="*/ 1612900 w 1224"/>
              <a:gd name="T3" fmla="*/ 76200 h 1968"/>
              <a:gd name="T4" fmla="*/ 1231900 w 1224"/>
              <a:gd name="T5" fmla="*/ 152400 h 1968"/>
              <a:gd name="T6" fmla="*/ 927100 w 1224"/>
              <a:gd name="T7" fmla="*/ 228600 h 1968"/>
              <a:gd name="T8" fmla="*/ 622300 w 1224"/>
              <a:gd name="T9" fmla="*/ 381000 h 1968"/>
              <a:gd name="T10" fmla="*/ 393700 w 1224"/>
              <a:gd name="T11" fmla="*/ 685800 h 1968"/>
              <a:gd name="T12" fmla="*/ 241300 w 1224"/>
              <a:gd name="T13" fmla="*/ 914400 h 1968"/>
              <a:gd name="T14" fmla="*/ 88900 w 1224"/>
              <a:gd name="T15" fmla="*/ 1295400 h 1968"/>
              <a:gd name="T16" fmla="*/ 12700 w 1224"/>
              <a:gd name="T17" fmla="*/ 1600200 h 1968"/>
              <a:gd name="T18" fmla="*/ 12700 w 1224"/>
              <a:gd name="T19" fmla="*/ 1905000 h 1968"/>
              <a:gd name="T20" fmla="*/ 88900 w 1224"/>
              <a:gd name="T21" fmla="*/ 2133600 h 1968"/>
              <a:gd name="T22" fmla="*/ 165100 w 1224"/>
              <a:gd name="T23" fmla="*/ 2438400 h 1968"/>
              <a:gd name="T24" fmla="*/ 317500 w 1224"/>
              <a:gd name="T25" fmla="*/ 2743200 h 1968"/>
              <a:gd name="T26" fmla="*/ 469900 w 1224"/>
              <a:gd name="T27" fmla="*/ 2895600 h 1968"/>
              <a:gd name="T28" fmla="*/ 622300 w 1224"/>
              <a:gd name="T29" fmla="*/ 2971800 h 1968"/>
              <a:gd name="T30" fmla="*/ 850900 w 1224"/>
              <a:gd name="T31" fmla="*/ 3124200 h 1968"/>
              <a:gd name="T32" fmla="*/ 1003300 w 1224"/>
              <a:gd name="T33" fmla="*/ 2971800 h 1968"/>
              <a:gd name="T34" fmla="*/ 1231900 w 1224"/>
              <a:gd name="T35" fmla="*/ 2819400 h 1968"/>
              <a:gd name="T36" fmla="*/ 1536700 w 1224"/>
              <a:gd name="T37" fmla="*/ 2590800 h 1968"/>
              <a:gd name="T38" fmla="*/ 1689100 w 1224"/>
              <a:gd name="T39" fmla="*/ 2286000 h 1968"/>
              <a:gd name="T40" fmla="*/ 1689100 w 1224"/>
              <a:gd name="T41" fmla="*/ 1981200 h 1968"/>
              <a:gd name="T42" fmla="*/ 1689100 w 1224"/>
              <a:gd name="T43" fmla="*/ 1676400 h 1968"/>
              <a:gd name="T44" fmla="*/ 1765300 w 1224"/>
              <a:gd name="T45" fmla="*/ 1447800 h 1968"/>
              <a:gd name="T46" fmla="*/ 1917700 w 1224"/>
              <a:gd name="T47" fmla="*/ 990600 h 1968"/>
              <a:gd name="T48" fmla="*/ 1917700 w 1224"/>
              <a:gd name="T49" fmla="*/ 685800 h 1968"/>
              <a:gd name="T50" fmla="*/ 1841500 w 1224"/>
              <a:gd name="T51" fmla="*/ 457200 h 1968"/>
              <a:gd name="T52" fmla="*/ 1765300 w 1224"/>
              <a:gd name="T53" fmla="*/ 228600 h 1968"/>
              <a:gd name="T54" fmla="*/ 1689100 w 1224"/>
              <a:gd name="T55" fmla="*/ 76200 h 19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24" h="1968">
                <a:moveTo>
                  <a:pt x="1160" y="0"/>
                </a:moveTo>
                <a:cubicBezTo>
                  <a:pt x="1120" y="16"/>
                  <a:pt x="1080" y="32"/>
                  <a:pt x="1016" y="48"/>
                </a:cubicBezTo>
                <a:cubicBezTo>
                  <a:pt x="952" y="64"/>
                  <a:pt x="848" y="80"/>
                  <a:pt x="776" y="96"/>
                </a:cubicBezTo>
                <a:cubicBezTo>
                  <a:pt x="704" y="112"/>
                  <a:pt x="648" y="120"/>
                  <a:pt x="584" y="144"/>
                </a:cubicBezTo>
                <a:cubicBezTo>
                  <a:pt x="520" y="168"/>
                  <a:pt x="448" y="192"/>
                  <a:pt x="392" y="240"/>
                </a:cubicBezTo>
                <a:cubicBezTo>
                  <a:pt x="336" y="288"/>
                  <a:pt x="288" y="376"/>
                  <a:pt x="248" y="432"/>
                </a:cubicBezTo>
                <a:cubicBezTo>
                  <a:pt x="208" y="488"/>
                  <a:pt x="184" y="512"/>
                  <a:pt x="152" y="576"/>
                </a:cubicBezTo>
                <a:cubicBezTo>
                  <a:pt x="120" y="640"/>
                  <a:pt x="80" y="744"/>
                  <a:pt x="56" y="816"/>
                </a:cubicBezTo>
                <a:cubicBezTo>
                  <a:pt x="32" y="888"/>
                  <a:pt x="16" y="944"/>
                  <a:pt x="8" y="1008"/>
                </a:cubicBezTo>
                <a:cubicBezTo>
                  <a:pt x="0" y="1072"/>
                  <a:pt x="0" y="1144"/>
                  <a:pt x="8" y="1200"/>
                </a:cubicBezTo>
                <a:cubicBezTo>
                  <a:pt x="16" y="1256"/>
                  <a:pt x="40" y="1288"/>
                  <a:pt x="56" y="1344"/>
                </a:cubicBezTo>
                <a:cubicBezTo>
                  <a:pt x="72" y="1400"/>
                  <a:pt x="80" y="1472"/>
                  <a:pt x="104" y="1536"/>
                </a:cubicBezTo>
                <a:cubicBezTo>
                  <a:pt x="128" y="1600"/>
                  <a:pt x="168" y="1680"/>
                  <a:pt x="200" y="1728"/>
                </a:cubicBezTo>
                <a:cubicBezTo>
                  <a:pt x="232" y="1776"/>
                  <a:pt x="264" y="1800"/>
                  <a:pt x="296" y="1824"/>
                </a:cubicBezTo>
                <a:cubicBezTo>
                  <a:pt x="328" y="1848"/>
                  <a:pt x="352" y="1848"/>
                  <a:pt x="392" y="1872"/>
                </a:cubicBezTo>
                <a:cubicBezTo>
                  <a:pt x="432" y="1896"/>
                  <a:pt x="496" y="1968"/>
                  <a:pt x="536" y="1968"/>
                </a:cubicBezTo>
                <a:cubicBezTo>
                  <a:pt x="576" y="1968"/>
                  <a:pt x="592" y="1904"/>
                  <a:pt x="632" y="1872"/>
                </a:cubicBezTo>
                <a:cubicBezTo>
                  <a:pt x="672" y="1840"/>
                  <a:pt x="720" y="1816"/>
                  <a:pt x="776" y="1776"/>
                </a:cubicBezTo>
                <a:cubicBezTo>
                  <a:pt x="832" y="1736"/>
                  <a:pt x="920" y="1688"/>
                  <a:pt x="968" y="1632"/>
                </a:cubicBezTo>
                <a:cubicBezTo>
                  <a:pt x="1016" y="1576"/>
                  <a:pt x="1048" y="1504"/>
                  <a:pt x="1064" y="1440"/>
                </a:cubicBezTo>
                <a:cubicBezTo>
                  <a:pt x="1080" y="1376"/>
                  <a:pt x="1064" y="1312"/>
                  <a:pt x="1064" y="1248"/>
                </a:cubicBezTo>
                <a:cubicBezTo>
                  <a:pt x="1064" y="1184"/>
                  <a:pt x="1056" y="1112"/>
                  <a:pt x="1064" y="1056"/>
                </a:cubicBezTo>
                <a:cubicBezTo>
                  <a:pt x="1072" y="1000"/>
                  <a:pt x="1088" y="984"/>
                  <a:pt x="1112" y="912"/>
                </a:cubicBezTo>
                <a:cubicBezTo>
                  <a:pt x="1136" y="840"/>
                  <a:pt x="1192" y="704"/>
                  <a:pt x="1208" y="624"/>
                </a:cubicBezTo>
                <a:cubicBezTo>
                  <a:pt x="1224" y="544"/>
                  <a:pt x="1216" y="488"/>
                  <a:pt x="1208" y="432"/>
                </a:cubicBezTo>
                <a:cubicBezTo>
                  <a:pt x="1200" y="376"/>
                  <a:pt x="1176" y="336"/>
                  <a:pt x="1160" y="288"/>
                </a:cubicBezTo>
                <a:cubicBezTo>
                  <a:pt x="1144" y="240"/>
                  <a:pt x="1128" y="184"/>
                  <a:pt x="1112" y="144"/>
                </a:cubicBezTo>
                <a:cubicBezTo>
                  <a:pt x="1096" y="104"/>
                  <a:pt x="1072" y="64"/>
                  <a:pt x="1064" y="48"/>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08" name="Oval 4"/>
          <p:cNvSpPr>
            <a:spLocks noChangeArrowheads="1"/>
          </p:cNvSpPr>
          <p:nvPr/>
        </p:nvSpPr>
        <p:spPr bwMode="auto">
          <a:xfrm>
            <a:off x="2362200" y="21336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200709" name="Oval 5"/>
          <p:cNvSpPr>
            <a:spLocks noChangeArrowheads="1"/>
          </p:cNvSpPr>
          <p:nvPr/>
        </p:nvSpPr>
        <p:spPr bwMode="auto">
          <a:xfrm>
            <a:off x="3124200" y="44196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200710" name="Oval 6"/>
          <p:cNvSpPr>
            <a:spLocks noChangeArrowheads="1"/>
          </p:cNvSpPr>
          <p:nvPr/>
        </p:nvSpPr>
        <p:spPr bwMode="auto">
          <a:xfrm>
            <a:off x="3733800" y="24384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200711" name="Line 7"/>
          <p:cNvSpPr>
            <a:spLocks noChangeShapeType="1"/>
          </p:cNvSpPr>
          <p:nvPr/>
        </p:nvSpPr>
        <p:spPr bwMode="auto">
          <a:xfrm flipH="1">
            <a:off x="3200400" y="2514600"/>
            <a:ext cx="609600" cy="2209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12" name="Line 8"/>
          <p:cNvSpPr>
            <a:spLocks noChangeShapeType="1"/>
          </p:cNvSpPr>
          <p:nvPr/>
        </p:nvSpPr>
        <p:spPr bwMode="auto">
          <a:xfrm rot="134596" flipH="1" flipV="1">
            <a:off x="1981200" y="4343400"/>
            <a:ext cx="1219200" cy="22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13" name="Line 9"/>
          <p:cNvSpPr>
            <a:spLocks noChangeShapeType="1"/>
          </p:cNvSpPr>
          <p:nvPr/>
        </p:nvSpPr>
        <p:spPr bwMode="auto">
          <a:xfrm rot="134596" flipH="1" flipV="1">
            <a:off x="2438400" y="2284413"/>
            <a:ext cx="1295400" cy="22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14" name="Oval 10"/>
          <p:cNvSpPr>
            <a:spLocks noChangeArrowheads="1"/>
          </p:cNvSpPr>
          <p:nvPr/>
        </p:nvSpPr>
        <p:spPr bwMode="auto">
          <a:xfrm>
            <a:off x="1981200" y="42672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200715" name="Line 11"/>
          <p:cNvSpPr>
            <a:spLocks noChangeShapeType="1"/>
          </p:cNvSpPr>
          <p:nvPr/>
        </p:nvSpPr>
        <p:spPr bwMode="auto">
          <a:xfrm rot="125411" flipV="1">
            <a:off x="2511425" y="1293813"/>
            <a:ext cx="839788" cy="40401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16" name="Line 12"/>
          <p:cNvSpPr>
            <a:spLocks noChangeShapeType="1"/>
          </p:cNvSpPr>
          <p:nvPr/>
        </p:nvSpPr>
        <p:spPr bwMode="auto">
          <a:xfrm>
            <a:off x="838200" y="1524000"/>
            <a:ext cx="75438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37528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LP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
            <a:ext cx="45688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Text Box 3"/>
          <p:cNvSpPr txBox="1">
            <a:spLocks noChangeArrowheads="1"/>
          </p:cNvSpPr>
          <p:nvPr/>
        </p:nvSpPr>
        <p:spPr bwMode="auto">
          <a:xfrm>
            <a:off x="7315200" y="5943600"/>
            <a:ext cx="792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r>
              <a:rPr lang="en-US" altLang="en-US" sz="2400" b="0">
                <a:solidFill>
                  <a:schemeClr val="bg1"/>
                </a:solidFill>
                <a:latin typeface="Times New Roman" charset="0"/>
              </a:rPr>
              <a:t>Blair</a:t>
            </a:r>
          </a:p>
        </p:txBody>
      </p:sp>
      <p:sp>
        <p:nvSpPr>
          <p:cNvPr id="201732" name="Text Box 4"/>
          <p:cNvSpPr txBox="1">
            <a:spLocks noChangeArrowheads="1"/>
          </p:cNvSpPr>
          <p:nvPr/>
        </p:nvSpPr>
        <p:spPr bwMode="auto">
          <a:xfrm>
            <a:off x="365125" y="1031875"/>
            <a:ext cx="283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r>
              <a:rPr lang="en-US" altLang="en-US" sz="2400" b="0">
                <a:latin typeface="Times New Roman" charset="0"/>
              </a:rPr>
              <a:t>Left Protractive View</a:t>
            </a:r>
          </a:p>
        </p:txBody>
      </p:sp>
    </p:spTree>
    <p:extLst>
      <p:ext uri="{BB962C8B-B14F-4D97-AF65-F5344CB8AC3E}">
        <p14:creationId xmlns:p14="http://schemas.microsoft.com/office/powerpoint/2010/main" val="1580389873"/>
      </p:ext>
    </p:extLst>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LUCKLP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43640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5" name="Picture 3" descr="LUKLPV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40386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3167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953000" y="381000"/>
            <a:ext cx="3733800" cy="1371600"/>
          </a:xfrm>
        </p:spPr>
        <p:txBody>
          <a:bodyPr/>
          <a:lstStyle/>
          <a:p>
            <a:pPr eaLnBrk="1" hangingPunct="1">
              <a:defRPr/>
            </a:pPr>
            <a:r>
              <a:rPr lang="en-US" sz="3200" smtClean="0"/>
              <a:t>Left Blair Protractoview</a:t>
            </a:r>
          </a:p>
        </p:txBody>
      </p:sp>
      <p:sp>
        <p:nvSpPr>
          <p:cNvPr id="118787" name="Rectangle 3"/>
          <p:cNvSpPr>
            <a:spLocks noGrp="1" noChangeArrowheads="1"/>
          </p:cNvSpPr>
          <p:nvPr>
            <p:ph sz="half" idx="1"/>
          </p:nvPr>
        </p:nvSpPr>
        <p:spPr/>
        <p:txBody>
          <a:bodyPr/>
          <a:lstStyle/>
          <a:p>
            <a:pPr eaLnBrk="1" hangingPunct="1">
              <a:defRPr/>
            </a:pPr>
            <a:endParaRPr lang="en-US" smtClean="0"/>
          </a:p>
        </p:txBody>
      </p:sp>
      <p:sp>
        <p:nvSpPr>
          <p:cNvPr id="118788" name="Rectangle 4"/>
          <p:cNvSpPr>
            <a:spLocks noGrp="1" noChangeArrowheads="1"/>
          </p:cNvSpPr>
          <p:nvPr>
            <p:ph sz="half" idx="2"/>
          </p:nvPr>
        </p:nvSpPr>
        <p:spPr>
          <a:xfrm>
            <a:off x="5181600" y="1981200"/>
            <a:ext cx="3505200" cy="4114800"/>
          </a:xfrm>
        </p:spPr>
        <p:txBody>
          <a:bodyPr/>
          <a:lstStyle/>
          <a:p>
            <a:pPr eaLnBrk="1" hangingPunct="1">
              <a:defRPr/>
            </a:pPr>
            <a:endParaRPr lang="en-US" smtClean="0"/>
          </a:p>
        </p:txBody>
      </p:sp>
      <p:pic>
        <p:nvPicPr>
          <p:cNvPr id="203781" name="Picture 5" descr="X-RAY PV'S 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4268788" cy="56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2" name="Picture 6" descr="X-RAY PV'S 001"/>
          <p:cNvPicPr>
            <a:picLocks noChangeAspect="1" noChangeArrowheads="1"/>
          </p:cNvPicPr>
          <p:nvPr/>
        </p:nvPicPr>
        <p:blipFill>
          <a:blip r:embed="rId3">
            <a:extLst>
              <a:ext uri="{28A0092B-C50C-407E-A947-70E740481C1C}">
                <a14:useLocalDpi xmlns:a14="http://schemas.microsoft.com/office/drawing/2010/main" val="0"/>
              </a:ext>
            </a:extLst>
          </a:blip>
          <a:srcRect l="32500" t="40312" r="16251" b="29688"/>
          <a:stretch>
            <a:fillRect/>
          </a:stretch>
        </p:blipFill>
        <p:spPr bwMode="auto">
          <a:xfrm>
            <a:off x="5334000" y="25146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163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defRPr/>
            </a:pPr>
            <a:r>
              <a:rPr lang="en-US" sz="3200" smtClean="0"/>
              <a:t>Checking the BP for head tilt</a:t>
            </a:r>
          </a:p>
        </p:txBody>
      </p:sp>
      <p:pic>
        <p:nvPicPr>
          <p:cNvPr id="157699" name="Picture 3" descr="head tilt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7081" t="6110" r="10244" b="14594"/>
          <a:stretch/>
        </p:blipFill>
        <p:spPr>
          <a:xfrm>
            <a:off x="2743200" y="1219200"/>
            <a:ext cx="4023360" cy="53057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140376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953000" y="381000"/>
            <a:ext cx="3733800" cy="1371600"/>
          </a:xfrm>
        </p:spPr>
        <p:txBody>
          <a:bodyPr/>
          <a:lstStyle/>
          <a:p>
            <a:pPr eaLnBrk="1" hangingPunct="1">
              <a:defRPr/>
            </a:pPr>
            <a:r>
              <a:rPr lang="en-US" sz="3200" smtClean="0"/>
              <a:t>Left Blair Protractoview</a:t>
            </a:r>
          </a:p>
        </p:txBody>
      </p:sp>
      <p:sp>
        <p:nvSpPr>
          <p:cNvPr id="119811" name="Rectangle 3"/>
          <p:cNvSpPr>
            <a:spLocks noGrp="1" noChangeArrowheads="1"/>
          </p:cNvSpPr>
          <p:nvPr>
            <p:ph sz="half" idx="1"/>
          </p:nvPr>
        </p:nvSpPr>
        <p:spPr/>
        <p:txBody>
          <a:bodyPr/>
          <a:lstStyle/>
          <a:p>
            <a:pPr eaLnBrk="1" hangingPunct="1">
              <a:defRPr/>
            </a:pPr>
            <a:endParaRPr lang="en-US" smtClean="0"/>
          </a:p>
        </p:txBody>
      </p:sp>
      <p:sp>
        <p:nvSpPr>
          <p:cNvPr id="119812" name="Rectangle 4"/>
          <p:cNvSpPr>
            <a:spLocks noGrp="1" noChangeArrowheads="1"/>
          </p:cNvSpPr>
          <p:nvPr>
            <p:ph sz="half" idx="2"/>
          </p:nvPr>
        </p:nvSpPr>
        <p:spPr>
          <a:xfrm>
            <a:off x="5181600" y="1981200"/>
            <a:ext cx="3505200" cy="4114800"/>
          </a:xfrm>
        </p:spPr>
        <p:txBody>
          <a:bodyPr/>
          <a:lstStyle/>
          <a:p>
            <a:pPr eaLnBrk="1" hangingPunct="1">
              <a:defRPr/>
            </a:pPr>
            <a:endParaRPr lang="en-US" smtClean="0"/>
          </a:p>
        </p:txBody>
      </p:sp>
      <p:pic>
        <p:nvPicPr>
          <p:cNvPr id="204805" name="Picture 5" descr="X-RAY PV'S 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4268788" cy="56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6" name="Picture 6" descr="X-RAY PV'S 001"/>
          <p:cNvPicPr>
            <a:picLocks noChangeAspect="1" noChangeArrowheads="1"/>
          </p:cNvPicPr>
          <p:nvPr/>
        </p:nvPicPr>
        <p:blipFill>
          <a:blip r:embed="rId3">
            <a:extLst>
              <a:ext uri="{28A0092B-C50C-407E-A947-70E740481C1C}">
                <a14:useLocalDpi xmlns:a14="http://schemas.microsoft.com/office/drawing/2010/main" val="0"/>
              </a:ext>
            </a:extLst>
          </a:blip>
          <a:srcRect l="32500" t="40312" r="16251" b="29688"/>
          <a:stretch>
            <a:fillRect/>
          </a:stretch>
        </p:blipFill>
        <p:spPr bwMode="auto">
          <a:xfrm>
            <a:off x="5334000" y="25146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7" name="Line 7"/>
          <p:cNvSpPr>
            <a:spLocks noChangeShapeType="1"/>
          </p:cNvSpPr>
          <p:nvPr/>
        </p:nvSpPr>
        <p:spPr bwMode="auto">
          <a:xfrm flipV="1">
            <a:off x="6324600" y="3124200"/>
            <a:ext cx="152400" cy="1524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08" name="Line 8"/>
          <p:cNvSpPr>
            <a:spLocks noChangeShapeType="1"/>
          </p:cNvSpPr>
          <p:nvPr/>
        </p:nvSpPr>
        <p:spPr bwMode="auto">
          <a:xfrm flipV="1">
            <a:off x="6096000" y="3352800"/>
            <a:ext cx="152400" cy="1524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934384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LUCKLP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43640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7" name="Picture 3" descr="LUKLPV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40386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8" name="Freeform 4"/>
          <p:cNvSpPr>
            <a:spLocks/>
          </p:cNvSpPr>
          <p:nvPr/>
        </p:nvSpPr>
        <p:spPr bwMode="auto">
          <a:xfrm>
            <a:off x="6032500" y="1698625"/>
            <a:ext cx="385763" cy="569913"/>
          </a:xfrm>
          <a:custGeom>
            <a:avLst/>
            <a:gdLst>
              <a:gd name="T0" fmla="*/ 204788 w 243"/>
              <a:gd name="T1" fmla="*/ 0 h 359"/>
              <a:gd name="T2" fmla="*/ 152400 w 243"/>
              <a:gd name="T3" fmla="*/ 61913 h 359"/>
              <a:gd name="T4" fmla="*/ 41275 w 243"/>
              <a:gd name="T5" fmla="*/ 260350 h 359"/>
              <a:gd name="T6" fmla="*/ 6350 w 243"/>
              <a:gd name="T7" fmla="*/ 311150 h 359"/>
              <a:gd name="T8" fmla="*/ 31750 w 243"/>
              <a:gd name="T9" fmla="*/ 328613 h 359"/>
              <a:gd name="T10" fmla="*/ 109538 w 243"/>
              <a:gd name="T11" fmla="*/ 354013 h 359"/>
              <a:gd name="T12" fmla="*/ 212725 w 243"/>
              <a:gd name="T13" fmla="*/ 414338 h 359"/>
              <a:gd name="T14" fmla="*/ 342900 w 243"/>
              <a:gd name="T15" fmla="*/ 501650 h 359"/>
              <a:gd name="T16" fmla="*/ 385763 w 243"/>
              <a:gd name="T17" fmla="*/ 569913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3" h="359">
                <a:moveTo>
                  <a:pt x="129" y="0"/>
                </a:moveTo>
                <a:cubicBezTo>
                  <a:pt x="106" y="8"/>
                  <a:pt x="109" y="19"/>
                  <a:pt x="96" y="39"/>
                </a:cubicBezTo>
                <a:cubicBezTo>
                  <a:pt x="82" y="85"/>
                  <a:pt x="67" y="136"/>
                  <a:pt x="26" y="164"/>
                </a:cubicBezTo>
                <a:cubicBezTo>
                  <a:pt x="19" y="175"/>
                  <a:pt x="11" y="185"/>
                  <a:pt x="4" y="196"/>
                </a:cubicBezTo>
                <a:cubicBezTo>
                  <a:pt x="0" y="201"/>
                  <a:pt x="14" y="204"/>
                  <a:pt x="20" y="207"/>
                </a:cubicBezTo>
                <a:cubicBezTo>
                  <a:pt x="35" y="214"/>
                  <a:pt x="53" y="218"/>
                  <a:pt x="69" y="223"/>
                </a:cubicBezTo>
                <a:cubicBezTo>
                  <a:pt x="91" y="238"/>
                  <a:pt x="109" y="253"/>
                  <a:pt x="134" y="261"/>
                </a:cubicBezTo>
                <a:cubicBezTo>
                  <a:pt x="163" y="280"/>
                  <a:pt x="188" y="298"/>
                  <a:pt x="216" y="316"/>
                </a:cubicBezTo>
                <a:cubicBezTo>
                  <a:pt x="227" y="332"/>
                  <a:pt x="230" y="346"/>
                  <a:pt x="243" y="359"/>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29" name="Freeform 5"/>
          <p:cNvSpPr>
            <a:spLocks/>
          </p:cNvSpPr>
          <p:nvPr/>
        </p:nvSpPr>
        <p:spPr bwMode="auto">
          <a:xfrm>
            <a:off x="5943600" y="2246313"/>
            <a:ext cx="871538" cy="582612"/>
          </a:xfrm>
          <a:custGeom>
            <a:avLst/>
            <a:gdLst>
              <a:gd name="T0" fmla="*/ 871538 w 549"/>
              <a:gd name="T1" fmla="*/ 461962 h 367"/>
              <a:gd name="T2" fmla="*/ 715963 w 549"/>
              <a:gd name="T3" fmla="*/ 366712 h 367"/>
              <a:gd name="T4" fmla="*/ 560388 w 549"/>
              <a:gd name="T5" fmla="*/ 280987 h 367"/>
              <a:gd name="T6" fmla="*/ 431800 w 549"/>
              <a:gd name="T7" fmla="*/ 185737 h 367"/>
              <a:gd name="T8" fmla="*/ 327025 w 549"/>
              <a:gd name="T9" fmla="*/ 92075 h 367"/>
              <a:gd name="T10" fmla="*/ 250825 w 549"/>
              <a:gd name="T11" fmla="*/ 47625 h 367"/>
              <a:gd name="T12" fmla="*/ 198438 w 549"/>
              <a:gd name="T13" fmla="*/ 31750 h 367"/>
              <a:gd name="T14" fmla="*/ 130175 w 549"/>
              <a:gd name="T15" fmla="*/ 22225 h 367"/>
              <a:gd name="T16" fmla="*/ 112713 w 549"/>
              <a:gd name="T17" fmla="*/ 74612 h 367"/>
              <a:gd name="T18" fmla="*/ 52388 w 549"/>
              <a:gd name="T19" fmla="*/ 203200 h 367"/>
              <a:gd name="T20" fmla="*/ 0 w 549"/>
              <a:gd name="T21" fmla="*/ 582612 h 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9" h="367">
                <a:moveTo>
                  <a:pt x="549" y="291"/>
                </a:moveTo>
                <a:cubicBezTo>
                  <a:pt x="517" y="269"/>
                  <a:pt x="484" y="249"/>
                  <a:pt x="451" y="231"/>
                </a:cubicBezTo>
                <a:cubicBezTo>
                  <a:pt x="415" y="211"/>
                  <a:pt x="391" y="190"/>
                  <a:pt x="353" y="177"/>
                </a:cubicBezTo>
                <a:cubicBezTo>
                  <a:pt x="329" y="153"/>
                  <a:pt x="296" y="140"/>
                  <a:pt x="272" y="117"/>
                </a:cubicBezTo>
                <a:cubicBezTo>
                  <a:pt x="249" y="95"/>
                  <a:pt x="232" y="75"/>
                  <a:pt x="206" y="58"/>
                </a:cubicBezTo>
                <a:cubicBezTo>
                  <a:pt x="175" y="38"/>
                  <a:pt x="184" y="38"/>
                  <a:pt x="158" y="30"/>
                </a:cubicBezTo>
                <a:cubicBezTo>
                  <a:pt x="147" y="26"/>
                  <a:pt x="125" y="20"/>
                  <a:pt x="125" y="20"/>
                </a:cubicBezTo>
                <a:cubicBezTo>
                  <a:pt x="109" y="9"/>
                  <a:pt x="104" y="0"/>
                  <a:pt x="82" y="14"/>
                </a:cubicBezTo>
                <a:cubicBezTo>
                  <a:pt x="80" y="15"/>
                  <a:pt x="72" y="45"/>
                  <a:pt x="71" y="47"/>
                </a:cubicBezTo>
                <a:cubicBezTo>
                  <a:pt x="62" y="75"/>
                  <a:pt x="49" y="103"/>
                  <a:pt x="33" y="128"/>
                </a:cubicBezTo>
                <a:cubicBezTo>
                  <a:pt x="19" y="205"/>
                  <a:pt x="0" y="289"/>
                  <a:pt x="0" y="367"/>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30" name="Text Box 6"/>
          <p:cNvSpPr txBox="1">
            <a:spLocks noChangeArrowheads="1"/>
          </p:cNvSpPr>
          <p:nvPr/>
        </p:nvSpPr>
        <p:spPr bwMode="auto">
          <a:xfrm>
            <a:off x="4784725" y="5227638"/>
            <a:ext cx="12001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4800" b="0">
                <a:solidFill>
                  <a:schemeClr val="bg1"/>
                </a:solidFill>
                <a:latin typeface="Arial" charset="0"/>
              </a:rPr>
              <a:t>PIR</a:t>
            </a:r>
          </a:p>
        </p:txBody>
      </p:sp>
    </p:spTree>
    <p:extLst>
      <p:ext uri="{BB962C8B-B14F-4D97-AF65-F5344CB8AC3E}">
        <p14:creationId xmlns:p14="http://schemas.microsoft.com/office/powerpoint/2010/main" val="2754068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hpa0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1122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RP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
            <a:ext cx="45053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Text Box 3"/>
          <p:cNvSpPr txBox="1">
            <a:spLocks noChangeArrowheads="1"/>
          </p:cNvSpPr>
          <p:nvPr/>
        </p:nvSpPr>
        <p:spPr bwMode="auto">
          <a:xfrm>
            <a:off x="7086600" y="5943600"/>
            <a:ext cx="792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r>
              <a:rPr lang="en-US" altLang="en-US" sz="2400" b="0">
                <a:solidFill>
                  <a:schemeClr val="bg1"/>
                </a:solidFill>
                <a:latin typeface="Times New Roman" charset="0"/>
              </a:rPr>
              <a:t>Blair</a:t>
            </a:r>
          </a:p>
        </p:txBody>
      </p:sp>
      <p:sp>
        <p:nvSpPr>
          <p:cNvPr id="207876" name="Text Box 4"/>
          <p:cNvSpPr txBox="1">
            <a:spLocks noChangeArrowheads="1"/>
          </p:cNvSpPr>
          <p:nvPr/>
        </p:nvSpPr>
        <p:spPr bwMode="auto">
          <a:xfrm>
            <a:off x="212725" y="1260475"/>
            <a:ext cx="300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r>
              <a:rPr lang="en-US" altLang="en-US" sz="2400" b="0">
                <a:latin typeface="Times New Roman" charset="0"/>
              </a:rPr>
              <a:t>Right Protractive View</a:t>
            </a:r>
          </a:p>
        </p:txBody>
      </p:sp>
    </p:spTree>
    <p:extLst>
      <p:ext uri="{BB962C8B-B14F-4D97-AF65-F5344CB8AC3E}">
        <p14:creationId xmlns:p14="http://schemas.microsoft.com/office/powerpoint/2010/main" val="1217913100"/>
      </p:ext>
    </p:extLst>
  </p:cSld>
  <p:clrMapOvr>
    <a:masterClrMapping/>
  </p:clrMapOvr>
  <p:transition spd="slow">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724400" y="381000"/>
            <a:ext cx="3962400" cy="1371600"/>
          </a:xfrm>
        </p:spPr>
        <p:txBody>
          <a:bodyPr/>
          <a:lstStyle/>
          <a:p>
            <a:pPr eaLnBrk="1" hangingPunct="1">
              <a:defRPr/>
            </a:pPr>
            <a:r>
              <a:rPr lang="en-US" sz="4000" smtClean="0"/>
              <a:t>Right Blair Protractoview</a:t>
            </a:r>
          </a:p>
        </p:txBody>
      </p:sp>
      <p:sp>
        <p:nvSpPr>
          <p:cNvPr id="123907" name="Rectangle 3"/>
          <p:cNvSpPr>
            <a:spLocks noGrp="1" noChangeArrowheads="1"/>
          </p:cNvSpPr>
          <p:nvPr>
            <p:ph sz="half" idx="1"/>
          </p:nvPr>
        </p:nvSpPr>
        <p:spPr/>
        <p:txBody>
          <a:bodyPr/>
          <a:lstStyle/>
          <a:p>
            <a:pPr eaLnBrk="1" hangingPunct="1">
              <a:defRPr/>
            </a:pPr>
            <a:endParaRPr lang="en-US" smtClean="0"/>
          </a:p>
        </p:txBody>
      </p:sp>
      <p:sp>
        <p:nvSpPr>
          <p:cNvPr id="123908" name="Rectangle 4"/>
          <p:cNvSpPr>
            <a:spLocks noGrp="1" noChangeArrowheads="1"/>
          </p:cNvSpPr>
          <p:nvPr>
            <p:ph sz="half" idx="2"/>
          </p:nvPr>
        </p:nvSpPr>
        <p:spPr/>
        <p:txBody>
          <a:bodyPr/>
          <a:lstStyle/>
          <a:p>
            <a:pPr eaLnBrk="1" hangingPunct="1">
              <a:defRPr/>
            </a:pPr>
            <a:endParaRPr lang="en-US" smtClean="0"/>
          </a:p>
        </p:txBody>
      </p:sp>
      <p:pic>
        <p:nvPicPr>
          <p:cNvPr id="208901" name="Picture 5" descr="X-RAY PV'S 002"/>
          <p:cNvPicPr>
            <a:picLocks noChangeAspect="1" noChangeArrowheads="1"/>
          </p:cNvPicPr>
          <p:nvPr/>
        </p:nvPicPr>
        <p:blipFill>
          <a:blip r:embed="rId2" cstate="print">
            <a:extLst>
              <a:ext uri="{28A0092B-C50C-407E-A947-70E740481C1C}">
                <a14:useLocalDpi xmlns:a14="http://schemas.microsoft.com/office/drawing/2010/main" val="0"/>
              </a:ext>
            </a:extLst>
          </a:blip>
          <a:srcRect t="6694"/>
          <a:stretch>
            <a:fillRect/>
          </a:stretch>
        </p:blipFill>
        <p:spPr bwMode="auto">
          <a:xfrm>
            <a:off x="228600" y="762000"/>
            <a:ext cx="4268788"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2" name="Picture 6" descr="X-RAY PV'S 002"/>
          <p:cNvPicPr>
            <a:picLocks noChangeAspect="1" noChangeArrowheads="1"/>
          </p:cNvPicPr>
          <p:nvPr/>
        </p:nvPicPr>
        <p:blipFill>
          <a:blip r:embed="rId3">
            <a:extLst>
              <a:ext uri="{28A0092B-C50C-407E-A947-70E740481C1C}">
                <a14:useLocalDpi xmlns:a14="http://schemas.microsoft.com/office/drawing/2010/main" val="0"/>
              </a:ext>
            </a:extLst>
          </a:blip>
          <a:srcRect l="12500" t="17813" r="28751" b="37187"/>
          <a:stretch>
            <a:fillRect/>
          </a:stretch>
        </p:blipFill>
        <p:spPr bwMode="auto">
          <a:xfrm>
            <a:off x="4953000" y="2133600"/>
            <a:ext cx="358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4578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724400" y="381000"/>
            <a:ext cx="3962400" cy="1371600"/>
          </a:xfrm>
        </p:spPr>
        <p:txBody>
          <a:bodyPr/>
          <a:lstStyle/>
          <a:p>
            <a:pPr eaLnBrk="1" hangingPunct="1">
              <a:defRPr/>
            </a:pPr>
            <a:r>
              <a:rPr lang="en-US" sz="4000" smtClean="0"/>
              <a:t>Right Blair Protractoview</a:t>
            </a:r>
          </a:p>
        </p:txBody>
      </p:sp>
      <p:sp>
        <p:nvSpPr>
          <p:cNvPr id="124931" name="Rectangle 3"/>
          <p:cNvSpPr>
            <a:spLocks noGrp="1" noChangeArrowheads="1"/>
          </p:cNvSpPr>
          <p:nvPr>
            <p:ph sz="half" idx="1"/>
          </p:nvPr>
        </p:nvSpPr>
        <p:spPr/>
        <p:txBody>
          <a:bodyPr/>
          <a:lstStyle/>
          <a:p>
            <a:pPr eaLnBrk="1" hangingPunct="1">
              <a:defRPr/>
            </a:pPr>
            <a:endParaRPr lang="en-US" smtClean="0"/>
          </a:p>
        </p:txBody>
      </p:sp>
      <p:sp>
        <p:nvSpPr>
          <p:cNvPr id="124932" name="Rectangle 4"/>
          <p:cNvSpPr>
            <a:spLocks noGrp="1" noChangeArrowheads="1"/>
          </p:cNvSpPr>
          <p:nvPr>
            <p:ph sz="half" idx="2"/>
          </p:nvPr>
        </p:nvSpPr>
        <p:spPr/>
        <p:txBody>
          <a:bodyPr/>
          <a:lstStyle/>
          <a:p>
            <a:pPr eaLnBrk="1" hangingPunct="1">
              <a:defRPr/>
            </a:pPr>
            <a:endParaRPr lang="en-US" smtClean="0"/>
          </a:p>
        </p:txBody>
      </p:sp>
      <p:pic>
        <p:nvPicPr>
          <p:cNvPr id="209925" name="Picture 5" descr="X-RAY PV'S 002"/>
          <p:cNvPicPr>
            <a:picLocks noChangeAspect="1" noChangeArrowheads="1"/>
          </p:cNvPicPr>
          <p:nvPr/>
        </p:nvPicPr>
        <p:blipFill>
          <a:blip r:embed="rId2" cstate="print">
            <a:extLst>
              <a:ext uri="{28A0092B-C50C-407E-A947-70E740481C1C}">
                <a14:useLocalDpi xmlns:a14="http://schemas.microsoft.com/office/drawing/2010/main" val="0"/>
              </a:ext>
            </a:extLst>
          </a:blip>
          <a:srcRect t="6694"/>
          <a:stretch>
            <a:fillRect/>
          </a:stretch>
        </p:blipFill>
        <p:spPr bwMode="auto">
          <a:xfrm>
            <a:off x="228600" y="762000"/>
            <a:ext cx="4268788"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6" name="Picture 6" descr="X-RAY PV'S 002"/>
          <p:cNvPicPr>
            <a:picLocks noChangeAspect="1" noChangeArrowheads="1"/>
          </p:cNvPicPr>
          <p:nvPr/>
        </p:nvPicPr>
        <p:blipFill>
          <a:blip r:embed="rId3">
            <a:extLst>
              <a:ext uri="{28A0092B-C50C-407E-A947-70E740481C1C}">
                <a14:useLocalDpi xmlns:a14="http://schemas.microsoft.com/office/drawing/2010/main" val="0"/>
              </a:ext>
            </a:extLst>
          </a:blip>
          <a:srcRect l="12500" t="17813" r="28751" b="37187"/>
          <a:stretch>
            <a:fillRect/>
          </a:stretch>
        </p:blipFill>
        <p:spPr bwMode="auto">
          <a:xfrm>
            <a:off x="4953000" y="2057400"/>
            <a:ext cx="358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7" name="Line 7"/>
          <p:cNvSpPr>
            <a:spLocks noChangeShapeType="1"/>
          </p:cNvSpPr>
          <p:nvPr/>
        </p:nvSpPr>
        <p:spPr bwMode="auto">
          <a:xfrm flipH="1" flipV="1">
            <a:off x="6705600" y="2971800"/>
            <a:ext cx="228600" cy="2286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28" name="Line 8"/>
          <p:cNvSpPr>
            <a:spLocks noChangeShapeType="1"/>
          </p:cNvSpPr>
          <p:nvPr/>
        </p:nvSpPr>
        <p:spPr bwMode="auto">
          <a:xfrm flipH="1" flipV="1">
            <a:off x="7086600" y="3124200"/>
            <a:ext cx="304800" cy="2286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292769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ANNIERP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1608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7" name="Picture 3" descr="ANRPV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38200"/>
            <a:ext cx="3898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5400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ANNIERP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1608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1" name="Picture 3" descr="ANRPV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38200"/>
            <a:ext cx="3898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2" name="Freeform 4"/>
          <p:cNvSpPr>
            <a:spLocks/>
          </p:cNvSpPr>
          <p:nvPr/>
        </p:nvSpPr>
        <p:spPr bwMode="auto">
          <a:xfrm>
            <a:off x="6581775" y="1544638"/>
            <a:ext cx="293688" cy="577850"/>
          </a:xfrm>
          <a:custGeom>
            <a:avLst/>
            <a:gdLst>
              <a:gd name="T0" fmla="*/ 293688 w 185"/>
              <a:gd name="T1" fmla="*/ 0 h 364"/>
              <a:gd name="T2" fmla="*/ 215900 w 185"/>
              <a:gd name="T3" fmla="*/ 231775 h 364"/>
              <a:gd name="T4" fmla="*/ 180975 w 185"/>
              <a:gd name="T5" fmla="*/ 379413 h 364"/>
              <a:gd name="T6" fmla="*/ 173038 w 185"/>
              <a:gd name="T7" fmla="*/ 457200 h 364"/>
              <a:gd name="T8" fmla="*/ 138113 w 185"/>
              <a:gd name="T9" fmla="*/ 465138 h 364"/>
              <a:gd name="T10" fmla="*/ 85725 w 185"/>
              <a:gd name="T11" fmla="*/ 490538 h 364"/>
              <a:gd name="T12" fmla="*/ 17463 w 185"/>
              <a:gd name="T13" fmla="*/ 550863 h 364"/>
              <a:gd name="T14" fmla="*/ 0 w 185"/>
              <a:gd name="T15" fmla="*/ 577850 h 3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5" h="364">
                <a:moveTo>
                  <a:pt x="185" y="0"/>
                </a:moveTo>
                <a:cubicBezTo>
                  <a:pt x="167" y="47"/>
                  <a:pt x="149" y="97"/>
                  <a:pt x="136" y="146"/>
                </a:cubicBezTo>
                <a:cubicBezTo>
                  <a:pt x="128" y="177"/>
                  <a:pt x="125" y="209"/>
                  <a:pt x="114" y="239"/>
                </a:cubicBezTo>
                <a:cubicBezTo>
                  <a:pt x="112" y="255"/>
                  <a:pt x="116" y="273"/>
                  <a:pt x="109" y="288"/>
                </a:cubicBezTo>
                <a:cubicBezTo>
                  <a:pt x="106" y="295"/>
                  <a:pt x="94" y="291"/>
                  <a:pt x="87" y="293"/>
                </a:cubicBezTo>
                <a:cubicBezTo>
                  <a:pt x="71" y="298"/>
                  <a:pt x="69" y="300"/>
                  <a:pt x="54" y="309"/>
                </a:cubicBezTo>
                <a:cubicBezTo>
                  <a:pt x="42" y="329"/>
                  <a:pt x="33" y="340"/>
                  <a:pt x="11" y="347"/>
                </a:cubicBezTo>
                <a:cubicBezTo>
                  <a:pt x="7" y="353"/>
                  <a:pt x="0" y="364"/>
                  <a:pt x="0" y="364"/>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973" name="Freeform 5"/>
          <p:cNvSpPr>
            <a:spLocks/>
          </p:cNvSpPr>
          <p:nvPr/>
        </p:nvSpPr>
        <p:spPr bwMode="auto">
          <a:xfrm>
            <a:off x="6651625" y="1984375"/>
            <a:ext cx="857250" cy="361950"/>
          </a:xfrm>
          <a:custGeom>
            <a:avLst/>
            <a:gdLst>
              <a:gd name="T0" fmla="*/ 0 w 540"/>
              <a:gd name="T1" fmla="*/ 361950 h 228"/>
              <a:gd name="T2" fmla="*/ 76200 w 540"/>
              <a:gd name="T3" fmla="*/ 344488 h 228"/>
              <a:gd name="T4" fmla="*/ 153988 w 540"/>
              <a:gd name="T5" fmla="*/ 293688 h 228"/>
              <a:gd name="T6" fmla="*/ 171450 w 540"/>
              <a:gd name="T7" fmla="*/ 266700 h 228"/>
              <a:gd name="T8" fmla="*/ 223838 w 540"/>
              <a:gd name="T9" fmla="*/ 233363 h 228"/>
              <a:gd name="T10" fmla="*/ 327025 w 540"/>
              <a:gd name="T11" fmla="*/ 103188 h 228"/>
              <a:gd name="T12" fmla="*/ 430213 w 540"/>
              <a:gd name="T13" fmla="*/ 34925 h 228"/>
              <a:gd name="T14" fmla="*/ 482600 w 540"/>
              <a:gd name="T15" fmla="*/ 0 h 228"/>
              <a:gd name="T16" fmla="*/ 585788 w 540"/>
              <a:gd name="T17" fmla="*/ 42863 h 228"/>
              <a:gd name="T18" fmla="*/ 585788 w 540"/>
              <a:gd name="T19" fmla="*/ 42863 h 228"/>
              <a:gd name="T20" fmla="*/ 715963 w 540"/>
              <a:gd name="T21" fmla="*/ 95250 h 228"/>
              <a:gd name="T22" fmla="*/ 809625 w 540"/>
              <a:gd name="T23" fmla="*/ 188913 h 228"/>
              <a:gd name="T24" fmla="*/ 827088 w 540"/>
              <a:gd name="T25" fmla="*/ 215900 h 228"/>
              <a:gd name="T26" fmla="*/ 854075 w 540"/>
              <a:gd name="T27" fmla="*/ 233363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0" h="228">
                <a:moveTo>
                  <a:pt x="0" y="228"/>
                </a:moveTo>
                <a:cubicBezTo>
                  <a:pt x="9" y="227"/>
                  <a:pt x="37" y="224"/>
                  <a:pt x="48" y="217"/>
                </a:cubicBezTo>
                <a:cubicBezTo>
                  <a:pt x="67" y="204"/>
                  <a:pt x="74" y="192"/>
                  <a:pt x="97" y="185"/>
                </a:cubicBezTo>
                <a:cubicBezTo>
                  <a:pt x="101" y="179"/>
                  <a:pt x="103" y="172"/>
                  <a:pt x="108" y="168"/>
                </a:cubicBezTo>
                <a:cubicBezTo>
                  <a:pt x="118" y="159"/>
                  <a:pt x="141" y="147"/>
                  <a:pt x="141" y="147"/>
                </a:cubicBezTo>
                <a:cubicBezTo>
                  <a:pt x="165" y="111"/>
                  <a:pt x="176" y="95"/>
                  <a:pt x="206" y="65"/>
                </a:cubicBezTo>
                <a:cubicBezTo>
                  <a:pt x="224" y="47"/>
                  <a:pt x="253" y="40"/>
                  <a:pt x="271" y="22"/>
                </a:cubicBezTo>
                <a:cubicBezTo>
                  <a:pt x="292" y="1"/>
                  <a:pt x="280" y="7"/>
                  <a:pt x="304" y="0"/>
                </a:cubicBezTo>
                <a:lnTo>
                  <a:pt x="369" y="27"/>
                </a:lnTo>
                <a:cubicBezTo>
                  <a:pt x="369" y="27"/>
                  <a:pt x="369" y="27"/>
                  <a:pt x="369" y="27"/>
                </a:cubicBezTo>
                <a:cubicBezTo>
                  <a:pt x="398" y="36"/>
                  <a:pt x="426" y="44"/>
                  <a:pt x="451" y="60"/>
                </a:cubicBezTo>
                <a:cubicBezTo>
                  <a:pt x="466" y="85"/>
                  <a:pt x="486" y="103"/>
                  <a:pt x="510" y="119"/>
                </a:cubicBezTo>
                <a:cubicBezTo>
                  <a:pt x="514" y="125"/>
                  <a:pt x="516" y="132"/>
                  <a:pt x="521" y="136"/>
                </a:cubicBezTo>
                <a:cubicBezTo>
                  <a:pt x="540" y="151"/>
                  <a:pt x="538" y="132"/>
                  <a:pt x="538" y="14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974" name="Text Box 6"/>
          <p:cNvSpPr txBox="1">
            <a:spLocks noChangeArrowheads="1"/>
          </p:cNvSpPr>
          <p:nvPr/>
        </p:nvSpPr>
        <p:spPr bwMode="auto">
          <a:xfrm>
            <a:off x="5105400" y="5638800"/>
            <a:ext cx="14366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4800" b="0">
                <a:solidFill>
                  <a:schemeClr val="bg1"/>
                </a:solidFill>
                <a:latin typeface="Arial" charset="0"/>
              </a:rPr>
              <a:t>ASR</a:t>
            </a:r>
          </a:p>
        </p:txBody>
      </p:sp>
    </p:spTree>
    <p:extLst>
      <p:ext uri="{BB962C8B-B14F-4D97-AF65-F5344CB8AC3E}">
        <p14:creationId xmlns:p14="http://schemas.microsoft.com/office/powerpoint/2010/main" val="9241206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hpa0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4102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normAutofit fontScale="90000"/>
          </a:bodyPr>
          <a:lstStyle/>
          <a:p>
            <a:pPr eaLnBrk="1" hangingPunct="1">
              <a:defRPr/>
            </a:pPr>
            <a:r>
              <a:rPr lang="en-US" sz="3200" smtClean="0">
                <a:solidFill>
                  <a:schemeClr val="tx1"/>
                </a:solidFill>
              </a:rPr>
              <a:t>Marking</a:t>
            </a:r>
            <a:r>
              <a:rPr lang="en-US" sz="3200" smtClean="0"/>
              <a:t> </a:t>
            </a:r>
            <a:r>
              <a:rPr lang="en-US" sz="3200" smtClean="0">
                <a:solidFill>
                  <a:srgbClr val="FF0066"/>
                </a:solidFill>
              </a:rPr>
              <a:t>LEFT SLOPE  </a:t>
            </a:r>
            <a:r>
              <a:rPr lang="en-US" sz="3200" smtClean="0">
                <a:solidFill>
                  <a:schemeClr val="tx1"/>
                </a:solidFill>
              </a:rPr>
              <a:t>and</a:t>
            </a:r>
            <a:r>
              <a:rPr lang="en-US" sz="3200" smtClean="0">
                <a:solidFill>
                  <a:srgbClr val="FF0066"/>
                </a:solidFill>
              </a:rPr>
              <a:t> </a:t>
            </a:r>
            <a:r>
              <a:rPr lang="en-US" sz="3200" smtClean="0">
                <a:solidFill>
                  <a:schemeClr val="folHlink"/>
                </a:solidFill>
              </a:rPr>
              <a:t>RIGHT CONVEXITY</a:t>
            </a:r>
            <a:r>
              <a:rPr lang="en-US" sz="3200" smtClean="0">
                <a:solidFill>
                  <a:srgbClr val="FF0066"/>
                </a:solidFill>
              </a:rPr>
              <a:t> </a:t>
            </a:r>
            <a:r>
              <a:rPr lang="en-US" sz="3200" smtClean="0">
                <a:solidFill>
                  <a:schemeClr val="tx1"/>
                </a:solidFill>
              </a:rPr>
              <a:t>on the</a:t>
            </a:r>
            <a:r>
              <a:rPr lang="en-US" sz="3200" smtClean="0">
                <a:solidFill>
                  <a:srgbClr val="FF0066"/>
                </a:solidFill>
              </a:rPr>
              <a:t> </a:t>
            </a:r>
            <a:r>
              <a:rPr lang="en-US" sz="3200" smtClean="0">
                <a:solidFill>
                  <a:srgbClr val="FF66CC"/>
                </a:solidFill>
              </a:rPr>
              <a:t>LEFT PROTRACTOVIEW (LPV)</a:t>
            </a:r>
          </a:p>
        </p:txBody>
      </p:sp>
      <p:pic>
        <p:nvPicPr>
          <p:cNvPr id="214019" name="Picture 3" descr="LPVdrawing 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0497"/>
          <a:stretch>
            <a:fillRect/>
          </a:stretch>
        </p:blipFill>
        <p:spPr>
          <a:xfrm>
            <a:off x="2438400" y="1828800"/>
            <a:ext cx="3838575"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4020" name="Line 4"/>
          <p:cNvSpPr>
            <a:spLocks noChangeShapeType="1"/>
          </p:cNvSpPr>
          <p:nvPr/>
        </p:nvSpPr>
        <p:spPr bwMode="auto">
          <a:xfrm>
            <a:off x="3962400" y="3810000"/>
            <a:ext cx="228600" cy="228600"/>
          </a:xfrm>
          <a:prstGeom prst="line">
            <a:avLst/>
          </a:prstGeom>
          <a:noFill/>
          <a:ln w="3810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3048058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2371725" y="1700212"/>
            <a:ext cx="4400550" cy="3076575"/>
          </a:xfrm>
        </p:spPr>
      </p:pic>
    </p:spTree>
    <p:extLst>
      <p:ext uri="{BB962C8B-B14F-4D97-AF65-F5344CB8AC3E}">
        <p14:creationId xmlns:p14="http://schemas.microsoft.com/office/powerpoint/2010/main" val="2342184064"/>
      </p:ext>
    </p:extLst>
  </p:cSld>
  <p:clrMapOvr>
    <a:masterClrMapping/>
  </p:clrMapOvr>
  <p:transition spd="med">
    <p:blinds/>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normAutofit fontScale="90000"/>
          </a:bodyPr>
          <a:lstStyle/>
          <a:p>
            <a:pPr eaLnBrk="1" hangingPunct="1">
              <a:defRPr/>
            </a:pPr>
            <a:r>
              <a:rPr lang="en-US" sz="3200" smtClean="0">
                <a:solidFill>
                  <a:schemeClr val="tx1"/>
                </a:solidFill>
              </a:rPr>
              <a:t>Marking</a:t>
            </a:r>
            <a:r>
              <a:rPr lang="en-US" sz="3200" smtClean="0"/>
              <a:t> </a:t>
            </a:r>
            <a:r>
              <a:rPr lang="en-US" sz="3200" smtClean="0">
                <a:solidFill>
                  <a:srgbClr val="FF0066"/>
                </a:solidFill>
              </a:rPr>
              <a:t>LEFT SLOPE  </a:t>
            </a:r>
            <a:r>
              <a:rPr lang="en-US" sz="3200" smtClean="0">
                <a:solidFill>
                  <a:schemeClr val="tx1"/>
                </a:solidFill>
              </a:rPr>
              <a:t>and</a:t>
            </a:r>
            <a:r>
              <a:rPr lang="en-US" sz="3200" smtClean="0">
                <a:solidFill>
                  <a:srgbClr val="FF0066"/>
                </a:solidFill>
              </a:rPr>
              <a:t> </a:t>
            </a:r>
            <a:r>
              <a:rPr lang="en-US" sz="3200" smtClean="0">
                <a:solidFill>
                  <a:schemeClr val="folHlink"/>
                </a:solidFill>
              </a:rPr>
              <a:t>RIGHT CONVEXITY</a:t>
            </a:r>
            <a:r>
              <a:rPr lang="en-US" sz="3200" smtClean="0">
                <a:solidFill>
                  <a:srgbClr val="FF0066"/>
                </a:solidFill>
              </a:rPr>
              <a:t> </a:t>
            </a:r>
            <a:r>
              <a:rPr lang="en-US" sz="3200" smtClean="0">
                <a:solidFill>
                  <a:schemeClr val="tx1"/>
                </a:solidFill>
              </a:rPr>
              <a:t>on the</a:t>
            </a:r>
            <a:r>
              <a:rPr lang="en-US" sz="3200" smtClean="0">
                <a:solidFill>
                  <a:srgbClr val="FF0066"/>
                </a:solidFill>
              </a:rPr>
              <a:t> </a:t>
            </a:r>
            <a:r>
              <a:rPr lang="en-US" sz="3200" smtClean="0">
                <a:solidFill>
                  <a:srgbClr val="FF66CC"/>
                </a:solidFill>
              </a:rPr>
              <a:t>LEFT PROTRACTOVIEW (LPV)</a:t>
            </a:r>
          </a:p>
        </p:txBody>
      </p:sp>
      <p:pic>
        <p:nvPicPr>
          <p:cNvPr id="215043" name="Picture 3" descr="LPVdrawing 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0497"/>
          <a:stretch>
            <a:fillRect/>
          </a:stretch>
        </p:blipFill>
        <p:spPr>
          <a:xfrm>
            <a:off x="2438400" y="1828800"/>
            <a:ext cx="3838575"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44" name="Line 4"/>
          <p:cNvSpPr>
            <a:spLocks noChangeShapeType="1"/>
          </p:cNvSpPr>
          <p:nvPr/>
        </p:nvSpPr>
        <p:spPr bwMode="auto">
          <a:xfrm>
            <a:off x="3429000" y="3733800"/>
            <a:ext cx="1295400" cy="762000"/>
          </a:xfrm>
          <a:prstGeom prst="line">
            <a:avLst/>
          </a:prstGeom>
          <a:noFill/>
          <a:ln w="3810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6217674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normAutofit fontScale="90000"/>
          </a:bodyPr>
          <a:lstStyle/>
          <a:p>
            <a:pPr eaLnBrk="1" hangingPunct="1">
              <a:defRPr/>
            </a:pPr>
            <a:r>
              <a:rPr lang="en-US" sz="3200" smtClean="0">
                <a:solidFill>
                  <a:schemeClr val="tx1"/>
                </a:solidFill>
              </a:rPr>
              <a:t>Marking</a:t>
            </a:r>
            <a:r>
              <a:rPr lang="en-US" sz="3200" smtClean="0"/>
              <a:t> </a:t>
            </a:r>
            <a:r>
              <a:rPr lang="en-US" sz="3200" smtClean="0">
                <a:solidFill>
                  <a:srgbClr val="FF0066"/>
                </a:solidFill>
              </a:rPr>
              <a:t>LEFT SLOPE  </a:t>
            </a:r>
            <a:r>
              <a:rPr lang="en-US" sz="3200" smtClean="0">
                <a:solidFill>
                  <a:schemeClr val="tx1"/>
                </a:solidFill>
              </a:rPr>
              <a:t>and</a:t>
            </a:r>
            <a:r>
              <a:rPr lang="en-US" sz="3200" smtClean="0">
                <a:solidFill>
                  <a:srgbClr val="FF0066"/>
                </a:solidFill>
              </a:rPr>
              <a:t> </a:t>
            </a:r>
            <a:r>
              <a:rPr lang="en-US" sz="3200" smtClean="0">
                <a:solidFill>
                  <a:schemeClr val="folHlink"/>
                </a:solidFill>
              </a:rPr>
              <a:t>RIGHT CONVEXITY</a:t>
            </a:r>
            <a:r>
              <a:rPr lang="en-US" sz="3200" smtClean="0">
                <a:solidFill>
                  <a:srgbClr val="FF0066"/>
                </a:solidFill>
              </a:rPr>
              <a:t> </a:t>
            </a:r>
            <a:r>
              <a:rPr lang="en-US" sz="3200" smtClean="0">
                <a:solidFill>
                  <a:schemeClr val="tx1"/>
                </a:solidFill>
              </a:rPr>
              <a:t>on the</a:t>
            </a:r>
            <a:r>
              <a:rPr lang="en-US" sz="3200" smtClean="0">
                <a:solidFill>
                  <a:srgbClr val="FF0066"/>
                </a:solidFill>
              </a:rPr>
              <a:t> </a:t>
            </a:r>
            <a:r>
              <a:rPr lang="en-US" sz="3200" smtClean="0">
                <a:solidFill>
                  <a:srgbClr val="FF66CC"/>
                </a:solidFill>
              </a:rPr>
              <a:t>LEFT PROTRACTOVIEW (LPV)</a:t>
            </a:r>
          </a:p>
        </p:txBody>
      </p:sp>
      <p:pic>
        <p:nvPicPr>
          <p:cNvPr id="216067" name="Picture 3" descr="LPVdrawing 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0497"/>
          <a:stretch>
            <a:fillRect/>
          </a:stretch>
        </p:blipFill>
        <p:spPr>
          <a:xfrm>
            <a:off x="2438400" y="1828800"/>
            <a:ext cx="3838575"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6068" name="Line 4"/>
          <p:cNvSpPr>
            <a:spLocks noChangeShapeType="1"/>
          </p:cNvSpPr>
          <p:nvPr/>
        </p:nvSpPr>
        <p:spPr bwMode="auto">
          <a:xfrm>
            <a:off x="3429000" y="3733800"/>
            <a:ext cx="1295400" cy="762000"/>
          </a:xfrm>
          <a:prstGeom prst="line">
            <a:avLst/>
          </a:prstGeom>
          <a:noFill/>
          <a:ln w="3810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069" name="Line 5"/>
          <p:cNvSpPr>
            <a:spLocks noChangeShapeType="1"/>
          </p:cNvSpPr>
          <p:nvPr/>
        </p:nvSpPr>
        <p:spPr bwMode="auto">
          <a:xfrm flipH="1">
            <a:off x="3429000" y="4495800"/>
            <a:ext cx="1295400" cy="0"/>
          </a:xfrm>
          <a:prstGeom prst="line">
            <a:avLst/>
          </a:prstGeom>
          <a:noFill/>
          <a:ln w="3810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30776935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normAutofit fontScale="90000"/>
          </a:bodyPr>
          <a:lstStyle/>
          <a:p>
            <a:pPr eaLnBrk="1" hangingPunct="1">
              <a:defRPr/>
            </a:pPr>
            <a:r>
              <a:rPr lang="en-US" sz="3200" smtClean="0">
                <a:solidFill>
                  <a:schemeClr val="tx1"/>
                </a:solidFill>
              </a:rPr>
              <a:t>Marking</a:t>
            </a:r>
            <a:r>
              <a:rPr lang="en-US" sz="3200" smtClean="0"/>
              <a:t> </a:t>
            </a:r>
            <a:r>
              <a:rPr lang="en-US" sz="3200" smtClean="0">
                <a:solidFill>
                  <a:srgbClr val="FF0066"/>
                </a:solidFill>
              </a:rPr>
              <a:t>LEFT SLOPE  </a:t>
            </a:r>
            <a:r>
              <a:rPr lang="en-US" sz="3200" smtClean="0">
                <a:solidFill>
                  <a:schemeClr val="tx1"/>
                </a:solidFill>
              </a:rPr>
              <a:t>and</a:t>
            </a:r>
            <a:r>
              <a:rPr lang="en-US" sz="3200" smtClean="0">
                <a:solidFill>
                  <a:srgbClr val="FF0066"/>
                </a:solidFill>
              </a:rPr>
              <a:t> </a:t>
            </a:r>
            <a:r>
              <a:rPr lang="en-US" sz="3200" smtClean="0">
                <a:solidFill>
                  <a:schemeClr val="folHlink"/>
                </a:solidFill>
              </a:rPr>
              <a:t>RIGHT CONVEXITY</a:t>
            </a:r>
            <a:r>
              <a:rPr lang="en-US" sz="3200" smtClean="0">
                <a:solidFill>
                  <a:srgbClr val="FF0066"/>
                </a:solidFill>
              </a:rPr>
              <a:t> </a:t>
            </a:r>
            <a:r>
              <a:rPr lang="en-US" sz="3200" smtClean="0">
                <a:solidFill>
                  <a:schemeClr val="tx1"/>
                </a:solidFill>
              </a:rPr>
              <a:t>on the</a:t>
            </a:r>
            <a:r>
              <a:rPr lang="en-US" sz="3200" smtClean="0">
                <a:solidFill>
                  <a:srgbClr val="FF0066"/>
                </a:solidFill>
              </a:rPr>
              <a:t> </a:t>
            </a:r>
            <a:r>
              <a:rPr lang="en-US" sz="3200" smtClean="0">
                <a:solidFill>
                  <a:srgbClr val="FF66CC"/>
                </a:solidFill>
              </a:rPr>
              <a:t>LEFT PROTRACTOVIEW (LPV)</a:t>
            </a:r>
          </a:p>
        </p:txBody>
      </p:sp>
      <p:pic>
        <p:nvPicPr>
          <p:cNvPr id="217091" name="Picture 3" descr="LPVdrawing 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0497"/>
          <a:stretch>
            <a:fillRect/>
          </a:stretch>
        </p:blipFill>
        <p:spPr>
          <a:xfrm>
            <a:off x="2438400" y="1828800"/>
            <a:ext cx="3838575"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7092" name="Line 4"/>
          <p:cNvSpPr>
            <a:spLocks noChangeShapeType="1"/>
          </p:cNvSpPr>
          <p:nvPr/>
        </p:nvSpPr>
        <p:spPr bwMode="auto">
          <a:xfrm flipH="1">
            <a:off x="4800600" y="3886200"/>
            <a:ext cx="304800" cy="228600"/>
          </a:xfrm>
          <a:prstGeom prst="line">
            <a:avLst/>
          </a:prstGeom>
          <a:noFill/>
          <a:ln w="2857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20309328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normAutofit fontScale="90000"/>
          </a:bodyPr>
          <a:lstStyle/>
          <a:p>
            <a:pPr eaLnBrk="1" hangingPunct="1">
              <a:defRPr/>
            </a:pPr>
            <a:r>
              <a:rPr lang="en-US" sz="3200" smtClean="0">
                <a:solidFill>
                  <a:schemeClr val="tx1"/>
                </a:solidFill>
              </a:rPr>
              <a:t>Marking</a:t>
            </a:r>
            <a:r>
              <a:rPr lang="en-US" sz="3200" smtClean="0"/>
              <a:t> </a:t>
            </a:r>
            <a:r>
              <a:rPr lang="en-US" sz="3200" smtClean="0">
                <a:solidFill>
                  <a:srgbClr val="FF0066"/>
                </a:solidFill>
              </a:rPr>
              <a:t>LEFT SLOPE  </a:t>
            </a:r>
            <a:r>
              <a:rPr lang="en-US" sz="3200" smtClean="0">
                <a:solidFill>
                  <a:schemeClr val="tx1"/>
                </a:solidFill>
              </a:rPr>
              <a:t>and</a:t>
            </a:r>
            <a:r>
              <a:rPr lang="en-US" sz="3200" smtClean="0">
                <a:solidFill>
                  <a:srgbClr val="FF0066"/>
                </a:solidFill>
              </a:rPr>
              <a:t> </a:t>
            </a:r>
            <a:r>
              <a:rPr lang="en-US" sz="3200" smtClean="0">
                <a:solidFill>
                  <a:schemeClr val="folHlink"/>
                </a:solidFill>
              </a:rPr>
              <a:t>RIGHT CONVEXITY</a:t>
            </a:r>
            <a:r>
              <a:rPr lang="en-US" sz="3200" smtClean="0">
                <a:solidFill>
                  <a:srgbClr val="FF0066"/>
                </a:solidFill>
              </a:rPr>
              <a:t> </a:t>
            </a:r>
            <a:r>
              <a:rPr lang="en-US" sz="3200" smtClean="0">
                <a:solidFill>
                  <a:schemeClr val="tx1"/>
                </a:solidFill>
              </a:rPr>
              <a:t>on the</a:t>
            </a:r>
            <a:r>
              <a:rPr lang="en-US" sz="3200" smtClean="0">
                <a:solidFill>
                  <a:srgbClr val="FF0066"/>
                </a:solidFill>
              </a:rPr>
              <a:t> </a:t>
            </a:r>
            <a:r>
              <a:rPr lang="en-US" sz="3200" smtClean="0">
                <a:solidFill>
                  <a:srgbClr val="FF66CC"/>
                </a:solidFill>
              </a:rPr>
              <a:t>LEFT PROTRACTOVIEW (LPV)</a:t>
            </a:r>
          </a:p>
        </p:txBody>
      </p:sp>
      <p:pic>
        <p:nvPicPr>
          <p:cNvPr id="218115" name="Picture 3" descr="LPVdrawing 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0497"/>
          <a:stretch>
            <a:fillRect/>
          </a:stretch>
        </p:blipFill>
        <p:spPr>
          <a:xfrm>
            <a:off x="2438400" y="1828800"/>
            <a:ext cx="3838575"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8116" name="Line 4"/>
          <p:cNvSpPr>
            <a:spLocks noChangeShapeType="1"/>
          </p:cNvSpPr>
          <p:nvPr/>
        </p:nvSpPr>
        <p:spPr bwMode="auto">
          <a:xfrm flipH="1">
            <a:off x="4495800" y="3810000"/>
            <a:ext cx="1066800" cy="762000"/>
          </a:xfrm>
          <a:prstGeom prst="line">
            <a:avLst/>
          </a:prstGeom>
          <a:noFill/>
          <a:ln w="381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28125888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normAutofit fontScale="90000"/>
          </a:bodyPr>
          <a:lstStyle/>
          <a:p>
            <a:pPr eaLnBrk="1" hangingPunct="1">
              <a:defRPr/>
            </a:pPr>
            <a:r>
              <a:rPr lang="en-US" sz="3200" smtClean="0">
                <a:solidFill>
                  <a:schemeClr val="tx1"/>
                </a:solidFill>
              </a:rPr>
              <a:t>Marking</a:t>
            </a:r>
            <a:r>
              <a:rPr lang="en-US" sz="3200" smtClean="0"/>
              <a:t> </a:t>
            </a:r>
            <a:r>
              <a:rPr lang="en-US" sz="3200" smtClean="0">
                <a:solidFill>
                  <a:srgbClr val="FF0066"/>
                </a:solidFill>
              </a:rPr>
              <a:t>LEFT SLOPE  </a:t>
            </a:r>
            <a:r>
              <a:rPr lang="en-US" sz="3200" smtClean="0">
                <a:solidFill>
                  <a:schemeClr val="tx1"/>
                </a:solidFill>
              </a:rPr>
              <a:t>and</a:t>
            </a:r>
            <a:r>
              <a:rPr lang="en-US" sz="3200" smtClean="0">
                <a:solidFill>
                  <a:srgbClr val="FF0066"/>
                </a:solidFill>
              </a:rPr>
              <a:t> </a:t>
            </a:r>
            <a:r>
              <a:rPr lang="en-US" sz="3200" smtClean="0">
                <a:solidFill>
                  <a:schemeClr val="folHlink"/>
                </a:solidFill>
              </a:rPr>
              <a:t>RIGHT CONVEXITY</a:t>
            </a:r>
            <a:r>
              <a:rPr lang="en-US" sz="3200" smtClean="0">
                <a:solidFill>
                  <a:srgbClr val="FF0066"/>
                </a:solidFill>
              </a:rPr>
              <a:t> </a:t>
            </a:r>
            <a:r>
              <a:rPr lang="en-US" sz="3200" smtClean="0">
                <a:solidFill>
                  <a:schemeClr val="tx1"/>
                </a:solidFill>
              </a:rPr>
              <a:t>on the</a:t>
            </a:r>
            <a:r>
              <a:rPr lang="en-US" sz="3200" smtClean="0">
                <a:solidFill>
                  <a:srgbClr val="FF0066"/>
                </a:solidFill>
              </a:rPr>
              <a:t> </a:t>
            </a:r>
            <a:r>
              <a:rPr lang="en-US" sz="3200" smtClean="0">
                <a:solidFill>
                  <a:srgbClr val="FF66CC"/>
                </a:solidFill>
              </a:rPr>
              <a:t>LEFT PROTRACTOVIEW (LPV)</a:t>
            </a:r>
          </a:p>
        </p:txBody>
      </p:sp>
      <p:pic>
        <p:nvPicPr>
          <p:cNvPr id="219139" name="Picture 3" descr="LPVdrawing 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0497"/>
          <a:stretch>
            <a:fillRect/>
          </a:stretch>
        </p:blipFill>
        <p:spPr>
          <a:xfrm>
            <a:off x="2438400" y="1828800"/>
            <a:ext cx="3838575"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9140" name="Line 4"/>
          <p:cNvSpPr>
            <a:spLocks noChangeShapeType="1"/>
          </p:cNvSpPr>
          <p:nvPr/>
        </p:nvSpPr>
        <p:spPr bwMode="auto">
          <a:xfrm flipH="1">
            <a:off x="4495800" y="3810000"/>
            <a:ext cx="1066800" cy="762000"/>
          </a:xfrm>
          <a:prstGeom prst="line">
            <a:avLst/>
          </a:prstGeom>
          <a:noFill/>
          <a:ln w="381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9141" name="Line 5"/>
          <p:cNvSpPr>
            <a:spLocks noChangeShapeType="1"/>
          </p:cNvSpPr>
          <p:nvPr/>
        </p:nvSpPr>
        <p:spPr bwMode="auto">
          <a:xfrm>
            <a:off x="4495800" y="4572000"/>
            <a:ext cx="1295400" cy="0"/>
          </a:xfrm>
          <a:prstGeom prst="line">
            <a:avLst/>
          </a:prstGeom>
          <a:noFill/>
          <a:ln w="2857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34867358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normAutofit/>
          </a:bodyPr>
          <a:lstStyle/>
          <a:p>
            <a:pPr eaLnBrk="1" hangingPunct="1">
              <a:defRPr/>
            </a:pPr>
            <a:r>
              <a:rPr lang="en-US" sz="3200" smtClean="0">
                <a:solidFill>
                  <a:schemeClr val="tx1"/>
                </a:solidFill>
              </a:rPr>
              <a:t>Marking</a:t>
            </a:r>
            <a:r>
              <a:rPr lang="en-US" sz="3200" smtClean="0"/>
              <a:t> </a:t>
            </a:r>
            <a:r>
              <a:rPr lang="en-US" sz="3200" smtClean="0">
                <a:solidFill>
                  <a:srgbClr val="FF0066"/>
                </a:solidFill>
              </a:rPr>
              <a:t>LEFT SLOPE  </a:t>
            </a:r>
            <a:r>
              <a:rPr lang="en-US" sz="3200" smtClean="0">
                <a:solidFill>
                  <a:schemeClr val="tx1"/>
                </a:solidFill>
              </a:rPr>
              <a:t>and</a:t>
            </a:r>
            <a:r>
              <a:rPr lang="en-US" sz="3200" smtClean="0">
                <a:solidFill>
                  <a:srgbClr val="FF0066"/>
                </a:solidFill>
              </a:rPr>
              <a:t> </a:t>
            </a:r>
            <a:r>
              <a:rPr lang="en-US" sz="3200" smtClean="0">
                <a:solidFill>
                  <a:schemeClr val="folHlink"/>
                </a:solidFill>
              </a:rPr>
              <a:t>RIGHT CONVEXITY</a:t>
            </a:r>
            <a:r>
              <a:rPr lang="en-US" sz="3200" smtClean="0">
                <a:solidFill>
                  <a:srgbClr val="FF0066"/>
                </a:solidFill>
              </a:rPr>
              <a:t> </a:t>
            </a:r>
            <a:r>
              <a:rPr lang="en-US" sz="3200" smtClean="0">
                <a:solidFill>
                  <a:schemeClr val="tx1"/>
                </a:solidFill>
              </a:rPr>
              <a:t>on the</a:t>
            </a:r>
            <a:r>
              <a:rPr lang="en-US" sz="3200" smtClean="0">
                <a:solidFill>
                  <a:srgbClr val="FF0066"/>
                </a:solidFill>
              </a:rPr>
              <a:t> </a:t>
            </a:r>
            <a:r>
              <a:rPr lang="en-US" sz="3200" smtClean="0">
                <a:solidFill>
                  <a:srgbClr val="FF66CC"/>
                </a:solidFill>
              </a:rPr>
              <a:t>LEFT PROTRACTOVIEW </a:t>
            </a:r>
          </a:p>
        </p:txBody>
      </p:sp>
      <p:pic>
        <p:nvPicPr>
          <p:cNvPr id="220163" name="Picture 3" descr="LPVdrawing 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45078" y="1600200"/>
            <a:ext cx="3291844"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0164" name="Line 4"/>
          <p:cNvSpPr>
            <a:spLocks noChangeShapeType="1"/>
          </p:cNvSpPr>
          <p:nvPr/>
        </p:nvSpPr>
        <p:spPr bwMode="auto">
          <a:xfrm flipH="1">
            <a:off x="4495800" y="3810000"/>
            <a:ext cx="1066800" cy="762000"/>
          </a:xfrm>
          <a:prstGeom prst="line">
            <a:avLst/>
          </a:prstGeom>
          <a:noFill/>
          <a:ln w="381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0165" name="Line 5"/>
          <p:cNvSpPr>
            <a:spLocks noChangeShapeType="1"/>
          </p:cNvSpPr>
          <p:nvPr/>
        </p:nvSpPr>
        <p:spPr bwMode="auto">
          <a:xfrm>
            <a:off x="4495800" y="4572000"/>
            <a:ext cx="1295400" cy="0"/>
          </a:xfrm>
          <a:prstGeom prst="line">
            <a:avLst/>
          </a:prstGeom>
          <a:noFill/>
          <a:ln w="2857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0166" name="Line 6"/>
          <p:cNvSpPr>
            <a:spLocks noChangeShapeType="1"/>
          </p:cNvSpPr>
          <p:nvPr/>
        </p:nvSpPr>
        <p:spPr bwMode="auto">
          <a:xfrm>
            <a:off x="3429000" y="3810000"/>
            <a:ext cx="1066800" cy="685800"/>
          </a:xfrm>
          <a:prstGeom prst="line">
            <a:avLst/>
          </a:prstGeom>
          <a:noFill/>
          <a:ln w="28575">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0167" name="Line 7"/>
          <p:cNvSpPr>
            <a:spLocks noChangeShapeType="1"/>
          </p:cNvSpPr>
          <p:nvPr/>
        </p:nvSpPr>
        <p:spPr bwMode="auto">
          <a:xfrm flipH="1">
            <a:off x="3429000" y="4495800"/>
            <a:ext cx="1066800" cy="0"/>
          </a:xfrm>
          <a:prstGeom prst="line">
            <a:avLst/>
          </a:prstGeom>
          <a:noFill/>
          <a:ln w="28575">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0168" name="Text Box 8"/>
          <p:cNvSpPr txBox="1">
            <a:spLocks noChangeArrowheads="1"/>
          </p:cNvSpPr>
          <p:nvPr/>
        </p:nvSpPr>
        <p:spPr bwMode="auto">
          <a:xfrm>
            <a:off x="2667000" y="41910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0066"/>
                </a:solidFill>
                <a:latin typeface="Garamond" pitchFamily="18" charset="0"/>
              </a:rPr>
              <a:t>32</a:t>
            </a:r>
          </a:p>
        </p:txBody>
      </p:sp>
      <p:sp>
        <p:nvSpPr>
          <p:cNvPr id="220169" name="Text Box 9"/>
          <p:cNvSpPr txBox="1">
            <a:spLocks noChangeArrowheads="1"/>
          </p:cNvSpPr>
          <p:nvPr/>
        </p:nvSpPr>
        <p:spPr bwMode="auto">
          <a:xfrm>
            <a:off x="5638800" y="42672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chemeClr val="folHlink"/>
                </a:solidFill>
                <a:latin typeface="Garamond" pitchFamily="18" charset="0"/>
              </a:rPr>
              <a:t>28</a:t>
            </a:r>
          </a:p>
        </p:txBody>
      </p:sp>
    </p:spTree>
    <p:extLst>
      <p:ext uri="{BB962C8B-B14F-4D97-AF65-F5344CB8AC3E}">
        <p14:creationId xmlns:p14="http://schemas.microsoft.com/office/powerpoint/2010/main" val="1695646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normAutofit/>
          </a:bodyPr>
          <a:lstStyle/>
          <a:p>
            <a:pPr eaLnBrk="1" hangingPunct="1">
              <a:defRPr/>
            </a:pPr>
            <a:r>
              <a:rPr lang="en-US" sz="3200" smtClean="0"/>
              <a:t>Marking </a:t>
            </a:r>
            <a:r>
              <a:rPr lang="en-US" sz="3200" smtClean="0">
                <a:solidFill>
                  <a:srgbClr val="FF0066"/>
                </a:solidFill>
              </a:rPr>
              <a:t>LEFT CONVEXITY</a:t>
            </a:r>
            <a:r>
              <a:rPr lang="en-US" sz="3200" smtClean="0"/>
              <a:t> and </a:t>
            </a:r>
            <a:r>
              <a:rPr lang="en-US" sz="3200" smtClean="0">
                <a:solidFill>
                  <a:schemeClr val="folHlink"/>
                </a:solidFill>
              </a:rPr>
              <a:t>RIGHT</a:t>
            </a:r>
            <a:r>
              <a:rPr lang="en-US" sz="3200" smtClean="0"/>
              <a:t> </a:t>
            </a:r>
            <a:r>
              <a:rPr lang="en-US" sz="3200" smtClean="0">
                <a:solidFill>
                  <a:schemeClr val="folHlink"/>
                </a:solidFill>
              </a:rPr>
              <a:t>SLOPE</a:t>
            </a:r>
            <a:r>
              <a:rPr lang="en-US" sz="3200" smtClean="0"/>
              <a:t> on the </a:t>
            </a:r>
            <a:r>
              <a:rPr lang="en-US" sz="3200" smtClean="0">
                <a:solidFill>
                  <a:srgbClr val="FF66CC"/>
                </a:solidFill>
              </a:rPr>
              <a:t>RIGHT PROTRACTOVIEW</a:t>
            </a:r>
          </a:p>
        </p:txBody>
      </p:sp>
      <p:pic>
        <p:nvPicPr>
          <p:cNvPr id="221187" name="Picture 3" descr="RPVdraw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2993" r="4715"/>
          <a:stretch>
            <a:fillRect/>
          </a:stretch>
        </p:blipFill>
        <p:spPr>
          <a:xfrm>
            <a:off x="2590800" y="1600200"/>
            <a:ext cx="3657600" cy="4592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1188" name="Line 4"/>
          <p:cNvSpPr>
            <a:spLocks noChangeShapeType="1"/>
          </p:cNvSpPr>
          <p:nvPr/>
        </p:nvSpPr>
        <p:spPr bwMode="auto">
          <a:xfrm>
            <a:off x="2819400" y="3276600"/>
            <a:ext cx="1143000" cy="609600"/>
          </a:xfrm>
          <a:prstGeom prst="line">
            <a:avLst/>
          </a:prstGeom>
          <a:noFill/>
          <a:ln w="28575">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1189" name="Line 5"/>
          <p:cNvSpPr>
            <a:spLocks noChangeShapeType="1"/>
          </p:cNvSpPr>
          <p:nvPr/>
        </p:nvSpPr>
        <p:spPr bwMode="auto">
          <a:xfrm flipH="1">
            <a:off x="2743200" y="3886200"/>
            <a:ext cx="1219200" cy="0"/>
          </a:xfrm>
          <a:prstGeom prst="line">
            <a:avLst/>
          </a:prstGeom>
          <a:noFill/>
          <a:ln w="28575">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1190" name="Line 6"/>
          <p:cNvSpPr>
            <a:spLocks noChangeShapeType="1"/>
          </p:cNvSpPr>
          <p:nvPr/>
        </p:nvSpPr>
        <p:spPr bwMode="auto">
          <a:xfrm flipH="1">
            <a:off x="4114800" y="3352800"/>
            <a:ext cx="1219200" cy="609600"/>
          </a:xfrm>
          <a:prstGeom prst="line">
            <a:avLst/>
          </a:prstGeom>
          <a:noFill/>
          <a:ln w="2857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1191" name="Line 7"/>
          <p:cNvSpPr>
            <a:spLocks noChangeShapeType="1"/>
          </p:cNvSpPr>
          <p:nvPr/>
        </p:nvSpPr>
        <p:spPr bwMode="auto">
          <a:xfrm>
            <a:off x="4191000" y="3962400"/>
            <a:ext cx="1143000" cy="0"/>
          </a:xfrm>
          <a:prstGeom prst="line">
            <a:avLst/>
          </a:prstGeom>
          <a:noFill/>
          <a:ln w="2857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1192" name="Text Box 8"/>
          <p:cNvSpPr txBox="1">
            <a:spLocks noChangeArrowheads="1"/>
          </p:cNvSpPr>
          <p:nvPr/>
        </p:nvSpPr>
        <p:spPr bwMode="auto">
          <a:xfrm>
            <a:off x="1828800" y="3505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0066"/>
                </a:solidFill>
                <a:latin typeface="Garamond" pitchFamily="18" charset="0"/>
              </a:rPr>
              <a:t>34</a:t>
            </a:r>
          </a:p>
        </p:txBody>
      </p:sp>
      <p:sp>
        <p:nvSpPr>
          <p:cNvPr id="221193" name="Text Box 9"/>
          <p:cNvSpPr txBox="1">
            <a:spLocks noChangeArrowheads="1"/>
          </p:cNvSpPr>
          <p:nvPr/>
        </p:nvSpPr>
        <p:spPr bwMode="auto">
          <a:xfrm>
            <a:off x="6553200" y="35814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chemeClr val="folHlink"/>
                </a:solidFill>
                <a:latin typeface="Garamond" pitchFamily="18" charset="0"/>
              </a:rPr>
              <a:t>41</a:t>
            </a:r>
          </a:p>
        </p:txBody>
      </p:sp>
      <p:sp>
        <p:nvSpPr>
          <p:cNvPr id="221194" name="Line 10"/>
          <p:cNvSpPr>
            <a:spLocks noChangeShapeType="1"/>
          </p:cNvSpPr>
          <p:nvPr/>
        </p:nvSpPr>
        <p:spPr bwMode="auto">
          <a:xfrm flipH="1" flipV="1">
            <a:off x="5410200" y="3733800"/>
            <a:ext cx="990600" cy="152400"/>
          </a:xfrm>
          <a:prstGeom prst="line">
            <a:avLst/>
          </a:prstGeom>
          <a:noFill/>
          <a:ln w="38100">
            <a:solidFill>
              <a:srgbClr val="FF0066"/>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1195" name="Line 11"/>
          <p:cNvSpPr>
            <a:spLocks noChangeShapeType="1"/>
          </p:cNvSpPr>
          <p:nvPr/>
        </p:nvSpPr>
        <p:spPr bwMode="auto">
          <a:xfrm flipV="1">
            <a:off x="2514600" y="3657600"/>
            <a:ext cx="533400" cy="76200"/>
          </a:xfrm>
          <a:prstGeom prst="line">
            <a:avLst/>
          </a:prstGeom>
          <a:noFill/>
          <a:ln w="38100">
            <a:solidFill>
              <a:schemeClr val="folHlink"/>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15722707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LEVERAGE FACTOR</a:t>
            </a:r>
          </a:p>
        </p:txBody>
      </p:sp>
      <p:sp>
        <p:nvSpPr>
          <p:cNvPr id="78851" name="Rectangle 3"/>
          <p:cNvSpPr>
            <a:spLocks noGrp="1" noChangeArrowheads="1"/>
          </p:cNvSpPr>
          <p:nvPr>
            <p:ph type="body" idx="1"/>
          </p:nvPr>
        </p:nvSpPr>
        <p:spPr/>
        <p:txBody>
          <a:bodyPr/>
          <a:lstStyle/>
          <a:p>
            <a:pPr eaLnBrk="1" hangingPunct="1"/>
            <a:r>
              <a:rPr lang="en-US" altLang="en-US" smtClean="0"/>
              <a:t>Once you have determined your atlas misalignment, decide which condyle is the TRACK condyle. Then proceed to determine the “leverage factor” to determine the best approach towards unlocking and repositioning the displaced atlas.</a:t>
            </a:r>
          </a:p>
        </p:txBody>
      </p:sp>
    </p:spTree>
    <p:extLst>
      <p:ext uri="{BB962C8B-B14F-4D97-AF65-F5344CB8AC3E}">
        <p14:creationId xmlns:p14="http://schemas.microsoft.com/office/powerpoint/2010/main" val="20107954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normAutofit fontScale="90000"/>
          </a:bodyPr>
          <a:lstStyle/>
          <a:p>
            <a:pPr eaLnBrk="1" hangingPunct="1">
              <a:defRPr/>
            </a:pPr>
            <a:r>
              <a:rPr lang="en-US" sz="3200" smtClean="0"/>
              <a:t>On the side of track condyle, draw a short line perpendicular to the convergence line at both the anterior &amp; posterior aspect of the condyle</a:t>
            </a:r>
          </a:p>
        </p:txBody>
      </p:sp>
      <p:pic>
        <p:nvPicPr>
          <p:cNvPr id="222211" name="Picture 3" descr="BP pic"/>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8118" t="10182" r="10353" b="23701"/>
          <a:stretch>
            <a:fillRect/>
          </a:stretch>
        </p:blipFill>
        <p:spPr>
          <a:xfrm>
            <a:off x="2438400" y="2133600"/>
            <a:ext cx="3802063" cy="423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2212" name="Text Box 4"/>
          <p:cNvSpPr txBox="1">
            <a:spLocks noChangeArrowheads="1"/>
          </p:cNvSpPr>
          <p:nvPr/>
        </p:nvSpPr>
        <p:spPr bwMode="auto">
          <a:xfrm>
            <a:off x="6553200" y="3429000"/>
            <a:ext cx="2590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CC00"/>
                </a:solidFill>
                <a:latin typeface="Garamond" pitchFamily="18" charset="0"/>
              </a:rPr>
              <a:t>LEVERAGE FACTOR</a:t>
            </a:r>
          </a:p>
        </p:txBody>
      </p:sp>
      <p:sp>
        <p:nvSpPr>
          <p:cNvPr id="222213" name="Line 5"/>
          <p:cNvSpPr>
            <a:spLocks noChangeShapeType="1"/>
          </p:cNvSpPr>
          <p:nvPr/>
        </p:nvSpPr>
        <p:spPr bwMode="auto">
          <a:xfrm flipV="1">
            <a:off x="3810000" y="2438400"/>
            <a:ext cx="685800" cy="3352800"/>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2214" name="Line 6"/>
          <p:cNvSpPr>
            <a:spLocks noChangeShapeType="1"/>
          </p:cNvSpPr>
          <p:nvPr/>
        </p:nvSpPr>
        <p:spPr bwMode="auto">
          <a:xfrm flipH="1" flipV="1">
            <a:off x="3810000" y="4953000"/>
            <a:ext cx="304800" cy="76200"/>
          </a:xfrm>
          <a:prstGeom prst="line">
            <a:avLst/>
          </a:prstGeom>
          <a:noFill/>
          <a:ln w="5715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2215" name="Line 7"/>
          <p:cNvSpPr>
            <a:spLocks noChangeShapeType="1"/>
          </p:cNvSpPr>
          <p:nvPr/>
        </p:nvSpPr>
        <p:spPr bwMode="auto">
          <a:xfrm flipH="1" flipV="1">
            <a:off x="3733800" y="5486400"/>
            <a:ext cx="228600" cy="76200"/>
          </a:xfrm>
          <a:prstGeom prst="line">
            <a:avLst/>
          </a:prstGeom>
          <a:noFill/>
          <a:ln w="5715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2216" name="Text Box 8"/>
          <p:cNvSpPr txBox="1">
            <a:spLocks noChangeArrowheads="1"/>
          </p:cNvSpPr>
          <p:nvPr/>
        </p:nvSpPr>
        <p:spPr bwMode="auto">
          <a:xfrm>
            <a:off x="3352800" y="472440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1</a:t>
            </a:r>
          </a:p>
        </p:txBody>
      </p:sp>
      <p:sp>
        <p:nvSpPr>
          <p:cNvPr id="222217" name="Text Box 9"/>
          <p:cNvSpPr txBox="1">
            <a:spLocks noChangeArrowheads="1"/>
          </p:cNvSpPr>
          <p:nvPr/>
        </p:nvSpPr>
        <p:spPr bwMode="auto">
          <a:xfrm>
            <a:off x="3352800" y="5410200"/>
            <a:ext cx="22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2</a:t>
            </a:r>
          </a:p>
        </p:txBody>
      </p:sp>
      <p:sp>
        <p:nvSpPr>
          <p:cNvPr id="222218" name="Text Box 10"/>
          <p:cNvSpPr txBox="1">
            <a:spLocks noChangeArrowheads="1"/>
          </p:cNvSpPr>
          <p:nvPr/>
        </p:nvSpPr>
        <p:spPr bwMode="auto">
          <a:xfrm>
            <a:off x="457200" y="18288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FF00"/>
                </a:solidFill>
                <a:latin typeface="Garamond" pitchFamily="18" charset="0"/>
              </a:rPr>
              <a:t>ANT=</a:t>
            </a:r>
            <a:r>
              <a:rPr lang="en-US" altLang="en-US" sz="3200">
                <a:solidFill>
                  <a:srgbClr val="FF66CC"/>
                </a:solidFill>
                <a:latin typeface="Garamond" pitchFamily="18" charset="0"/>
              </a:rPr>
              <a:t>1</a:t>
            </a:r>
          </a:p>
        </p:txBody>
      </p:sp>
      <p:sp>
        <p:nvSpPr>
          <p:cNvPr id="222219" name="Text Box 11"/>
          <p:cNvSpPr txBox="1">
            <a:spLocks noChangeArrowheads="1"/>
          </p:cNvSpPr>
          <p:nvPr/>
        </p:nvSpPr>
        <p:spPr bwMode="auto">
          <a:xfrm>
            <a:off x="533400" y="25146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FF00"/>
                </a:solidFill>
                <a:latin typeface="Garamond" pitchFamily="18" charset="0"/>
              </a:rPr>
              <a:t>POST=</a:t>
            </a:r>
            <a:r>
              <a:rPr lang="en-US" altLang="en-US" sz="3200">
                <a:solidFill>
                  <a:srgbClr val="FF0066"/>
                </a:solidFill>
                <a:latin typeface="Garamond" pitchFamily="18" charset="0"/>
              </a:rPr>
              <a:t>2</a:t>
            </a:r>
          </a:p>
        </p:txBody>
      </p:sp>
    </p:spTree>
    <p:extLst>
      <p:ext uri="{BB962C8B-B14F-4D97-AF65-F5344CB8AC3E}">
        <p14:creationId xmlns:p14="http://schemas.microsoft.com/office/powerpoint/2010/main" val="2120220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fontScale="90000"/>
          </a:bodyPr>
          <a:lstStyle/>
          <a:p>
            <a:pPr eaLnBrk="1" hangingPunct="1">
              <a:defRPr/>
            </a:pPr>
            <a:r>
              <a:rPr lang="en-US" sz="2800" smtClean="0"/>
              <a:t>Half the distance between lines one and two and place a dot at the midpoint. Then draw a perpendicular line off this dot from the convergence line past the tp on slip side</a:t>
            </a:r>
            <a:r>
              <a:rPr lang="en-US" sz="3200" smtClean="0"/>
              <a:t>.</a:t>
            </a:r>
          </a:p>
        </p:txBody>
      </p:sp>
      <p:pic>
        <p:nvPicPr>
          <p:cNvPr id="223235" name="Picture 3" descr="BP pic"/>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8118" t="10182" r="10353" b="23701"/>
          <a:stretch>
            <a:fillRect/>
          </a:stretch>
        </p:blipFill>
        <p:spPr>
          <a:xfrm>
            <a:off x="2438400" y="2133600"/>
            <a:ext cx="3802063" cy="423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3236" name="Text Box 4"/>
          <p:cNvSpPr txBox="1">
            <a:spLocks noChangeArrowheads="1"/>
          </p:cNvSpPr>
          <p:nvPr/>
        </p:nvSpPr>
        <p:spPr bwMode="auto">
          <a:xfrm>
            <a:off x="6553200" y="3429000"/>
            <a:ext cx="2590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CC00"/>
                </a:solidFill>
                <a:latin typeface="Garamond" pitchFamily="18" charset="0"/>
              </a:rPr>
              <a:t>LEVERAGE FACTOR</a:t>
            </a:r>
          </a:p>
        </p:txBody>
      </p:sp>
      <p:sp>
        <p:nvSpPr>
          <p:cNvPr id="223237" name="Line 5"/>
          <p:cNvSpPr>
            <a:spLocks noChangeShapeType="1"/>
          </p:cNvSpPr>
          <p:nvPr/>
        </p:nvSpPr>
        <p:spPr bwMode="auto">
          <a:xfrm flipV="1">
            <a:off x="3810000" y="2438400"/>
            <a:ext cx="685800" cy="3352800"/>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3238" name="Line 6"/>
          <p:cNvSpPr>
            <a:spLocks noChangeShapeType="1"/>
          </p:cNvSpPr>
          <p:nvPr/>
        </p:nvSpPr>
        <p:spPr bwMode="auto">
          <a:xfrm flipH="1" flipV="1">
            <a:off x="3810000" y="4953000"/>
            <a:ext cx="304800" cy="76200"/>
          </a:xfrm>
          <a:prstGeom prst="line">
            <a:avLst/>
          </a:prstGeom>
          <a:noFill/>
          <a:ln w="5715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3239" name="Line 7"/>
          <p:cNvSpPr>
            <a:spLocks noChangeShapeType="1"/>
          </p:cNvSpPr>
          <p:nvPr/>
        </p:nvSpPr>
        <p:spPr bwMode="auto">
          <a:xfrm flipH="1" flipV="1">
            <a:off x="3733800" y="5486400"/>
            <a:ext cx="228600" cy="76200"/>
          </a:xfrm>
          <a:prstGeom prst="line">
            <a:avLst/>
          </a:prstGeom>
          <a:noFill/>
          <a:ln w="5715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3240" name="Text Box 8"/>
          <p:cNvSpPr txBox="1">
            <a:spLocks noChangeArrowheads="1"/>
          </p:cNvSpPr>
          <p:nvPr/>
        </p:nvSpPr>
        <p:spPr bwMode="auto">
          <a:xfrm>
            <a:off x="3352800" y="472440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1</a:t>
            </a:r>
          </a:p>
        </p:txBody>
      </p:sp>
      <p:sp>
        <p:nvSpPr>
          <p:cNvPr id="223241" name="Text Box 9"/>
          <p:cNvSpPr txBox="1">
            <a:spLocks noChangeArrowheads="1"/>
          </p:cNvSpPr>
          <p:nvPr/>
        </p:nvSpPr>
        <p:spPr bwMode="auto">
          <a:xfrm>
            <a:off x="3352800" y="5410200"/>
            <a:ext cx="22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2</a:t>
            </a:r>
          </a:p>
        </p:txBody>
      </p:sp>
      <p:sp>
        <p:nvSpPr>
          <p:cNvPr id="223242" name="Text Box 10"/>
          <p:cNvSpPr txBox="1">
            <a:spLocks noChangeArrowheads="1"/>
          </p:cNvSpPr>
          <p:nvPr/>
        </p:nvSpPr>
        <p:spPr bwMode="auto">
          <a:xfrm>
            <a:off x="457200" y="18288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FF00"/>
                </a:solidFill>
                <a:latin typeface="Garamond" pitchFamily="18" charset="0"/>
              </a:rPr>
              <a:t>ANT=</a:t>
            </a:r>
            <a:r>
              <a:rPr lang="en-US" altLang="en-US" sz="3200">
                <a:solidFill>
                  <a:srgbClr val="FF66CC"/>
                </a:solidFill>
                <a:latin typeface="Garamond" pitchFamily="18" charset="0"/>
              </a:rPr>
              <a:t>1</a:t>
            </a:r>
          </a:p>
        </p:txBody>
      </p:sp>
      <p:sp>
        <p:nvSpPr>
          <p:cNvPr id="223243" name="Text Box 11"/>
          <p:cNvSpPr txBox="1">
            <a:spLocks noChangeArrowheads="1"/>
          </p:cNvSpPr>
          <p:nvPr/>
        </p:nvSpPr>
        <p:spPr bwMode="auto">
          <a:xfrm>
            <a:off x="533400" y="25146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FF00"/>
                </a:solidFill>
                <a:latin typeface="Garamond" pitchFamily="18" charset="0"/>
              </a:rPr>
              <a:t>POST=</a:t>
            </a:r>
            <a:r>
              <a:rPr lang="en-US" altLang="en-US" sz="3200">
                <a:solidFill>
                  <a:srgbClr val="FF0066"/>
                </a:solidFill>
                <a:latin typeface="Garamond" pitchFamily="18" charset="0"/>
              </a:rPr>
              <a:t>2</a:t>
            </a:r>
          </a:p>
        </p:txBody>
      </p:sp>
      <p:sp>
        <p:nvSpPr>
          <p:cNvPr id="223244" name="Line 12"/>
          <p:cNvSpPr>
            <a:spLocks noChangeShapeType="1"/>
          </p:cNvSpPr>
          <p:nvPr/>
        </p:nvSpPr>
        <p:spPr bwMode="auto">
          <a:xfrm>
            <a:off x="3886200" y="5257800"/>
            <a:ext cx="1676400" cy="381000"/>
          </a:xfrm>
          <a:prstGeom prst="line">
            <a:avLst/>
          </a:prstGeom>
          <a:noFill/>
          <a:ln w="5715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3245" name="Text Box 13"/>
          <p:cNvSpPr txBox="1">
            <a:spLocks noChangeArrowheads="1"/>
          </p:cNvSpPr>
          <p:nvPr/>
        </p:nvSpPr>
        <p:spPr bwMode="auto">
          <a:xfrm>
            <a:off x="5638800" y="5410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B</a:t>
            </a:r>
          </a:p>
        </p:txBody>
      </p:sp>
    </p:spTree>
    <p:extLst>
      <p:ext uri="{BB962C8B-B14F-4D97-AF65-F5344CB8AC3E}">
        <p14:creationId xmlns:p14="http://schemas.microsoft.com/office/powerpoint/2010/main" val="389630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5495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rmAutofit fontScale="90000"/>
          </a:bodyPr>
          <a:lstStyle/>
          <a:p>
            <a:pPr eaLnBrk="1" hangingPunct="1">
              <a:defRPr/>
            </a:pPr>
            <a:r>
              <a:rPr lang="en-US" sz="2800" smtClean="0"/>
              <a:t>Place a bold dot on the lateral anterior aspect of the transverse process on the slip side.  Place a second dot at the mid point between the tp and posterior tubercle on the track side.</a:t>
            </a:r>
            <a:endParaRPr lang="en-US" sz="3200" smtClean="0"/>
          </a:p>
        </p:txBody>
      </p:sp>
      <p:pic>
        <p:nvPicPr>
          <p:cNvPr id="224259" name="Picture 3" descr="BP pic"/>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8118" t="10182" r="10353" b="23701"/>
          <a:stretch>
            <a:fillRect/>
          </a:stretch>
        </p:blipFill>
        <p:spPr>
          <a:xfrm>
            <a:off x="2438400" y="2133600"/>
            <a:ext cx="3802063" cy="423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4260" name="Text Box 4"/>
          <p:cNvSpPr txBox="1">
            <a:spLocks noChangeArrowheads="1"/>
          </p:cNvSpPr>
          <p:nvPr/>
        </p:nvSpPr>
        <p:spPr bwMode="auto">
          <a:xfrm>
            <a:off x="6553200" y="3429000"/>
            <a:ext cx="2590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CC00"/>
                </a:solidFill>
                <a:latin typeface="Garamond" pitchFamily="18" charset="0"/>
              </a:rPr>
              <a:t>LEVERAGE FACTOR</a:t>
            </a:r>
          </a:p>
        </p:txBody>
      </p:sp>
      <p:sp>
        <p:nvSpPr>
          <p:cNvPr id="224261" name="Line 5"/>
          <p:cNvSpPr>
            <a:spLocks noChangeShapeType="1"/>
          </p:cNvSpPr>
          <p:nvPr/>
        </p:nvSpPr>
        <p:spPr bwMode="auto">
          <a:xfrm flipV="1">
            <a:off x="3810000" y="2438400"/>
            <a:ext cx="685800" cy="3352800"/>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4262" name="Line 6"/>
          <p:cNvSpPr>
            <a:spLocks noChangeShapeType="1"/>
          </p:cNvSpPr>
          <p:nvPr/>
        </p:nvSpPr>
        <p:spPr bwMode="auto">
          <a:xfrm flipH="1" flipV="1">
            <a:off x="3810000" y="4953000"/>
            <a:ext cx="304800" cy="76200"/>
          </a:xfrm>
          <a:prstGeom prst="line">
            <a:avLst/>
          </a:prstGeom>
          <a:noFill/>
          <a:ln w="5715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4263" name="Line 7"/>
          <p:cNvSpPr>
            <a:spLocks noChangeShapeType="1"/>
          </p:cNvSpPr>
          <p:nvPr/>
        </p:nvSpPr>
        <p:spPr bwMode="auto">
          <a:xfrm flipH="1" flipV="1">
            <a:off x="3733800" y="5486400"/>
            <a:ext cx="228600" cy="76200"/>
          </a:xfrm>
          <a:prstGeom prst="line">
            <a:avLst/>
          </a:prstGeom>
          <a:noFill/>
          <a:ln w="5715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4264" name="Text Box 8"/>
          <p:cNvSpPr txBox="1">
            <a:spLocks noChangeArrowheads="1"/>
          </p:cNvSpPr>
          <p:nvPr/>
        </p:nvSpPr>
        <p:spPr bwMode="auto">
          <a:xfrm>
            <a:off x="3352800" y="472440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1</a:t>
            </a:r>
          </a:p>
        </p:txBody>
      </p:sp>
      <p:sp>
        <p:nvSpPr>
          <p:cNvPr id="224265" name="Text Box 9"/>
          <p:cNvSpPr txBox="1">
            <a:spLocks noChangeArrowheads="1"/>
          </p:cNvSpPr>
          <p:nvPr/>
        </p:nvSpPr>
        <p:spPr bwMode="auto">
          <a:xfrm>
            <a:off x="3352800" y="5410200"/>
            <a:ext cx="22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2</a:t>
            </a:r>
          </a:p>
        </p:txBody>
      </p:sp>
      <p:sp>
        <p:nvSpPr>
          <p:cNvPr id="224266" name="Text Box 10"/>
          <p:cNvSpPr txBox="1">
            <a:spLocks noChangeArrowheads="1"/>
          </p:cNvSpPr>
          <p:nvPr/>
        </p:nvSpPr>
        <p:spPr bwMode="auto">
          <a:xfrm>
            <a:off x="457200" y="18288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FF00"/>
                </a:solidFill>
                <a:latin typeface="Garamond" pitchFamily="18" charset="0"/>
              </a:rPr>
              <a:t>ANT=</a:t>
            </a:r>
            <a:r>
              <a:rPr lang="en-US" altLang="en-US" sz="3200">
                <a:solidFill>
                  <a:srgbClr val="FF66CC"/>
                </a:solidFill>
                <a:latin typeface="Garamond" pitchFamily="18" charset="0"/>
              </a:rPr>
              <a:t>1</a:t>
            </a:r>
          </a:p>
        </p:txBody>
      </p:sp>
      <p:sp>
        <p:nvSpPr>
          <p:cNvPr id="224267" name="Text Box 11"/>
          <p:cNvSpPr txBox="1">
            <a:spLocks noChangeArrowheads="1"/>
          </p:cNvSpPr>
          <p:nvPr/>
        </p:nvSpPr>
        <p:spPr bwMode="auto">
          <a:xfrm>
            <a:off x="533400" y="25146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FF00"/>
                </a:solidFill>
                <a:latin typeface="Garamond" pitchFamily="18" charset="0"/>
              </a:rPr>
              <a:t>POST=</a:t>
            </a:r>
            <a:r>
              <a:rPr lang="en-US" altLang="en-US" sz="3200">
                <a:solidFill>
                  <a:srgbClr val="FF0066"/>
                </a:solidFill>
                <a:latin typeface="Garamond" pitchFamily="18" charset="0"/>
              </a:rPr>
              <a:t>2</a:t>
            </a:r>
          </a:p>
        </p:txBody>
      </p:sp>
      <p:sp>
        <p:nvSpPr>
          <p:cNvPr id="224268" name="Line 12"/>
          <p:cNvSpPr>
            <a:spLocks noChangeShapeType="1"/>
          </p:cNvSpPr>
          <p:nvPr/>
        </p:nvSpPr>
        <p:spPr bwMode="auto">
          <a:xfrm>
            <a:off x="3886200" y="5257800"/>
            <a:ext cx="1676400" cy="381000"/>
          </a:xfrm>
          <a:prstGeom prst="line">
            <a:avLst/>
          </a:prstGeom>
          <a:noFill/>
          <a:ln w="5715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4269" name="Text Box 13"/>
          <p:cNvSpPr txBox="1">
            <a:spLocks noChangeArrowheads="1"/>
          </p:cNvSpPr>
          <p:nvPr/>
        </p:nvSpPr>
        <p:spPr bwMode="auto">
          <a:xfrm>
            <a:off x="5638800" y="5410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B</a:t>
            </a:r>
          </a:p>
        </p:txBody>
      </p:sp>
      <p:sp>
        <p:nvSpPr>
          <p:cNvPr id="224270" name="Oval 14"/>
          <p:cNvSpPr>
            <a:spLocks noChangeArrowheads="1"/>
          </p:cNvSpPr>
          <p:nvPr/>
        </p:nvSpPr>
        <p:spPr bwMode="auto">
          <a:xfrm>
            <a:off x="5105400" y="5181600"/>
            <a:ext cx="152400" cy="152400"/>
          </a:xfrm>
          <a:prstGeom prst="ellipse">
            <a:avLst/>
          </a:prstGeom>
          <a:solidFill>
            <a:schemeClr val="accent1"/>
          </a:solidFill>
          <a:ln w="12700">
            <a:solidFill>
              <a:srgbClr val="CC66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lgn="ctr"/>
            <a:endParaRPr lang="en-US" altLang="en-US" sz="3200">
              <a:solidFill>
                <a:srgbClr val="FF9933"/>
              </a:solidFill>
              <a:latin typeface="Garamond" pitchFamily="18" charset="0"/>
            </a:endParaRPr>
          </a:p>
        </p:txBody>
      </p:sp>
      <p:sp>
        <p:nvSpPr>
          <p:cNvPr id="224271" name="Oval 15"/>
          <p:cNvSpPr>
            <a:spLocks noChangeArrowheads="1"/>
          </p:cNvSpPr>
          <p:nvPr/>
        </p:nvSpPr>
        <p:spPr bwMode="auto">
          <a:xfrm>
            <a:off x="3810000" y="5715000"/>
            <a:ext cx="76200" cy="76200"/>
          </a:xfrm>
          <a:prstGeom prst="ellipse">
            <a:avLst/>
          </a:prstGeom>
          <a:solidFill>
            <a:schemeClr val="accent1"/>
          </a:solidFill>
          <a:ln w="12700">
            <a:solidFill>
              <a:srgbClr val="CC66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lgn="ctr"/>
            <a:endParaRPr lang="en-US" altLang="en-US" sz="3200">
              <a:solidFill>
                <a:srgbClr val="FF9933"/>
              </a:solidFill>
              <a:latin typeface="Garamond" pitchFamily="18" charset="0"/>
            </a:endParaRPr>
          </a:p>
        </p:txBody>
      </p:sp>
      <p:sp>
        <p:nvSpPr>
          <p:cNvPr id="224272" name="Line 16"/>
          <p:cNvSpPr>
            <a:spLocks noChangeShapeType="1"/>
          </p:cNvSpPr>
          <p:nvPr/>
        </p:nvSpPr>
        <p:spPr bwMode="auto">
          <a:xfrm flipH="1">
            <a:off x="5410200" y="5181600"/>
            <a:ext cx="685800" cy="76200"/>
          </a:xfrm>
          <a:prstGeom prst="line">
            <a:avLst/>
          </a:prstGeom>
          <a:noFill/>
          <a:ln w="7620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4273" name="Line 17"/>
          <p:cNvSpPr>
            <a:spLocks noChangeShapeType="1"/>
          </p:cNvSpPr>
          <p:nvPr/>
        </p:nvSpPr>
        <p:spPr bwMode="auto">
          <a:xfrm flipV="1">
            <a:off x="3124200" y="5867400"/>
            <a:ext cx="609600" cy="457200"/>
          </a:xfrm>
          <a:prstGeom prst="line">
            <a:avLst/>
          </a:prstGeom>
          <a:noFill/>
          <a:ln w="7620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22550597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normAutofit fontScale="90000"/>
          </a:bodyPr>
          <a:lstStyle/>
          <a:p>
            <a:pPr eaLnBrk="1" hangingPunct="1">
              <a:defRPr/>
            </a:pPr>
            <a:r>
              <a:rPr lang="en-US" sz="3200" smtClean="0"/>
              <a:t>Draw a line perpendicular to the convergence line through the transverse dot (line A)and another through the arch dot (line C).</a:t>
            </a:r>
          </a:p>
        </p:txBody>
      </p:sp>
      <p:pic>
        <p:nvPicPr>
          <p:cNvPr id="225283" name="Picture 3" descr="BP pic"/>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8118" t="10182" r="10353" b="23701"/>
          <a:stretch>
            <a:fillRect/>
          </a:stretch>
        </p:blipFill>
        <p:spPr>
          <a:xfrm>
            <a:off x="2438400" y="2133600"/>
            <a:ext cx="3802063" cy="423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284" name="Text Box 4"/>
          <p:cNvSpPr txBox="1">
            <a:spLocks noChangeArrowheads="1"/>
          </p:cNvSpPr>
          <p:nvPr/>
        </p:nvSpPr>
        <p:spPr bwMode="auto">
          <a:xfrm>
            <a:off x="6553200" y="3429000"/>
            <a:ext cx="2590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CC00"/>
                </a:solidFill>
                <a:latin typeface="Garamond" pitchFamily="18" charset="0"/>
              </a:rPr>
              <a:t>LEVERAGE FACTOR</a:t>
            </a:r>
          </a:p>
        </p:txBody>
      </p:sp>
      <p:sp>
        <p:nvSpPr>
          <p:cNvPr id="225285" name="Line 5"/>
          <p:cNvSpPr>
            <a:spLocks noChangeShapeType="1"/>
          </p:cNvSpPr>
          <p:nvPr/>
        </p:nvSpPr>
        <p:spPr bwMode="auto">
          <a:xfrm flipV="1">
            <a:off x="3810000" y="2438400"/>
            <a:ext cx="685800" cy="3352800"/>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286" name="Line 6"/>
          <p:cNvSpPr>
            <a:spLocks noChangeShapeType="1"/>
          </p:cNvSpPr>
          <p:nvPr/>
        </p:nvSpPr>
        <p:spPr bwMode="auto">
          <a:xfrm flipH="1" flipV="1">
            <a:off x="3810000" y="4953000"/>
            <a:ext cx="304800" cy="76200"/>
          </a:xfrm>
          <a:prstGeom prst="line">
            <a:avLst/>
          </a:prstGeom>
          <a:noFill/>
          <a:ln w="5715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287" name="Line 7"/>
          <p:cNvSpPr>
            <a:spLocks noChangeShapeType="1"/>
          </p:cNvSpPr>
          <p:nvPr/>
        </p:nvSpPr>
        <p:spPr bwMode="auto">
          <a:xfrm flipH="1" flipV="1">
            <a:off x="3733800" y="5486400"/>
            <a:ext cx="228600" cy="76200"/>
          </a:xfrm>
          <a:prstGeom prst="line">
            <a:avLst/>
          </a:prstGeom>
          <a:noFill/>
          <a:ln w="5715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288" name="Text Box 8"/>
          <p:cNvSpPr txBox="1">
            <a:spLocks noChangeArrowheads="1"/>
          </p:cNvSpPr>
          <p:nvPr/>
        </p:nvSpPr>
        <p:spPr bwMode="auto">
          <a:xfrm>
            <a:off x="3352800" y="472440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1</a:t>
            </a:r>
          </a:p>
        </p:txBody>
      </p:sp>
      <p:sp>
        <p:nvSpPr>
          <p:cNvPr id="225289" name="Text Box 9"/>
          <p:cNvSpPr txBox="1">
            <a:spLocks noChangeArrowheads="1"/>
          </p:cNvSpPr>
          <p:nvPr/>
        </p:nvSpPr>
        <p:spPr bwMode="auto">
          <a:xfrm>
            <a:off x="3352800" y="5410200"/>
            <a:ext cx="22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2</a:t>
            </a:r>
          </a:p>
        </p:txBody>
      </p:sp>
      <p:sp>
        <p:nvSpPr>
          <p:cNvPr id="225290" name="Text Box 10"/>
          <p:cNvSpPr txBox="1">
            <a:spLocks noChangeArrowheads="1"/>
          </p:cNvSpPr>
          <p:nvPr/>
        </p:nvSpPr>
        <p:spPr bwMode="auto">
          <a:xfrm>
            <a:off x="457200" y="18288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FF00"/>
                </a:solidFill>
                <a:latin typeface="Garamond" pitchFamily="18" charset="0"/>
              </a:rPr>
              <a:t>ANT=</a:t>
            </a:r>
            <a:r>
              <a:rPr lang="en-US" altLang="en-US" sz="3200">
                <a:solidFill>
                  <a:srgbClr val="FF66CC"/>
                </a:solidFill>
                <a:latin typeface="Garamond" pitchFamily="18" charset="0"/>
              </a:rPr>
              <a:t>1</a:t>
            </a:r>
          </a:p>
        </p:txBody>
      </p:sp>
      <p:sp>
        <p:nvSpPr>
          <p:cNvPr id="225291" name="Text Box 11"/>
          <p:cNvSpPr txBox="1">
            <a:spLocks noChangeArrowheads="1"/>
          </p:cNvSpPr>
          <p:nvPr/>
        </p:nvSpPr>
        <p:spPr bwMode="auto">
          <a:xfrm>
            <a:off x="533400" y="25146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FF00"/>
                </a:solidFill>
                <a:latin typeface="Garamond" pitchFamily="18" charset="0"/>
              </a:rPr>
              <a:t>POST=</a:t>
            </a:r>
            <a:r>
              <a:rPr lang="en-US" altLang="en-US" sz="3200">
                <a:solidFill>
                  <a:srgbClr val="FF0066"/>
                </a:solidFill>
                <a:latin typeface="Garamond" pitchFamily="18" charset="0"/>
              </a:rPr>
              <a:t>2</a:t>
            </a:r>
          </a:p>
        </p:txBody>
      </p:sp>
      <p:sp>
        <p:nvSpPr>
          <p:cNvPr id="225292" name="Line 12"/>
          <p:cNvSpPr>
            <a:spLocks noChangeShapeType="1"/>
          </p:cNvSpPr>
          <p:nvPr/>
        </p:nvSpPr>
        <p:spPr bwMode="auto">
          <a:xfrm>
            <a:off x="3886200" y="5257800"/>
            <a:ext cx="1676400" cy="381000"/>
          </a:xfrm>
          <a:prstGeom prst="line">
            <a:avLst/>
          </a:prstGeom>
          <a:noFill/>
          <a:ln w="5715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293" name="Text Box 13"/>
          <p:cNvSpPr txBox="1">
            <a:spLocks noChangeArrowheads="1"/>
          </p:cNvSpPr>
          <p:nvPr/>
        </p:nvSpPr>
        <p:spPr bwMode="auto">
          <a:xfrm>
            <a:off x="5638800" y="5410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B</a:t>
            </a:r>
          </a:p>
        </p:txBody>
      </p:sp>
      <p:sp>
        <p:nvSpPr>
          <p:cNvPr id="225294" name="Oval 14"/>
          <p:cNvSpPr>
            <a:spLocks noChangeArrowheads="1"/>
          </p:cNvSpPr>
          <p:nvPr/>
        </p:nvSpPr>
        <p:spPr bwMode="auto">
          <a:xfrm>
            <a:off x="5105400" y="5181600"/>
            <a:ext cx="152400" cy="152400"/>
          </a:xfrm>
          <a:prstGeom prst="ellipse">
            <a:avLst/>
          </a:prstGeom>
          <a:solidFill>
            <a:schemeClr val="accent1"/>
          </a:solidFill>
          <a:ln w="12700">
            <a:solidFill>
              <a:srgbClr val="CC66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lgn="ctr"/>
            <a:endParaRPr lang="en-US" altLang="en-US" sz="3200">
              <a:solidFill>
                <a:srgbClr val="FF9933"/>
              </a:solidFill>
              <a:latin typeface="Garamond" pitchFamily="18" charset="0"/>
            </a:endParaRPr>
          </a:p>
        </p:txBody>
      </p:sp>
      <p:sp>
        <p:nvSpPr>
          <p:cNvPr id="225295" name="Oval 15"/>
          <p:cNvSpPr>
            <a:spLocks noChangeArrowheads="1"/>
          </p:cNvSpPr>
          <p:nvPr/>
        </p:nvSpPr>
        <p:spPr bwMode="auto">
          <a:xfrm>
            <a:off x="3810000" y="5715000"/>
            <a:ext cx="76200" cy="76200"/>
          </a:xfrm>
          <a:prstGeom prst="ellipse">
            <a:avLst/>
          </a:prstGeom>
          <a:solidFill>
            <a:schemeClr val="accent1"/>
          </a:solidFill>
          <a:ln w="12700">
            <a:solidFill>
              <a:srgbClr val="CC66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lgn="ctr"/>
            <a:endParaRPr lang="en-US" altLang="en-US" sz="3200">
              <a:solidFill>
                <a:srgbClr val="FF9933"/>
              </a:solidFill>
              <a:latin typeface="Garamond" pitchFamily="18" charset="0"/>
            </a:endParaRPr>
          </a:p>
        </p:txBody>
      </p:sp>
      <p:sp>
        <p:nvSpPr>
          <p:cNvPr id="225296" name="Line 16"/>
          <p:cNvSpPr>
            <a:spLocks noChangeShapeType="1"/>
          </p:cNvSpPr>
          <p:nvPr/>
        </p:nvSpPr>
        <p:spPr bwMode="auto">
          <a:xfrm flipH="1">
            <a:off x="5410200" y="5181600"/>
            <a:ext cx="685800" cy="76200"/>
          </a:xfrm>
          <a:prstGeom prst="line">
            <a:avLst/>
          </a:prstGeom>
          <a:noFill/>
          <a:ln w="7620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297" name="Line 17"/>
          <p:cNvSpPr>
            <a:spLocks noChangeShapeType="1"/>
          </p:cNvSpPr>
          <p:nvPr/>
        </p:nvSpPr>
        <p:spPr bwMode="auto">
          <a:xfrm flipV="1">
            <a:off x="3124200" y="5867400"/>
            <a:ext cx="609600" cy="457200"/>
          </a:xfrm>
          <a:prstGeom prst="line">
            <a:avLst/>
          </a:prstGeom>
          <a:noFill/>
          <a:ln w="7620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298" name="Line 18"/>
          <p:cNvSpPr>
            <a:spLocks noChangeShapeType="1"/>
          </p:cNvSpPr>
          <p:nvPr/>
        </p:nvSpPr>
        <p:spPr bwMode="auto">
          <a:xfrm flipH="1" flipV="1">
            <a:off x="3962400" y="4876800"/>
            <a:ext cx="1676400" cy="457200"/>
          </a:xfrm>
          <a:prstGeom prst="line">
            <a:avLst/>
          </a:prstGeom>
          <a:noFill/>
          <a:ln w="5715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299" name="Line 19"/>
          <p:cNvSpPr>
            <a:spLocks noChangeShapeType="1"/>
          </p:cNvSpPr>
          <p:nvPr/>
        </p:nvSpPr>
        <p:spPr bwMode="auto">
          <a:xfrm>
            <a:off x="3810000" y="5715000"/>
            <a:ext cx="1828800" cy="381000"/>
          </a:xfrm>
          <a:prstGeom prst="line">
            <a:avLst/>
          </a:prstGeom>
          <a:noFill/>
          <a:ln w="5715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300" name="Text Box 20"/>
          <p:cNvSpPr txBox="1">
            <a:spLocks noChangeArrowheads="1"/>
          </p:cNvSpPr>
          <p:nvPr/>
        </p:nvSpPr>
        <p:spPr bwMode="auto">
          <a:xfrm>
            <a:off x="5029200" y="45720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A</a:t>
            </a:r>
          </a:p>
        </p:txBody>
      </p:sp>
      <p:sp>
        <p:nvSpPr>
          <p:cNvPr id="225301" name="Text Box 21"/>
          <p:cNvSpPr txBox="1">
            <a:spLocks noChangeArrowheads="1"/>
          </p:cNvSpPr>
          <p:nvPr/>
        </p:nvSpPr>
        <p:spPr bwMode="auto">
          <a:xfrm>
            <a:off x="5638800" y="60198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C</a:t>
            </a:r>
          </a:p>
        </p:txBody>
      </p:sp>
    </p:spTree>
    <p:extLst>
      <p:ext uri="{BB962C8B-B14F-4D97-AF65-F5344CB8AC3E}">
        <p14:creationId xmlns:p14="http://schemas.microsoft.com/office/powerpoint/2010/main" val="39502723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rmAutofit fontScale="90000"/>
          </a:bodyPr>
          <a:lstStyle/>
          <a:p>
            <a:pPr eaLnBrk="1" hangingPunct="1">
              <a:defRPr/>
            </a:pPr>
            <a:r>
              <a:rPr lang="en-US" sz="3200" smtClean="0"/>
              <a:t>Measure the distance in mm between lines A &amp; B and lines B &amp; C. Which ever gap is larger will give you better leverage on your correction</a:t>
            </a:r>
          </a:p>
        </p:txBody>
      </p:sp>
      <p:pic>
        <p:nvPicPr>
          <p:cNvPr id="226307" name="Picture 3" descr="BP pic"/>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8118" t="10182" r="10353" b="23701"/>
          <a:stretch>
            <a:fillRect/>
          </a:stretch>
        </p:blipFill>
        <p:spPr>
          <a:xfrm>
            <a:off x="2438400" y="2133600"/>
            <a:ext cx="3802063" cy="423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6308" name="Text Box 4"/>
          <p:cNvSpPr txBox="1">
            <a:spLocks noChangeArrowheads="1"/>
          </p:cNvSpPr>
          <p:nvPr/>
        </p:nvSpPr>
        <p:spPr bwMode="auto">
          <a:xfrm>
            <a:off x="6553200" y="3429000"/>
            <a:ext cx="2590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CC00"/>
                </a:solidFill>
                <a:latin typeface="Garamond" pitchFamily="18" charset="0"/>
              </a:rPr>
              <a:t>LEVERAGE FACTOR</a:t>
            </a:r>
          </a:p>
        </p:txBody>
      </p:sp>
      <p:sp>
        <p:nvSpPr>
          <p:cNvPr id="226309" name="Line 5"/>
          <p:cNvSpPr>
            <a:spLocks noChangeShapeType="1"/>
          </p:cNvSpPr>
          <p:nvPr/>
        </p:nvSpPr>
        <p:spPr bwMode="auto">
          <a:xfrm flipV="1">
            <a:off x="3810000" y="2438400"/>
            <a:ext cx="685800" cy="3352800"/>
          </a:xfrm>
          <a:prstGeom prst="line">
            <a:avLst/>
          </a:prstGeom>
          <a:noFill/>
          <a:ln w="5715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10" name="Line 6"/>
          <p:cNvSpPr>
            <a:spLocks noChangeShapeType="1"/>
          </p:cNvSpPr>
          <p:nvPr/>
        </p:nvSpPr>
        <p:spPr bwMode="auto">
          <a:xfrm flipH="1" flipV="1">
            <a:off x="3810000" y="4953000"/>
            <a:ext cx="304800" cy="76200"/>
          </a:xfrm>
          <a:prstGeom prst="line">
            <a:avLst/>
          </a:prstGeom>
          <a:noFill/>
          <a:ln w="57150">
            <a:solidFill>
              <a:srgbClr val="FF66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11" name="Line 7"/>
          <p:cNvSpPr>
            <a:spLocks noChangeShapeType="1"/>
          </p:cNvSpPr>
          <p:nvPr/>
        </p:nvSpPr>
        <p:spPr bwMode="auto">
          <a:xfrm flipH="1" flipV="1">
            <a:off x="3733800" y="5486400"/>
            <a:ext cx="228600" cy="76200"/>
          </a:xfrm>
          <a:prstGeom prst="line">
            <a:avLst/>
          </a:prstGeom>
          <a:noFill/>
          <a:ln w="57150">
            <a:solidFill>
              <a:srgbClr val="FF00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12" name="Text Box 8"/>
          <p:cNvSpPr txBox="1">
            <a:spLocks noChangeArrowheads="1"/>
          </p:cNvSpPr>
          <p:nvPr/>
        </p:nvSpPr>
        <p:spPr bwMode="auto">
          <a:xfrm>
            <a:off x="3352800" y="472440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1</a:t>
            </a:r>
          </a:p>
        </p:txBody>
      </p:sp>
      <p:sp>
        <p:nvSpPr>
          <p:cNvPr id="226313" name="Text Box 9"/>
          <p:cNvSpPr txBox="1">
            <a:spLocks noChangeArrowheads="1"/>
          </p:cNvSpPr>
          <p:nvPr/>
        </p:nvSpPr>
        <p:spPr bwMode="auto">
          <a:xfrm>
            <a:off x="3352800" y="5410200"/>
            <a:ext cx="22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2</a:t>
            </a:r>
          </a:p>
        </p:txBody>
      </p:sp>
      <p:sp>
        <p:nvSpPr>
          <p:cNvPr id="226314" name="Text Box 10"/>
          <p:cNvSpPr txBox="1">
            <a:spLocks noChangeArrowheads="1"/>
          </p:cNvSpPr>
          <p:nvPr/>
        </p:nvSpPr>
        <p:spPr bwMode="auto">
          <a:xfrm>
            <a:off x="457200" y="18288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FF00"/>
                </a:solidFill>
                <a:latin typeface="Garamond" pitchFamily="18" charset="0"/>
              </a:rPr>
              <a:t>ANT=</a:t>
            </a:r>
            <a:r>
              <a:rPr lang="en-US" altLang="en-US" sz="3200">
                <a:solidFill>
                  <a:srgbClr val="FF66CC"/>
                </a:solidFill>
                <a:latin typeface="Garamond" pitchFamily="18" charset="0"/>
              </a:rPr>
              <a:t>1</a:t>
            </a:r>
          </a:p>
        </p:txBody>
      </p:sp>
      <p:sp>
        <p:nvSpPr>
          <p:cNvPr id="226315" name="Text Box 11"/>
          <p:cNvSpPr txBox="1">
            <a:spLocks noChangeArrowheads="1"/>
          </p:cNvSpPr>
          <p:nvPr/>
        </p:nvSpPr>
        <p:spPr bwMode="auto">
          <a:xfrm>
            <a:off x="533400" y="25146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FFFF00"/>
                </a:solidFill>
                <a:latin typeface="Garamond" pitchFamily="18" charset="0"/>
              </a:rPr>
              <a:t>POST=</a:t>
            </a:r>
            <a:r>
              <a:rPr lang="en-US" altLang="en-US" sz="3200">
                <a:solidFill>
                  <a:srgbClr val="FF0066"/>
                </a:solidFill>
                <a:latin typeface="Garamond" pitchFamily="18" charset="0"/>
              </a:rPr>
              <a:t>2</a:t>
            </a:r>
          </a:p>
        </p:txBody>
      </p:sp>
      <p:sp>
        <p:nvSpPr>
          <p:cNvPr id="226316" name="Line 12"/>
          <p:cNvSpPr>
            <a:spLocks noChangeShapeType="1"/>
          </p:cNvSpPr>
          <p:nvPr/>
        </p:nvSpPr>
        <p:spPr bwMode="auto">
          <a:xfrm>
            <a:off x="3886200" y="5257800"/>
            <a:ext cx="1676400" cy="381000"/>
          </a:xfrm>
          <a:prstGeom prst="line">
            <a:avLst/>
          </a:prstGeom>
          <a:noFill/>
          <a:ln w="57150">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17" name="Text Box 13"/>
          <p:cNvSpPr txBox="1">
            <a:spLocks noChangeArrowheads="1"/>
          </p:cNvSpPr>
          <p:nvPr/>
        </p:nvSpPr>
        <p:spPr bwMode="auto">
          <a:xfrm>
            <a:off x="5638800" y="54102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B</a:t>
            </a:r>
          </a:p>
        </p:txBody>
      </p:sp>
      <p:sp>
        <p:nvSpPr>
          <p:cNvPr id="226318" name="Oval 14"/>
          <p:cNvSpPr>
            <a:spLocks noChangeArrowheads="1"/>
          </p:cNvSpPr>
          <p:nvPr/>
        </p:nvSpPr>
        <p:spPr bwMode="auto">
          <a:xfrm>
            <a:off x="5105400" y="5181600"/>
            <a:ext cx="152400" cy="152400"/>
          </a:xfrm>
          <a:prstGeom prst="ellipse">
            <a:avLst/>
          </a:prstGeom>
          <a:solidFill>
            <a:schemeClr val="accent1"/>
          </a:solidFill>
          <a:ln w="12700">
            <a:solidFill>
              <a:srgbClr val="CC66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lgn="ctr"/>
            <a:endParaRPr lang="en-US" altLang="en-US" sz="3200">
              <a:solidFill>
                <a:srgbClr val="FF9933"/>
              </a:solidFill>
              <a:latin typeface="Garamond" pitchFamily="18" charset="0"/>
            </a:endParaRPr>
          </a:p>
        </p:txBody>
      </p:sp>
      <p:sp>
        <p:nvSpPr>
          <p:cNvPr id="226319" name="Oval 15"/>
          <p:cNvSpPr>
            <a:spLocks noChangeArrowheads="1"/>
          </p:cNvSpPr>
          <p:nvPr/>
        </p:nvSpPr>
        <p:spPr bwMode="auto">
          <a:xfrm>
            <a:off x="3810000" y="5715000"/>
            <a:ext cx="76200" cy="76200"/>
          </a:xfrm>
          <a:prstGeom prst="ellipse">
            <a:avLst/>
          </a:prstGeom>
          <a:solidFill>
            <a:schemeClr val="accent1"/>
          </a:solidFill>
          <a:ln w="12700">
            <a:solidFill>
              <a:srgbClr val="CC66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lgn="ctr"/>
            <a:endParaRPr lang="en-US" altLang="en-US" sz="3200">
              <a:solidFill>
                <a:srgbClr val="FF9933"/>
              </a:solidFill>
              <a:latin typeface="Garamond" pitchFamily="18" charset="0"/>
            </a:endParaRPr>
          </a:p>
        </p:txBody>
      </p:sp>
      <p:sp>
        <p:nvSpPr>
          <p:cNvPr id="226320" name="Line 16"/>
          <p:cNvSpPr>
            <a:spLocks noChangeShapeType="1"/>
          </p:cNvSpPr>
          <p:nvPr/>
        </p:nvSpPr>
        <p:spPr bwMode="auto">
          <a:xfrm flipH="1">
            <a:off x="5410200" y="5181600"/>
            <a:ext cx="685800" cy="76200"/>
          </a:xfrm>
          <a:prstGeom prst="line">
            <a:avLst/>
          </a:prstGeom>
          <a:noFill/>
          <a:ln w="7620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21" name="Line 17"/>
          <p:cNvSpPr>
            <a:spLocks noChangeShapeType="1"/>
          </p:cNvSpPr>
          <p:nvPr/>
        </p:nvSpPr>
        <p:spPr bwMode="auto">
          <a:xfrm flipV="1">
            <a:off x="3124200" y="5867400"/>
            <a:ext cx="609600" cy="457200"/>
          </a:xfrm>
          <a:prstGeom prst="line">
            <a:avLst/>
          </a:prstGeom>
          <a:noFill/>
          <a:ln w="76200">
            <a:solidFill>
              <a:schemeClr val="fo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22" name="Line 18"/>
          <p:cNvSpPr>
            <a:spLocks noChangeShapeType="1"/>
          </p:cNvSpPr>
          <p:nvPr/>
        </p:nvSpPr>
        <p:spPr bwMode="auto">
          <a:xfrm flipH="1" flipV="1">
            <a:off x="3962400" y="4876800"/>
            <a:ext cx="1676400" cy="457200"/>
          </a:xfrm>
          <a:prstGeom prst="line">
            <a:avLst/>
          </a:prstGeom>
          <a:noFill/>
          <a:ln w="5715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23" name="Line 19"/>
          <p:cNvSpPr>
            <a:spLocks noChangeShapeType="1"/>
          </p:cNvSpPr>
          <p:nvPr/>
        </p:nvSpPr>
        <p:spPr bwMode="auto">
          <a:xfrm>
            <a:off x="3810000" y="5715000"/>
            <a:ext cx="1828800" cy="381000"/>
          </a:xfrm>
          <a:prstGeom prst="line">
            <a:avLst/>
          </a:prstGeom>
          <a:noFill/>
          <a:ln w="5715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24" name="Text Box 20"/>
          <p:cNvSpPr txBox="1">
            <a:spLocks noChangeArrowheads="1"/>
          </p:cNvSpPr>
          <p:nvPr/>
        </p:nvSpPr>
        <p:spPr bwMode="auto">
          <a:xfrm>
            <a:off x="5029200" y="45720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A</a:t>
            </a:r>
          </a:p>
        </p:txBody>
      </p:sp>
      <p:sp>
        <p:nvSpPr>
          <p:cNvPr id="226325" name="Text Box 21"/>
          <p:cNvSpPr txBox="1">
            <a:spLocks noChangeArrowheads="1"/>
          </p:cNvSpPr>
          <p:nvPr/>
        </p:nvSpPr>
        <p:spPr bwMode="auto">
          <a:xfrm>
            <a:off x="5638800" y="60198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r>
              <a:rPr lang="en-US" altLang="en-US" sz="3200">
                <a:solidFill>
                  <a:srgbClr val="9900CC"/>
                </a:solidFill>
                <a:latin typeface="Garamond" pitchFamily="18" charset="0"/>
              </a:rPr>
              <a:t>C</a:t>
            </a:r>
          </a:p>
        </p:txBody>
      </p:sp>
      <p:sp>
        <p:nvSpPr>
          <p:cNvPr id="226326" name="Line 22"/>
          <p:cNvSpPr>
            <a:spLocks noChangeShapeType="1"/>
          </p:cNvSpPr>
          <p:nvPr/>
        </p:nvSpPr>
        <p:spPr bwMode="auto">
          <a:xfrm flipV="1">
            <a:off x="4724400" y="5181600"/>
            <a:ext cx="76200" cy="228600"/>
          </a:xfrm>
          <a:prstGeom prst="line">
            <a:avLst/>
          </a:prstGeom>
          <a:noFill/>
          <a:ln w="76200">
            <a:solidFill>
              <a:srgbClr val="FF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27" name="Line 23"/>
          <p:cNvSpPr>
            <a:spLocks noChangeShapeType="1"/>
          </p:cNvSpPr>
          <p:nvPr/>
        </p:nvSpPr>
        <p:spPr bwMode="auto">
          <a:xfrm flipH="1">
            <a:off x="4800600" y="5562600"/>
            <a:ext cx="76200" cy="304800"/>
          </a:xfrm>
          <a:prstGeom prst="line">
            <a:avLst/>
          </a:prstGeom>
          <a:noFill/>
          <a:ln w="76200">
            <a:solidFill>
              <a:srgbClr val="FF0066"/>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9496379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hpa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0"/>
            <a:ext cx="4814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343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normAutofit/>
          </a:bodyPr>
          <a:lstStyle/>
          <a:p>
            <a:pPr eaLnBrk="1" hangingPunct="1">
              <a:defRPr/>
            </a:pPr>
            <a:r>
              <a:rPr lang="en-US" sz="2800" smtClean="0"/>
              <a:t>Determining Transverse Process Access</a:t>
            </a:r>
            <a:br>
              <a:rPr lang="en-US" sz="2800" smtClean="0"/>
            </a:br>
            <a:r>
              <a:rPr lang="en-US" sz="2000" smtClean="0"/>
              <a:t>Draw a right lateral mass and transverse process.  Then above it draw out the mastoid and occipital condyle as pictured.</a:t>
            </a:r>
            <a:endParaRPr lang="en-US" sz="2800" smtClean="0"/>
          </a:p>
        </p:txBody>
      </p:sp>
      <p:pic>
        <p:nvPicPr>
          <p:cNvPr id="228355" name="Picture 3" descr="mastoid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5562" b="24045"/>
          <a:stretch>
            <a:fillRect/>
          </a:stretch>
        </p:blipFill>
        <p:spPr>
          <a:xfrm>
            <a:off x="2438400" y="2362200"/>
            <a:ext cx="3840163" cy="3716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8356" name="Text Box 4"/>
          <p:cNvSpPr txBox="1">
            <a:spLocks noChangeArrowheads="1"/>
          </p:cNvSpPr>
          <p:nvPr/>
        </p:nvSpPr>
        <p:spPr bwMode="auto">
          <a:xfrm>
            <a:off x="3505200" y="2438400"/>
            <a:ext cx="838200"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a:spcBef>
                <a:spcPct val="50000"/>
              </a:spcBef>
            </a:pPr>
            <a:endParaRPr lang="en-US" altLang="en-US" sz="1800" b="0"/>
          </a:p>
        </p:txBody>
      </p:sp>
      <p:sp>
        <p:nvSpPr>
          <p:cNvPr id="228357" name="Freeform 5"/>
          <p:cNvSpPr>
            <a:spLocks/>
          </p:cNvSpPr>
          <p:nvPr/>
        </p:nvSpPr>
        <p:spPr bwMode="auto">
          <a:xfrm>
            <a:off x="3200400" y="3200400"/>
            <a:ext cx="2514600" cy="1028700"/>
          </a:xfrm>
          <a:custGeom>
            <a:avLst/>
            <a:gdLst>
              <a:gd name="T0" fmla="*/ 2514600 w 1584"/>
              <a:gd name="T1" fmla="*/ 0 h 648"/>
              <a:gd name="T2" fmla="*/ 2438400 w 1584"/>
              <a:gd name="T3" fmla="*/ 152400 h 648"/>
              <a:gd name="T4" fmla="*/ 2438400 w 1584"/>
              <a:gd name="T5" fmla="*/ 381000 h 648"/>
              <a:gd name="T6" fmla="*/ 2362200 w 1584"/>
              <a:gd name="T7" fmla="*/ 685800 h 648"/>
              <a:gd name="T8" fmla="*/ 2286000 w 1584"/>
              <a:gd name="T9" fmla="*/ 838200 h 648"/>
              <a:gd name="T10" fmla="*/ 2057400 w 1584"/>
              <a:gd name="T11" fmla="*/ 762000 h 648"/>
              <a:gd name="T12" fmla="*/ 2057400 w 1584"/>
              <a:gd name="T13" fmla="*/ 609600 h 648"/>
              <a:gd name="T14" fmla="*/ 2057400 w 1584"/>
              <a:gd name="T15" fmla="*/ 381000 h 648"/>
              <a:gd name="T16" fmla="*/ 1981200 w 1584"/>
              <a:gd name="T17" fmla="*/ 228600 h 648"/>
              <a:gd name="T18" fmla="*/ 1676400 w 1584"/>
              <a:gd name="T19" fmla="*/ 76200 h 648"/>
              <a:gd name="T20" fmla="*/ 1524000 w 1584"/>
              <a:gd name="T21" fmla="*/ 152400 h 648"/>
              <a:gd name="T22" fmla="*/ 1371600 w 1584"/>
              <a:gd name="T23" fmla="*/ 228600 h 648"/>
              <a:gd name="T24" fmla="*/ 1295400 w 1584"/>
              <a:gd name="T25" fmla="*/ 304800 h 648"/>
              <a:gd name="T26" fmla="*/ 1295400 w 1584"/>
              <a:gd name="T27" fmla="*/ 457200 h 648"/>
              <a:gd name="T28" fmla="*/ 1295400 w 1584"/>
              <a:gd name="T29" fmla="*/ 533400 h 648"/>
              <a:gd name="T30" fmla="*/ 685800 w 1584"/>
              <a:gd name="T31" fmla="*/ 990600 h 648"/>
              <a:gd name="T32" fmla="*/ 609600 w 1584"/>
              <a:gd name="T33" fmla="*/ 762000 h 648"/>
              <a:gd name="T34" fmla="*/ 533400 w 1584"/>
              <a:gd name="T35" fmla="*/ 609600 h 648"/>
              <a:gd name="T36" fmla="*/ 457200 w 1584"/>
              <a:gd name="T37" fmla="*/ 457200 h 648"/>
              <a:gd name="T38" fmla="*/ 304800 w 1584"/>
              <a:gd name="T39" fmla="*/ 381000 h 648"/>
              <a:gd name="T40" fmla="*/ 76200 w 1584"/>
              <a:gd name="T41" fmla="*/ 533400 h 648"/>
              <a:gd name="T42" fmla="*/ 0 w 1584"/>
              <a:gd name="T43" fmla="*/ 533400 h 6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84" h="648">
                <a:moveTo>
                  <a:pt x="1584" y="0"/>
                </a:moveTo>
                <a:cubicBezTo>
                  <a:pt x="1564" y="28"/>
                  <a:pt x="1544" y="56"/>
                  <a:pt x="1536" y="96"/>
                </a:cubicBezTo>
                <a:cubicBezTo>
                  <a:pt x="1528" y="136"/>
                  <a:pt x="1544" y="184"/>
                  <a:pt x="1536" y="240"/>
                </a:cubicBezTo>
                <a:cubicBezTo>
                  <a:pt x="1528" y="296"/>
                  <a:pt x="1504" y="384"/>
                  <a:pt x="1488" y="432"/>
                </a:cubicBezTo>
                <a:cubicBezTo>
                  <a:pt x="1472" y="480"/>
                  <a:pt x="1472" y="520"/>
                  <a:pt x="1440" y="528"/>
                </a:cubicBezTo>
                <a:cubicBezTo>
                  <a:pt x="1408" y="536"/>
                  <a:pt x="1320" y="504"/>
                  <a:pt x="1296" y="480"/>
                </a:cubicBezTo>
                <a:cubicBezTo>
                  <a:pt x="1272" y="456"/>
                  <a:pt x="1296" y="424"/>
                  <a:pt x="1296" y="384"/>
                </a:cubicBezTo>
                <a:cubicBezTo>
                  <a:pt x="1296" y="344"/>
                  <a:pt x="1304" y="280"/>
                  <a:pt x="1296" y="240"/>
                </a:cubicBezTo>
                <a:cubicBezTo>
                  <a:pt x="1288" y="200"/>
                  <a:pt x="1288" y="176"/>
                  <a:pt x="1248" y="144"/>
                </a:cubicBezTo>
                <a:cubicBezTo>
                  <a:pt x="1208" y="112"/>
                  <a:pt x="1104" y="56"/>
                  <a:pt x="1056" y="48"/>
                </a:cubicBezTo>
                <a:cubicBezTo>
                  <a:pt x="1008" y="40"/>
                  <a:pt x="992" y="80"/>
                  <a:pt x="960" y="96"/>
                </a:cubicBezTo>
                <a:cubicBezTo>
                  <a:pt x="928" y="112"/>
                  <a:pt x="888" y="128"/>
                  <a:pt x="864" y="144"/>
                </a:cubicBezTo>
                <a:cubicBezTo>
                  <a:pt x="840" y="160"/>
                  <a:pt x="824" y="168"/>
                  <a:pt x="816" y="192"/>
                </a:cubicBezTo>
                <a:cubicBezTo>
                  <a:pt x="808" y="216"/>
                  <a:pt x="816" y="264"/>
                  <a:pt x="816" y="288"/>
                </a:cubicBezTo>
                <a:cubicBezTo>
                  <a:pt x="816" y="312"/>
                  <a:pt x="880" y="280"/>
                  <a:pt x="816" y="336"/>
                </a:cubicBezTo>
                <a:cubicBezTo>
                  <a:pt x="752" y="392"/>
                  <a:pt x="504" y="600"/>
                  <a:pt x="432" y="624"/>
                </a:cubicBezTo>
                <a:cubicBezTo>
                  <a:pt x="360" y="648"/>
                  <a:pt x="400" y="520"/>
                  <a:pt x="384" y="480"/>
                </a:cubicBezTo>
                <a:cubicBezTo>
                  <a:pt x="368" y="440"/>
                  <a:pt x="352" y="416"/>
                  <a:pt x="336" y="384"/>
                </a:cubicBezTo>
                <a:cubicBezTo>
                  <a:pt x="320" y="352"/>
                  <a:pt x="312" y="312"/>
                  <a:pt x="288" y="288"/>
                </a:cubicBezTo>
                <a:cubicBezTo>
                  <a:pt x="264" y="264"/>
                  <a:pt x="232" y="232"/>
                  <a:pt x="192" y="240"/>
                </a:cubicBezTo>
                <a:cubicBezTo>
                  <a:pt x="152" y="248"/>
                  <a:pt x="80" y="320"/>
                  <a:pt x="48" y="336"/>
                </a:cubicBezTo>
                <a:cubicBezTo>
                  <a:pt x="16" y="352"/>
                  <a:pt x="8" y="344"/>
                  <a:pt x="0" y="336"/>
                </a:cubicBezTo>
              </a:path>
            </a:pathLst>
          </a:custGeom>
          <a:noFill/>
          <a:ln w="57150" cap="flat" cmpd="sng">
            <a:solidFill>
              <a:schemeClr val="folHlink"/>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526146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normAutofit fontScale="90000"/>
          </a:bodyPr>
          <a:lstStyle/>
          <a:p>
            <a:pPr eaLnBrk="1" hangingPunct="1">
              <a:defRPr/>
            </a:pPr>
            <a:r>
              <a:rPr lang="en-US" sz="2800" smtClean="0"/>
              <a:t>Determining Transverse Process Access</a:t>
            </a:r>
            <a:br>
              <a:rPr lang="en-US" sz="2800" smtClean="0"/>
            </a:br>
            <a:r>
              <a:rPr lang="en-US" sz="2000" smtClean="0"/>
              <a:t>Using a BB firmly affixed to the inferior surface of the mastoid, Dr. Blair determined there is 8mm of soft tissue between the skin and bone on an average and a measurement will determine if transverse contact is possible </a:t>
            </a:r>
            <a:endParaRPr lang="en-US" sz="2800" smtClean="0"/>
          </a:p>
        </p:txBody>
      </p:sp>
      <p:pic>
        <p:nvPicPr>
          <p:cNvPr id="229379" name="Picture 3" descr="mastoid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5562" b="24045"/>
          <a:stretch>
            <a:fillRect/>
          </a:stretch>
        </p:blipFill>
        <p:spPr>
          <a:xfrm>
            <a:off x="2438400" y="2362200"/>
            <a:ext cx="3840163" cy="3716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549934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normAutofit fontScale="90000"/>
          </a:bodyPr>
          <a:lstStyle/>
          <a:p>
            <a:pPr eaLnBrk="1" hangingPunct="1">
              <a:defRPr/>
            </a:pPr>
            <a:r>
              <a:rPr lang="en-US" sz="3200" smtClean="0"/>
              <a:t>Determining Transverse Process Access</a:t>
            </a:r>
            <a:br>
              <a:rPr lang="en-US" sz="3200" smtClean="0"/>
            </a:br>
            <a:r>
              <a:rPr lang="en-US" sz="2400" smtClean="0"/>
              <a:t>Draw a horizontal line through the mid-point of the atlas transverse process. </a:t>
            </a:r>
            <a:endParaRPr lang="en-US" sz="3200" smtClean="0"/>
          </a:p>
        </p:txBody>
      </p:sp>
      <p:pic>
        <p:nvPicPr>
          <p:cNvPr id="230403" name="Picture 3" descr="mastoid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6566" b="25928"/>
          <a:stretch>
            <a:fillRect/>
          </a:stretch>
        </p:blipFill>
        <p:spPr>
          <a:xfrm>
            <a:off x="2590800" y="2284413"/>
            <a:ext cx="3840163" cy="3565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065789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normAutofit fontScale="90000"/>
          </a:bodyPr>
          <a:lstStyle/>
          <a:p>
            <a:pPr eaLnBrk="1" hangingPunct="1">
              <a:defRPr/>
            </a:pPr>
            <a:r>
              <a:rPr lang="en-US" sz="2800" smtClean="0"/>
              <a:t>Determining Atlas Transverse Access</a:t>
            </a:r>
            <a:br>
              <a:rPr lang="en-US" sz="2800" smtClean="0"/>
            </a:br>
            <a:r>
              <a:rPr lang="en-US" sz="2000" smtClean="0"/>
              <a:t>Draw a vertical line from the undersurface of the mastoid.  If the transverse line is below the mastoid line, you have adequate room to contact that transverse. If not, alternative contact is necessary.</a:t>
            </a:r>
            <a:endParaRPr lang="en-US" sz="2800" smtClean="0"/>
          </a:p>
        </p:txBody>
      </p:sp>
      <p:pic>
        <p:nvPicPr>
          <p:cNvPr id="231427" name="Picture 3" descr="mastoid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5562" b="33371"/>
          <a:stretch>
            <a:fillRect/>
          </a:stretch>
        </p:blipFill>
        <p:spPr>
          <a:xfrm>
            <a:off x="2438400" y="2439988"/>
            <a:ext cx="3840163" cy="321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963051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8" y="690563"/>
            <a:ext cx="6954837"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451" name="Text Box 3"/>
          <p:cNvSpPr txBox="1">
            <a:spLocks noChangeArrowheads="1"/>
          </p:cNvSpPr>
          <p:nvPr/>
        </p:nvSpPr>
        <p:spPr bwMode="auto">
          <a:xfrm>
            <a:off x="5694363" y="4689475"/>
            <a:ext cx="2146300" cy="822325"/>
          </a:xfrm>
          <a:prstGeom prst="rect">
            <a:avLst/>
          </a:prstGeom>
          <a:solidFill>
            <a:srgbClr val="FFFF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2400" b="0">
                <a:solidFill>
                  <a:schemeClr val="accent2"/>
                </a:solidFill>
                <a:latin typeface="Times New Roman" charset="0"/>
              </a:rPr>
              <a:t>Tissue pull with</a:t>
            </a:r>
          </a:p>
          <a:p>
            <a:pPr eaLnBrk="1" hangingPunct="1"/>
            <a:r>
              <a:rPr lang="en-US" altLang="en-US" sz="2400" b="0">
                <a:solidFill>
                  <a:schemeClr val="accent2"/>
                </a:solidFill>
                <a:latin typeface="Times New Roman" charset="0"/>
              </a:rPr>
              <a:t>L. palp. finger</a:t>
            </a:r>
          </a:p>
        </p:txBody>
      </p:sp>
    </p:spTree>
    <p:extLst>
      <p:ext uri="{BB962C8B-B14F-4D97-AF65-F5344CB8AC3E}">
        <p14:creationId xmlns:p14="http://schemas.microsoft.com/office/powerpoint/2010/main" val="282425605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711200"/>
            <a:ext cx="6781800" cy="5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5" name="Text Box 3"/>
          <p:cNvSpPr txBox="1">
            <a:spLocks noChangeArrowheads="1"/>
          </p:cNvSpPr>
          <p:nvPr/>
        </p:nvSpPr>
        <p:spPr bwMode="auto">
          <a:xfrm>
            <a:off x="5470525" y="4994275"/>
            <a:ext cx="2560638" cy="8223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2400" b="0">
                <a:solidFill>
                  <a:schemeClr val="accent2"/>
                </a:solidFill>
                <a:latin typeface="Times New Roman" charset="0"/>
              </a:rPr>
              <a:t>Thumb on mastoid,</a:t>
            </a:r>
          </a:p>
          <a:p>
            <a:pPr eaLnBrk="1" hangingPunct="1"/>
            <a:r>
              <a:rPr lang="en-US" altLang="en-US" sz="2400" b="0">
                <a:solidFill>
                  <a:schemeClr val="accent2"/>
                </a:solidFill>
                <a:latin typeface="Times New Roman" charset="0"/>
              </a:rPr>
              <a:t>ant. sup. right TP </a:t>
            </a:r>
          </a:p>
        </p:txBody>
      </p:sp>
    </p:spTree>
    <p:extLst>
      <p:ext uri="{BB962C8B-B14F-4D97-AF65-F5344CB8AC3E}">
        <p14:creationId xmlns:p14="http://schemas.microsoft.com/office/powerpoint/2010/main" val="15740945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Oval 3"/>
          <p:cNvSpPr>
            <a:spLocks noChangeArrowheads="1"/>
          </p:cNvSpPr>
          <p:nvPr/>
        </p:nvSpPr>
        <p:spPr bwMode="auto">
          <a:xfrm>
            <a:off x="3962400" y="1981200"/>
            <a:ext cx="304800" cy="304800"/>
          </a:xfrm>
          <a:prstGeom prst="ellipse">
            <a:avLst/>
          </a:prstGeom>
          <a:solidFill>
            <a:srgbClr val="04FA10"/>
          </a:solidFill>
          <a:ln w="9525">
            <a:solidFill>
              <a:srgbClr val="04FA1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
        <p:nvSpPr>
          <p:cNvPr id="160772" name="Freeform 4"/>
          <p:cNvSpPr>
            <a:spLocks/>
          </p:cNvSpPr>
          <p:nvPr/>
        </p:nvSpPr>
        <p:spPr bwMode="auto">
          <a:xfrm rot="580802">
            <a:off x="3949700" y="1981200"/>
            <a:ext cx="241300" cy="457200"/>
          </a:xfrm>
          <a:custGeom>
            <a:avLst/>
            <a:gdLst>
              <a:gd name="T0" fmla="*/ 12700 w 152"/>
              <a:gd name="T1" fmla="*/ 457200 h 288"/>
              <a:gd name="T2" fmla="*/ 12700 w 152"/>
              <a:gd name="T3" fmla="*/ 304800 h 288"/>
              <a:gd name="T4" fmla="*/ 88900 w 152"/>
              <a:gd name="T5" fmla="*/ 76200 h 288"/>
              <a:gd name="T6" fmla="*/ 241300 w 152"/>
              <a:gd name="T7" fmla="*/ 0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88">
                <a:moveTo>
                  <a:pt x="8" y="288"/>
                </a:moveTo>
                <a:cubicBezTo>
                  <a:pt x="4" y="260"/>
                  <a:pt x="0" y="232"/>
                  <a:pt x="8" y="192"/>
                </a:cubicBezTo>
                <a:cubicBezTo>
                  <a:pt x="16" y="152"/>
                  <a:pt x="32" y="80"/>
                  <a:pt x="56" y="48"/>
                </a:cubicBezTo>
                <a:cubicBezTo>
                  <a:pt x="80" y="16"/>
                  <a:pt x="144" y="8"/>
                  <a:pt x="152" y="0"/>
                </a:cubicBezTo>
              </a:path>
            </a:pathLst>
          </a:custGeom>
          <a:solidFill>
            <a:srgbClr val="04FA10"/>
          </a:solidFill>
          <a:ln w="571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3" name="Text Box 5"/>
          <p:cNvSpPr txBox="1">
            <a:spLocks noChangeArrowheads="1"/>
          </p:cNvSpPr>
          <p:nvPr/>
        </p:nvSpPr>
        <p:spPr bwMode="auto">
          <a:xfrm>
            <a:off x="2362200" y="6096000"/>
            <a:ext cx="471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1800" b="0">
                <a:solidFill>
                  <a:srgbClr val="FF3300"/>
                </a:solidFill>
                <a:latin typeface="Arial" charset="0"/>
              </a:rPr>
              <a:t>Anterior arch &amp; medial border of lateral mass</a:t>
            </a:r>
          </a:p>
        </p:txBody>
      </p:sp>
    </p:spTree>
    <p:extLst>
      <p:ext uri="{BB962C8B-B14F-4D97-AF65-F5344CB8AC3E}">
        <p14:creationId xmlns:p14="http://schemas.microsoft.com/office/powerpoint/2010/main" val="30668664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711200"/>
            <a:ext cx="6869113" cy="5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4499" name="Text Box 3"/>
          <p:cNvSpPr txBox="1">
            <a:spLocks noChangeArrowheads="1"/>
          </p:cNvSpPr>
          <p:nvPr/>
        </p:nvSpPr>
        <p:spPr bwMode="auto">
          <a:xfrm>
            <a:off x="5622925" y="4232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endParaRPr lang="en-US" altLang="en-US" sz="2400" b="0">
              <a:latin typeface="Times New Roman" charset="0"/>
            </a:endParaRPr>
          </a:p>
        </p:txBody>
      </p:sp>
      <p:sp>
        <p:nvSpPr>
          <p:cNvPr id="234500" name="Text Box 4"/>
          <p:cNvSpPr txBox="1">
            <a:spLocks noChangeArrowheads="1"/>
          </p:cNvSpPr>
          <p:nvPr/>
        </p:nvSpPr>
        <p:spPr bwMode="auto">
          <a:xfrm>
            <a:off x="5470525" y="4232275"/>
            <a:ext cx="2509838" cy="15525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2400" b="0">
                <a:solidFill>
                  <a:schemeClr val="accent2"/>
                </a:solidFill>
                <a:latin typeface="Times New Roman" charset="0"/>
              </a:rPr>
              <a:t>Fingers of contact</a:t>
            </a:r>
          </a:p>
          <a:p>
            <a:pPr eaLnBrk="1" hangingPunct="1"/>
            <a:r>
              <a:rPr lang="en-US" altLang="en-US" sz="2400" b="0">
                <a:solidFill>
                  <a:schemeClr val="accent2"/>
                </a:solidFill>
                <a:latin typeface="Times New Roman" charset="0"/>
              </a:rPr>
              <a:t>hand gently rest on</a:t>
            </a:r>
          </a:p>
          <a:p>
            <a:pPr eaLnBrk="1" hangingPunct="1"/>
            <a:r>
              <a:rPr lang="en-US" altLang="en-US" sz="2400" b="0">
                <a:solidFill>
                  <a:schemeClr val="accent2"/>
                </a:solidFill>
                <a:latin typeface="Times New Roman" charset="0"/>
              </a:rPr>
              <a:t>patient’s shoulder-</a:t>
            </a:r>
          </a:p>
          <a:p>
            <a:pPr eaLnBrk="1" hangingPunct="1"/>
            <a:r>
              <a:rPr lang="en-US" altLang="en-US" sz="2400" b="0">
                <a:solidFill>
                  <a:schemeClr val="accent2"/>
                </a:solidFill>
                <a:latin typeface="Times New Roman" charset="0"/>
              </a:rPr>
              <a:t>“white knuckles”</a:t>
            </a:r>
          </a:p>
        </p:txBody>
      </p:sp>
    </p:spTree>
    <p:extLst>
      <p:ext uri="{BB962C8B-B14F-4D97-AF65-F5344CB8AC3E}">
        <p14:creationId xmlns:p14="http://schemas.microsoft.com/office/powerpoint/2010/main" val="362879219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711200"/>
            <a:ext cx="6869113" cy="5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23" name="Text Box 3"/>
          <p:cNvSpPr txBox="1">
            <a:spLocks noChangeArrowheads="1"/>
          </p:cNvSpPr>
          <p:nvPr/>
        </p:nvSpPr>
        <p:spPr bwMode="auto">
          <a:xfrm>
            <a:off x="5546725" y="4079875"/>
            <a:ext cx="2239963" cy="15525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2400" b="0">
                <a:solidFill>
                  <a:schemeClr val="accent2"/>
                </a:solidFill>
                <a:latin typeface="Times New Roman" charset="0"/>
              </a:rPr>
              <a:t>Setting up on</a:t>
            </a:r>
          </a:p>
          <a:p>
            <a:pPr eaLnBrk="1" hangingPunct="1"/>
            <a:r>
              <a:rPr lang="en-US" altLang="en-US" sz="2400" b="0">
                <a:solidFill>
                  <a:schemeClr val="accent2"/>
                </a:solidFill>
                <a:latin typeface="Times New Roman" charset="0"/>
              </a:rPr>
              <a:t>ASR(RTC) ,</a:t>
            </a:r>
          </a:p>
          <a:p>
            <a:pPr eaLnBrk="1" hangingPunct="1"/>
            <a:r>
              <a:rPr lang="en-US" altLang="en-US" sz="2400" b="0">
                <a:solidFill>
                  <a:schemeClr val="accent2"/>
                </a:solidFill>
                <a:latin typeface="Times New Roman" charset="0"/>
              </a:rPr>
              <a:t>Ulna  90 degrees</a:t>
            </a:r>
          </a:p>
          <a:p>
            <a:pPr eaLnBrk="1" hangingPunct="1"/>
            <a:r>
              <a:rPr lang="en-US" altLang="en-US" sz="2400" b="0">
                <a:solidFill>
                  <a:schemeClr val="accent2"/>
                </a:solidFill>
                <a:latin typeface="Times New Roman" charset="0"/>
              </a:rPr>
              <a:t>to stance</a:t>
            </a:r>
          </a:p>
        </p:txBody>
      </p:sp>
    </p:spTree>
    <p:extLst>
      <p:ext uri="{BB962C8B-B14F-4D97-AF65-F5344CB8AC3E}">
        <p14:creationId xmlns:p14="http://schemas.microsoft.com/office/powerpoint/2010/main" val="374427267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711200"/>
            <a:ext cx="6781800" cy="5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547" name="Text Box 3"/>
          <p:cNvSpPr txBox="1">
            <a:spLocks noChangeArrowheads="1"/>
          </p:cNvSpPr>
          <p:nvPr/>
        </p:nvSpPr>
        <p:spPr bwMode="auto">
          <a:xfrm>
            <a:off x="5394325" y="3394075"/>
            <a:ext cx="2416175" cy="19177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pPr eaLnBrk="1" hangingPunct="1"/>
            <a:r>
              <a:rPr lang="en-US" altLang="en-US" sz="2400" b="0">
                <a:solidFill>
                  <a:schemeClr val="accent2"/>
                </a:solidFill>
                <a:latin typeface="Times New Roman" charset="0"/>
              </a:rPr>
              <a:t>Dr. Blair wraps L.</a:t>
            </a:r>
          </a:p>
          <a:p>
            <a:pPr eaLnBrk="1" hangingPunct="1"/>
            <a:r>
              <a:rPr lang="en-US" altLang="en-US" sz="2400" b="0">
                <a:solidFill>
                  <a:schemeClr val="accent2"/>
                </a:solidFill>
                <a:latin typeface="Times New Roman" charset="0"/>
              </a:rPr>
              <a:t>stabilization hand </a:t>
            </a:r>
          </a:p>
          <a:p>
            <a:pPr eaLnBrk="1" hangingPunct="1"/>
            <a:r>
              <a:rPr lang="en-US" altLang="en-US" sz="2400" b="0">
                <a:solidFill>
                  <a:schemeClr val="accent2"/>
                </a:solidFill>
                <a:latin typeface="Times New Roman" charset="0"/>
              </a:rPr>
              <a:t>over contact hand</a:t>
            </a:r>
          </a:p>
          <a:p>
            <a:pPr eaLnBrk="1" hangingPunct="1"/>
            <a:r>
              <a:rPr lang="en-US" altLang="en-US" sz="2400" b="0">
                <a:solidFill>
                  <a:schemeClr val="accent2"/>
                </a:solidFill>
                <a:latin typeface="Times New Roman" charset="0"/>
              </a:rPr>
              <a:t>with two lower </a:t>
            </a:r>
          </a:p>
          <a:p>
            <a:pPr eaLnBrk="1" hangingPunct="1"/>
            <a:r>
              <a:rPr lang="en-US" altLang="en-US" sz="2400" b="0">
                <a:solidFill>
                  <a:schemeClr val="accent2"/>
                </a:solidFill>
                <a:latin typeface="Times New Roman" charset="0"/>
              </a:rPr>
              <a:t>fingers retracted</a:t>
            </a:r>
          </a:p>
        </p:txBody>
      </p:sp>
    </p:spTree>
    <p:extLst>
      <p:ext uri="{BB962C8B-B14F-4D97-AF65-F5344CB8AC3E}">
        <p14:creationId xmlns:p14="http://schemas.microsoft.com/office/powerpoint/2010/main" val="3973617854"/>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452438"/>
            <a:ext cx="5284787" cy="596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7635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C44"/>
          <p:cNvPicPr>
            <a:picLocks noGrp="1" noChangeAspect="1" noChangeArrowheads="1"/>
          </p:cNvPicPr>
          <p:nvPr>
            <p:ph/>
          </p:nvPr>
        </p:nvPicPr>
        <p:blipFill>
          <a:blip r:embed="rId2">
            <a:extLst>
              <a:ext uri="{28A0092B-C50C-407E-A947-70E740481C1C}">
                <a14:useLocalDpi xmlns:a14="http://schemas.microsoft.com/office/drawing/2010/main" val="0"/>
              </a:ext>
            </a:extLst>
          </a:blip>
          <a:stretch>
            <a:fillRect/>
          </a:stretch>
        </p:blipFill>
        <p:spPr>
          <a:xfrm>
            <a:off x="1524000" y="1219200"/>
            <a:ext cx="5486400" cy="3835732"/>
          </a:xfrm>
        </p:spPr>
      </p:pic>
      <p:sp>
        <p:nvSpPr>
          <p:cNvPr id="161795" name="Oval 3"/>
          <p:cNvSpPr>
            <a:spLocks noChangeArrowheads="1"/>
          </p:cNvSpPr>
          <p:nvPr/>
        </p:nvSpPr>
        <p:spPr bwMode="auto">
          <a:xfrm>
            <a:off x="35814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5400" b="1">
                <a:solidFill>
                  <a:schemeClr val="tx1"/>
                </a:solidFill>
                <a:latin typeface="Tahoma" pitchFamily="34" charset="0"/>
              </a:defRPr>
            </a:lvl1pPr>
            <a:lvl2pPr marL="742950" indent="-285750">
              <a:defRPr sz="5400" b="1">
                <a:solidFill>
                  <a:schemeClr val="tx1"/>
                </a:solidFill>
                <a:latin typeface="Tahoma" pitchFamily="34" charset="0"/>
              </a:defRPr>
            </a:lvl2pPr>
            <a:lvl3pPr marL="1143000" indent="-228600">
              <a:defRPr sz="5400" b="1">
                <a:solidFill>
                  <a:schemeClr val="tx1"/>
                </a:solidFill>
                <a:latin typeface="Tahoma" pitchFamily="34" charset="0"/>
              </a:defRPr>
            </a:lvl3pPr>
            <a:lvl4pPr marL="1600200" indent="-228600">
              <a:defRPr sz="5400" b="1">
                <a:solidFill>
                  <a:schemeClr val="tx1"/>
                </a:solidFill>
                <a:latin typeface="Tahoma" pitchFamily="34" charset="0"/>
              </a:defRPr>
            </a:lvl4pPr>
            <a:lvl5pPr marL="2057400" indent="-228600">
              <a:defRPr sz="5400" b="1">
                <a:solidFill>
                  <a:schemeClr val="tx1"/>
                </a:solidFill>
                <a:latin typeface="Tahoma" pitchFamily="34" charset="0"/>
              </a:defRPr>
            </a:lvl5pPr>
            <a:lvl6pPr marL="2514600" indent="-228600" eaLnBrk="0" fontAlgn="base" hangingPunct="0">
              <a:spcBef>
                <a:spcPct val="0"/>
              </a:spcBef>
              <a:spcAft>
                <a:spcPct val="0"/>
              </a:spcAft>
              <a:defRPr sz="5400" b="1">
                <a:solidFill>
                  <a:schemeClr val="tx1"/>
                </a:solidFill>
                <a:latin typeface="Tahoma" pitchFamily="34" charset="0"/>
              </a:defRPr>
            </a:lvl6pPr>
            <a:lvl7pPr marL="2971800" indent="-228600" eaLnBrk="0" fontAlgn="base" hangingPunct="0">
              <a:spcBef>
                <a:spcPct val="0"/>
              </a:spcBef>
              <a:spcAft>
                <a:spcPct val="0"/>
              </a:spcAft>
              <a:defRPr sz="5400" b="1">
                <a:solidFill>
                  <a:schemeClr val="tx1"/>
                </a:solidFill>
                <a:latin typeface="Tahoma" pitchFamily="34" charset="0"/>
              </a:defRPr>
            </a:lvl7pPr>
            <a:lvl8pPr marL="3429000" indent="-228600" eaLnBrk="0" fontAlgn="base" hangingPunct="0">
              <a:spcBef>
                <a:spcPct val="0"/>
              </a:spcBef>
              <a:spcAft>
                <a:spcPct val="0"/>
              </a:spcAft>
              <a:defRPr sz="5400" b="1">
                <a:solidFill>
                  <a:schemeClr val="tx1"/>
                </a:solidFill>
                <a:latin typeface="Tahoma" pitchFamily="34" charset="0"/>
              </a:defRPr>
            </a:lvl8pPr>
            <a:lvl9pPr marL="3886200" indent="-228600" eaLnBrk="0" fontAlgn="base" hangingPunct="0">
              <a:spcBef>
                <a:spcPct val="0"/>
              </a:spcBef>
              <a:spcAft>
                <a:spcPct val="0"/>
              </a:spcAft>
              <a:defRPr sz="5400" b="1">
                <a:solidFill>
                  <a:schemeClr val="tx1"/>
                </a:solidFill>
                <a:latin typeface="Tahoma" pitchFamily="34" charset="0"/>
              </a:defRPr>
            </a:lvl9pPr>
          </a:lstStyle>
          <a:p>
            <a:endParaRPr lang="en-US" altLang="en-US"/>
          </a:p>
        </p:txBody>
      </p:sp>
    </p:spTree>
    <p:extLst>
      <p:ext uri="{BB962C8B-B14F-4D97-AF65-F5344CB8AC3E}">
        <p14:creationId xmlns:p14="http://schemas.microsoft.com/office/powerpoint/2010/main" val="2690052341"/>
      </p:ext>
    </p:extLst>
  </p:cSld>
  <p:clrMapOvr>
    <a:masterClrMapping/>
  </p:clrMapOvr>
  <p:transition spd="med">
    <p:blinds/>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43</TotalTime>
  <Words>561</Words>
  <Application>Microsoft Office PowerPoint</Application>
  <PresentationFormat>On-screen Show (4:3)</PresentationFormat>
  <Paragraphs>117</Paragraphs>
  <Slides>83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Franklin Gothic Book</vt:lpstr>
      <vt:lpstr>Garamond</vt:lpstr>
      <vt:lpstr>Tahoma</vt:lpstr>
      <vt:lpstr>Times New Roman</vt:lpstr>
      <vt:lpstr>Wingdings 2</vt:lpstr>
      <vt:lpstr>Technic</vt:lpstr>
      <vt:lpstr>Review of marking base posterior &amp; protractoview Blair  x-rays</vt:lpstr>
      <vt:lpstr>MARKING  THE  BASE POSTERIOR</vt:lpstr>
      <vt:lpstr>PowerPoint Presentation</vt:lpstr>
      <vt:lpstr>PowerPoint Presentation</vt:lpstr>
      <vt:lpstr>Checking the BP for head tilt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Left Blair Protractoview</vt:lpstr>
      <vt:lpstr>Left Blair Protractoview</vt:lpstr>
      <vt:lpstr>PowerPoint Presentation</vt:lpstr>
      <vt:lpstr>PowerPoint Presentation</vt:lpstr>
      <vt:lpstr>PowerPoint Presentation</vt:lpstr>
      <vt:lpstr>Right Blair Protractoview</vt:lpstr>
      <vt:lpstr>Right Blair Protractoview</vt:lpstr>
      <vt:lpstr>PowerPoint Presentation</vt:lpstr>
      <vt:lpstr>PowerPoint Presentation</vt:lpstr>
      <vt:lpstr>PowerPoint Presentation</vt:lpstr>
      <vt:lpstr>Marking LEFT SLOPE  and RIGHT CONVEXITY on the LEFT PROTRACTOVIEW (LPV)</vt:lpstr>
      <vt:lpstr>Marking LEFT SLOPE  and RIGHT CONVEXITY on the LEFT PROTRACTOVIEW (LPV)</vt:lpstr>
      <vt:lpstr>Marking LEFT SLOPE  and RIGHT CONVEXITY on the LEFT PROTRACTOVIEW (LPV)</vt:lpstr>
      <vt:lpstr>Marking LEFT SLOPE  and RIGHT CONVEXITY on the LEFT PROTRACTOVIEW (LPV)</vt:lpstr>
      <vt:lpstr>Marking LEFT SLOPE  and RIGHT CONVEXITY on the LEFT PROTRACTOVIEW (LPV)</vt:lpstr>
      <vt:lpstr>Marking LEFT SLOPE  and RIGHT CONVEXITY on the LEFT PROTRACTOVIEW (LPV)</vt:lpstr>
      <vt:lpstr>Marking LEFT SLOPE  and RIGHT CONVEXITY on the LEFT PROTRACTOVIEW </vt:lpstr>
      <vt:lpstr>Marking LEFT CONVEXITY and RIGHT SLOPE on the RIGHT PROTRACTOVIEW</vt:lpstr>
      <vt:lpstr>LEVERAGE FACTOR</vt:lpstr>
      <vt:lpstr>On the side of track condyle, draw a short line perpendicular to the convergence line at both the anterior &amp; posterior aspect of the condyle</vt:lpstr>
      <vt:lpstr>Half the distance between lines one and two and place a dot at the midpoint. Then draw a perpendicular line off this dot from the convergence line past the tp on slip side.</vt:lpstr>
      <vt:lpstr>Place a bold dot on the lateral anterior aspect of the transverse process on the slip side.  Place a second dot at the mid point between the tp and posterior tubercle on the track side.</vt:lpstr>
      <vt:lpstr>Draw a line perpendicular to the convergence line through the transverse dot (line A)and another through the arch dot (line C).</vt:lpstr>
      <vt:lpstr>Measure the distance in mm between lines A &amp; B and lines B &amp; C. Which ever gap is larger will give you better leverage on your correction</vt:lpstr>
      <vt:lpstr>PowerPoint Presentation</vt:lpstr>
      <vt:lpstr>Determining Transverse Process Access Draw a right lateral mass and transverse process.  Then above it draw out the mastoid and occipital condyle as pictured.</vt:lpstr>
      <vt:lpstr>Determining Transverse Process Access Using a BB firmly affixed to the inferior surface of the mastoid, Dr. Blair determined there is 8mm of soft tissue between the skin and bone on an average and a measurement will determine if transverse contact is possible </vt:lpstr>
      <vt:lpstr>Determining Transverse Process Access Draw a horizontal line through the mid-point of the atlas transverse process. </vt:lpstr>
      <vt:lpstr>Determining Atlas Transverse Access Draw a vertical line from the undersurface of the mastoid.  If the transverse line is below the mastoid line, you have adequate room to contact that transverse. If not, alternative contact is necessary.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marking base posterior &amp; protractoview Blair  x-rays</dc:title>
  <dc:creator>owner</dc:creator>
  <cp:lastModifiedBy>Tom</cp:lastModifiedBy>
  <cp:revision>10</cp:revision>
  <dcterms:created xsi:type="dcterms:W3CDTF">2014-02-23T23:36:39Z</dcterms:created>
  <dcterms:modified xsi:type="dcterms:W3CDTF">2018-11-14T19:57:07Z</dcterms:modified>
</cp:coreProperties>
</file>