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7"/>
  </p:notesMasterIdLst>
  <p:sldIdLst>
    <p:sldId id="256" r:id="rId2"/>
    <p:sldId id="258" r:id="rId3"/>
    <p:sldId id="285" r:id="rId4"/>
    <p:sldId id="257" r:id="rId5"/>
    <p:sldId id="286" r:id="rId6"/>
    <p:sldId id="287" r:id="rId7"/>
    <p:sldId id="288" r:id="rId8"/>
    <p:sldId id="289" r:id="rId9"/>
    <p:sldId id="291" r:id="rId10"/>
    <p:sldId id="290" r:id="rId11"/>
    <p:sldId id="292" r:id="rId12"/>
    <p:sldId id="293" r:id="rId13"/>
    <p:sldId id="294" r:id="rId14"/>
    <p:sldId id="295" r:id="rId15"/>
    <p:sldId id="297" r:id="rId16"/>
    <p:sldId id="301" r:id="rId17"/>
    <p:sldId id="304" r:id="rId18"/>
    <p:sldId id="305" r:id="rId19"/>
    <p:sldId id="308" r:id="rId20"/>
    <p:sldId id="311" r:id="rId21"/>
    <p:sldId id="313" r:id="rId22"/>
    <p:sldId id="315" r:id="rId23"/>
    <p:sldId id="317" r:id="rId24"/>
    <p:sldId id="318" r:id="rId25"/>
    <p:sldId id="316" r:id="rId26"/>
    <p:sldId id="319" r:id="rId27"/>
    <p:sldId id="282" r:id="rId28"/>
    <p:sldId id="273" r:id="rId29"/>
    <p:sldId id="274" r:id="rId30"/>
    <p:sldId id="275" r:id="rId31"/>
    <p:sldId id="276" r:id="rId32"/>
    <p:sldId id="277" r:id="rId33"/>
    <p:sldId id="278" r:id="rId34"/>
    <p:sldId id="279" r:id="rId35"/>
    <p:sldId id="280" r:id="rId36"/>
    <p:sldId id="283" r:id="rId37"/>
    <p:sldId id="261" r:id="rId38"/>
    <p:sldId id="263" r:id="rId39"/>
    <p:sldId id="264" r:id="rId40"/>
    <p:sldId id="265" r:id="rId41"/>
    <p:sldId id="329" r:id="rId42"/>
    <p:sldId id="325" r:id="rId43"/>
    <p:sldId id="326" r:id="rId44"/>
    <p:sldId id="327" r:id="rId45"/>
    <p:sldId id="330" r:id="rId46"/>
    <p:sldId id="337" r:id="rId47"/>
    <p:sldId id="338" r:id="rId48"/>
    <p:sldId id="320" r:id="rId49"/>
    <p:sldId id="321" r:id="rId50"/>
    <p:sldId id="322" r:id="rId51"/>
    <p:sldId id="323" r:id="rId52"/>
    <p:sldId id="324" r:id="rId53"/>
    <p:sldId id="271" r:id="rId54"/>
    <p:sldId id="269" r:id="rId55"/>
    <p:sldId id="27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2488" y="7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83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D02B03-E2D1-46C5-A5B1-0B1BB4ADB905}" type="datetimeFigureOut">
              <a:rPr lang="en-US" smtClean="0"/>
              <a:pPr/>
              <a:t>4/18/2024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A03F58-5BD7-4939-BAA6-45723D0F34E3}" type="slidenum">
              <a:rPr lang="en-US" smtClean="0"/>
              <a:pPr/>
              <a:t>‹#›</a:t>
            </a:fld>
            <a:endParaRPr lang="en-US"/>
          </a:p>
        </p:txBody>
      </p:sp>
    </p:spTree>
    <p:extLst>
      <p:ext uri="{BB962C8B-B14F-4D97-AF65-F5344CB8AC3E}">
        <p14:creationId xmlns:p14="http://schemas.microsoft.com/office/powerpoint/2010/main" val="3090353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A03F58-5BD7-4939-BAA6-45723D0F34E3}" type="slidenum">
              <a:rPr lang="en-US" smtClean="0"/>
              <a:pPr/>
              <a:t>39</a:t>
            </a:fld>
            <a:endParaRPr lang="en-US"/>
          </a:p>
        </p:txBody>
      </p:sp>
    </p:spTree>
    <p:extLst>
      <p:ext uri="{BB962C8B-B14F-4D97-AF65-F5344CB8AC3E}">
        <p14:creationId xmlns:p14="http://schemas.microsoft.com/office/powerpoint/2010/main" val="290637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F941E0B6-EA4C-4212-B22F-05FC3F331196}" type="datetimeFigureOut">
              <a:rPr lang="en-US" smtClean="0"/>
              <a:pPr/>
              <a:t>4/18/2024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57966CF2-6308-4F8C-8518-DE191A1E009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41E0B6-EA4C-4212-B22F-05FC3F331196}"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66CF2-6308-4F8C-8518-DE191A1E009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41E0B6-EA4C-4212-B22F-05FC3F331196}"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66CF2-6308-4F8C-8518-DE191A1E009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F941E0B6-EA4C-4212-B22F-05FC3F331196}" type="datetimeFigureOut">
              <a:rPr lang="en-US" smtClean="0"/>
              <a:pPr/>
              <a:t>4/18/2024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57966CF2-6308-4F8C-8518-DE191A1E009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F941E0B6-EA4C-4212-B22F-05FC3F331196}" type="datetimeFigureOut">
              <a:rPr lang="en-US" smtClean="0"/>
              <a:pPr/>
              <a:t>4/18/2024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57966CF2-6308-4F8C-8518-DE191A1E009C}"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F941E0B6-EA4C-4212-B22F-05FC3F331196}" type="datetimeFigureOut">
              <a:rPr lang="en-US" smtClean="0"/>
              <a:pPr/>
              <a:t>4/18/2024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7966CF2-6308-4F8C-8518-DE191A1E009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F941E0B6-EA4C-4212-B22F-05FC3F331196}" type="datetimeFigureOut">
              <a:rPr lang="en-US" smtClean="0"/>
              <a:pPr/>
              <a:t>4/18/2024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57966CF2-6308-4F8C-8518-DE191A1E009C}"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F941E0B6-EA4C-4212-B22F-05FC3F331196}" type="datetimeFigureOut">
              <a:rPr lang="en-US" smtClean="0"/>
              <a:pPr/>
              <a:t>4/18/2024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966CF2-6308-4F8C-8518-DE191A1E009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41E0B6-EA4C-4212-B22F-05FC3F331196}" type="datetimeFigureOut">
              <a:rPr lang="en-US" smtClean="0"/>
              <a:pPr/>
              <a:t>4/18/2024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66CF2-6308-4F8C-8518-DE191A1E009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F941E0B6-EA4C-4212-B22F-05FC3F331196}" type="datetimeFigureOut">
              <a:rPr lang="en-US" smtClean="0"/>
              <a:pPr/>
              <a:t>4/18/2024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966CF2-6308-4F8C-8518-DE191A1E009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F941E0B6-EA4C-4212-B22F-05FC3F331196}" type="datetimeFigureOut">
              <a:rPr lang="en-US" smtClean="0"/>
              <a:pPr/>
              <a:t>4/18/2024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57966CF2-6308-4F8C-8518-DE191A1E009C}"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941E0B6-EA4C-4212-B22F-05FC3F331196}" type="datetimeFigureOut">
              <a:rPr lang="en-US" smtClean="0"/>
              <a:pPr/>
              <a:t>4/18/2024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57966CF2-6308-4F8C-8518-DE191A1E009C}"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Marking Blair X-ray</a:t>
            </a:r>
            <a:br>
              <a:rPr lang="en-US" dirty="0"/>
            </a:br>
            <a:r>
              <a:rPr lang="en-US" dirty="0"/>
              <a:t>Illustrations</a:t>
            </a:r>
          </a:p>
        </p:txBody>
      </p:sp>
      <p:sp>
        <p:nvSpPr>
          <p:cNvPr id="3" name="Subtitle 2"/>
          <p:cNvSpPr>
            <a:spLocks noGrp="1"/>
          </p:cNvSpPr>
          <p:nvPr>
            <p:ph type="subTitle" idx="1"/>
          </p:nvPr>
        </p:nvSpPr>
        <p:spPr/>
        <p:txBody>
          <a:bodyPr/>
          <a:lstStyle/>
          <a:p>
            <a:r>
              <a:rPr lang="en-US" dirty="0"/>
              <a:t>Weekend 2, hour 3</a:t>
            </a:r>
          </a:p>
        </p:txBody>
      </p:sp>
      <p:sp>
        <p:nvSpPr>
          <p:cNvPr id="4" name="TextBox 3">
            <a:extLst>
              <a:ext uri="{FF2B5EF4-FFF2-40B4-BE49-F238E27FC236}">
                <a16:creationId xmlns:a16="http://schemas.microsoft.com/office/drawing/2014/main" id="{7083F2B5-CBD3-B623-0B91-29B0281A1677}"/>
              </a:ext>
            </a:extLst>
          </p:cNvPr>
          <p:cNvSpPr txBox="1"/>
          <p:nvPr/>
        </p:nvSpPr>
        <p:spPr>
          <a:xfrm>
            <a:off x="5029200" y="457200"/>
            <a:ext cx="3733800" cy="954107"/>
          </a:xfrm>
          <a:prstGeom prst="rect">
            <a:avLst/>
          </a:prstGeom>
          <a:noFill/>
        </p:spPr>
        <p:txBody>
          <a:bodyPr wrap="square" rtlCol="0">
            <a:spAutoFit/>
          </a:bodyPr>
          <a:lstStyle/>
          <a:p>
            <a:r>
              <a:rPr lang="en-US" altLang="en-US" sz="1400" dirty="0">
                <a:solidFill>
                  <a:srgbClr val="FF0000"/>
                </a:solidFill>
              </a:rPr>
              <a:t>slides are properties of</a:t>
            </a:r>
            <a:br>
              <a:rPr lang="en-US" altLang="en-US" sz="1400" dirty="0">
                <a:solidFill>
                  <a:srgbClr val="FF0000"/>
                </a:solidFill>
              </a:rPr>
            </a:br>
            <a:r>
              <a:rPr lang="en-US" altLang="en-US" sz="1400" dirty="0">
                <a:solidFill>
                  <a:srgbClr val="FF0000"/>
                </a:solidFill>
              </a:rPr>
              <a:t>Dr. </a:t>
            </a:r>
            <a:r>
              <a:rPr lang="en-US" altLang="en-US" sz="1400">
                <a:solidFill>
                  <a:srgbClr val="FF0000"/>
                </a:solidFill>
              </a:rPr>
              <a:t>Thomas Forest &amp; </a:t>
            </a:r>
            <a:r>
              <a:rPr lang="en-US" altLang="en-US" sz="1400" dirty="0">
                <a:solidFill>
                  <a:srgbClr val="FF0000"/>
                </a:solidFill>
              </a:rPr>
              <a:t>Dr. Dennis Campbell, </a:t>
            </a:r>
            <a:br>
              <a:rPr lang="en-US" altLang="en-US" sz="1400" dirty="0">
                <a:solidFill>
                  <a:srgbClr val="FF0000"/>
                </a:solidFill>
              </a:rPr>
            </a:br>
            <a:r>
              <a:rPr lang="en-US" altLang="en-US" sz="1400" dirty="0">
                <a:solidFill>
                  <a:srgbClr val="FF0000"/>
                </a:solidFill>
              </a:rPr>
              <a:t>Certified Advanced Blair Instructors</a:t>
            </a:r>
            <a:br>
              <a:rPr lang="en-US" altLang="en-US" sz="1400" dirty="0">
                <a:solidFill>
                  <a:srgbClr val="FF0000"/>
                </a:solidFill>
              </a:rPr>
            </a:br>
            <a:r>
              <a:rPr lang="en-US" altLang="en-US" sz="1400" b="1" dirty="0">
                <a:solidFill>
                  <a:srgbClr val="FF0000"/>
                </a:solidFill>
              </a:rPr>
              <a:t>They are not to be copied nor distributed</a:t>
            </a:r>
            <a:endParaRPr lang="en-US" sz="14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BLR">
            <a:extLst>
              <a:ext uri="{FF2B5EF4-FFF2-40B4-BE49-F238E27FC236}">
                <a16:creationId xmlns:a16="http://schemas.microsoft.com/office/drawing/2014/main" id="{4300ED8D-2411-B059-E9EA-1C40ACADA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Oval 3">
            <a:extLst>
              <a:ext uri="{FF2B5EF4-FFF2-40B4-BE49-F238E27FC236}">
                <a16:creationId xmlns:a16="http://schemas.microsoft.com/office/drawing/2014/main" id="{CBD2C734-31AE-6381-C4D7-004E2459655A}"/>
              </a:ext>
            </a:extLst>
          </p:cNvPr>
          <p:cNvSpPr>
            <a:spLocks noChangeArrowheads="1"/>
          </p:cNvSpPr>
          <p:nvPr/>
        </p:nvSpPr>
        <p:spPr bwMode="auto">
          <a:xfrm>
            <a:off x="3962400" y="1981200"/>
            <a:ext cx="304800" cy="3048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9700" name="Oval 4">
            <a:extLst>
              <a:ext uri="{FF2B5EF4-FFF2-40B4-BE49-F238E27FC236}">
                <a16:creationId xmlns:a16="http://schemas.microsoft.com/office/drawing/2014/main" id="{9302ED5B-E8D5-DE59-D272-171AA898B826}"/>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9701" name="Line 5">
            <a:extLst>
              <a:ext uri="{FF2B5EF4-FFF2-40B4-BE49-F238E27FC236}">
                <a16:creationId xmlns:a16="http://schemas.microsoft.com/office/drawing/2014/main" id="{39E1C79B-4989-C7C4-6B12-2D0E27AA29E8}"/>
              </a:ext>
            </a:extLst>
          </p:cNvPr>
          <p:cNvSpPr>
            <a:spLocks noChangeShapeType="1"/>
          </p:cNvSpPr>
          <p:nvPr/>
        </p:nvSpPr>
        <p:spPr bwMode="auto">
          <a:xfrm flipH="1">
            <a:off x="3048000" y="2133600"/>
            <a:ext cx="10668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702" name="Freeform 6">
            <a:extLst>
              <a:ext uri="{FF2B5EF4-FFF2-40B4-BE49-F238E27FC236}">
                <a16:creationId xmlns:a16="http://schemas.microsoft.com/office/drawing/2014/main" id="{CE412AF8-2383-7976-0B00-DA95408709B5}"/>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solidFill>
            <a:srgbClr val="04FA10"/>
          </a:solidFill>
          <a:ln w="57150" cmpd="sng">
            <a:solidFill>
              <a:schemeClr val="tx1"/>
            </a:solidFill>
            <a:round/>
            <a:headEnd/>
            <a:tailEnd/>
          </a:ln>
        </p:spPr>
        <p:txBody>
          <a:bodyPr wrap="none" anchor="ctr"/>
          <a:lstStyle/>
          <a:p>
            <a:endParaRPr lang="en-US"/>
          </a:p>
        </p:txBody>
      </p:sp>
      <p:sp>
        <p:nvSpPr>
          <p:cNvPr id="29703" name="Text Box 7">
            <a:extLst>
              <a:ext uri="{FF2B5EF4-FFF2-40B4-BE49-F238E27FC236}">
                <a16:creationId xmlns:a16="http://schemas.microsoft.com/office/drawing/2014/main" id="{3A07A84C-D21B-6F80-E5E9-50A3A07C3F7B}"/>
              </a:ext>
            </a:extLst>
          </p:cNvPr>
          <p:cNvSpPr txBox="1">
            <a:spLocks noChangeArrowheads="1"/>
          </p:cNvSpPr>
          <p:nvPr/>
        </p:nvSpPr>
        <p:spPr bwMode="auto">
          <a:xfrm>
            <a:off x="1524000" y="6172200"/>
            <a:ext cx="761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FF3300"/>
                </a:solidFill>
              </a:rPr>
              <a:t>Connect lateral edge of lateral mass at transverse foramen. </a:t>
            </a:r>
          </a:p>
        </p:txBody>
      </p:sp>
      <p:sp>
        <p:nvSpPr>
          <p:cNvPr id="29704" name="Freeform 8">
            <a:extLst>
              <a:ext uri="{FF2B5EF4-FFF2-40B4-BE49-F238E27FC236}">
                <a16:creationId xmlns:a16="http://schemas.microsoft.com/office/drawing/2014/main" id="{886FF107-D597-B1D5-B4C6-F28FE0D22924}"/>
              </a:ext>
            </a:extLst>
          </p:cNvPr>
          <p:cNvSpPr>
            <a:spLocks/>
          </p:cNvSpPr>
          <p:nvPr/>
        </p:nvSpPr>
        <p:spPr bwMode="auto">
          <a:xfrm>
            <a:off x="2286000" y="3429000"/>
            <a:ext cx="685800" cy="469900"/>
          </a:xfrm>
          <a:custGeom>
            <a:avLst/>
            <a:gdLst>
              <a:gd name="T0" fmla="*/ 2147483646 w 432"/>
              <a:gd name="T1" fmla="*/ 2147483646 h 296"/>
              <a:gd name="T2" fmla="*/ 2147483646 w 432"/>
              <a:gd name="T3" fmla="*/ 2147483646 h 296"/>
              <a:gd name="T4" fmla="*/ 2147483646 w 432"/>
              <a:gd name="T5" fmla="*/ 2147483646 h 296"/>
              <a:gd name="T6" fmla="*/ 2147483646 w 432"/>
              <a:gd name="T7" fmla="*/ 2147483646 h 296"/>
              <a:gd name="T8" fmla="*/ 0 w 432"/>
              <a:gd name="T9" fmla="*/ 0 h 296"/>
              <a:gd name="T10" fmla="*/ 0 60000 65536"/>
              <a:gd name="T11" fmla="*/ 0 60000 65536"/>
              <a:gd name="T12" fmla="*/ 0 60000 65536"/>
              <a:gd name="T13" fmla="*/ 0 60000 65536"/>
              <a:gd name="T14" fmla="*/ 0 60000 65536"/>
              <a:gd name="T15" fmla="*/ 0 w 432"/>
              <a:gd name="T16" fmla="*/ 0 h 296"/>
              <a:gd name="T17" fmla="*/ 432 w 432"/>
              <a:gd name="T18" fmla="*/ 296 h 296"/>
            </a:gdLst>
            <a:ahLst/>
            <a:cxnLst>
              <a:cxn ang="T10">
                <a:pos x="T0" y="T1"/>
              </a:cxn>
              <a:cxn ang="T11">
                <a:pos x="T2" y="T3"/>
              </a:cxn>
              <a:cxn ang="T12">
                <a:pos x="T4" y="T5"/>
              </a:cxn>
              <a:cxn ang="T13">
                <a:pos x="T6" y="T7"/>
              </a:cxn>
              <a:cxn ang="T14">
                <a:pos x="T8" y="T9"/>
              </a:cxn>
            </a:cxnLst>
            <a:rect l="T15" t="T16" r="T17" b="T18"/>
            <a:pathLst>
              <a:path w="432" h="296">
                <a:moveTo>
                  <a:pt x="432" y="192"/>
                </a:moveTo>
                <a:cubicBezTo>
                  <a:pt x="384" y="236"/>
                  <a:pt x="336" y="280"/>
                  <a:pt x="288" y="288"/>
                </a:cubicBezTo>
                <a:cubicBezTo>
                  <a:pt x="240" y="296"/>
                  <a:pt x="184" y="272"/>
                  <a:pt x="144" y="240"/>
                </a:cubicBezTo>
                <a:cubicBezTo>
                  <a:pt x="104" y="208"/>
                  <a:pt x="72" y="136"/>
                  <a:pt x="48" y="96"/>
                </a:cubicBezTo>
                <a:cubicBezTo>
                  <a:pt x="24" y="56"/>
                  <a:pt x="8" y="16"/>
                  <a:pt x="0" y="0"/>
                </a:cubicBezTo>
              </a:path>
            </a:pathLst>
          </a:custGeom>
          <a:noFill/>
          <a:ln w="76200" cap="flat" cmpd="sng">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5" name="Freeform 9">
            <a:extLst>
              <a:ext uri="{FF2B5EF4-FFF2-40B4-BE49-F238E27FC236}">
                <a16:creationId xmlns:a16="http://schemas.microsoft.com/office/drawing/2014/main" id="{4760DE22-E21E-4A44-8310-B209684F5335}"/>
              </a:ext>
            </a:extLst>
          </p:cNvPr>
          <p:cNvSpPr>
            <a:spLocks/>
          </p:cNvSpPr>
          <p:nvPr/>
        </p:nvSpPr>
        <p:spPr bwMode="auto">
          <a:xfrm>
            <a:off x="2286000" y="1524000"/>
            <a:ext cx="1295400" cy="1143000"/>
          </a:xfrm>
          <a:custGeom>
            <a:avLst/>
            <a:gdLst>
              <a:gd name="T0" fmla="*/ 2147483646 w 816"/>
              <a:gd name="T1" fmla="*/ 0 h 720"/>
              <a:gd name="T2" fmla="*/ 2147483646 w 816"/>
              <a:gd name="T3" fmla="*/ 2147483646 h 720"/>
              <a:gd name="T4" fmla="*/ 2147483646 w 816"/>
              <a:gd name="T5" fmla="*/ 2147483646 h 720"/>
              <a:gd name="T6" fmla="*/ 2147483646 w 816"/>
              <a:gd name="T7" fmla="*/ 2147483646 h 720"/>
              <a:gd name="T8" fmla="*/ 0 w 816"/>
              <a:gd name="T9" fmla="*/ 2147483646 h 720"/>
              <a:gd name="T10" fmla="*/ 0 60000 65536"/>
              <a:gd name="T11" fmla="*/ 0 60000 65536"/>
              <a:gd name="T12" fmla="*/ 0 60000 65536"/>
              <a:gd name="T13" fmla="*/ 0 60000 65536"/>
              <a:gd name="T14" fmla="*/ 0 60000 65536"/>
              <a:gd name="T15" fmla="*/ 0 w 816"/>
              <a:gd name="T16" fmla="*/ 0 h 720"/>
              <a:gd name="T17" fmla="*/ 816 w 816"/>
              <a:gd name="T18" fmla="*/ 720 h 720"/>
            </a:gdLst>
            <a:ahLst/>
            <a:cxnLst>
              <a:cxn ang="T10">
                <a:pos x="T0" y="T1"/>
              </a:cxn>
              <a:cxn ang="T11">
                <a:pos x="T2" y="T3"/>
              </a:cxn>
              <a:cxn ang="T12">
                <a:pos x="T4" y="T5"/>
              </a:cxn>
              <a:cxn ang="T13">
                <a:pos x="T6" y="T7"/>
              </a:cxn>
              <a:cxn ang="T14">
                <a:pos x="T8" y="T9"/>
              </a:cxn>
            </a:cxnLst>
            <a:rect l="T15" t="T16" r="T17" b="T18"/>
            <a:pathLst>
              <a:path w="816" h="720">
                <a:moveTo>
                  <a:pt x="816" y="0"/>
                </a:moveTo>
                <a:cubicBezTo>
                  <a:pt x="728" y="52"/>
                  <a:pt x="640" y="104"/>
                  <a:pt x="576" y="144"/>
                </a:cubicBezTo>
                <a:cubicBezTo>
                  <a:pt x="512" y="184"/>
                  <a:pt x="512" y="160"/>
                  <a:pt x="432" y="240"/>
                </a:cubicBezTo>
                <a:cubicBezTo>
                  <a:pt x="352" y="320"/>
                  <a:pt x="168" y="544"/>
                  <a:pt x="96" y="624"/>
                </a:cubicBezTo>
                <a:cubicBezTo>
                  <a:pt x="24" y="704"/>
                  <a:pt x="16" y="704"/>
                  <a:pt x="0" y="720"/>
                </a:cubicBezTo>
              </a:path>
            </a:pathLst>
          </a:custGeom>
          <a:noFill/>
          <a:ln w="76200" cap="flat" cmpd="sng">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06" name="Freeform 10">
            <a:extLst>
              <a:ext uri="{FF2B5EF4-FFF2-40B4-BE49-F238E27FC236}">
                <a16:creationId xmlns:a16="http://schemas.microsoft.com/office/drawing/2014/main" id="{36CC8663-4161-C24E-66AB-70B1BB96D0C0}"/>
              </a:ext>
            </a:extLst>
          </p:cNvPr>
          <p:cNvSpPr>
            <a:spLocks/>
          </p:cNvSpPr>
          <p:nvPr/>
        </p:nvSpPr>
        <p:spPr bwMode="auto">
          <a:xfrm>
            <a:off x="2197100" y="2819400"/>
            <a:ext cx="88900" cy="533400"/>
          </a:xfrm>
          <a:custGeom>
            <a:avLst/>
            <a:gdLst>
              <a:gd name="T0" fmla="*/ 2147483646 w 56"/>
              <a:gd name="T1" fmla="*/ 0 h 336"/>
              <a:gd name="T2" fmla="*/ 2147483646 w 56"/>
              <a:gd name="T3" fmla="*/ 2147483646 h 336"/>
              <a:gd name="T4" fmla="*/ 2147483646 w 56"/>
              <a:gd name="T5" fmla="*/ 2147483646 h 336"/>
              <a:gd name="T6" fmla="*/ 2147483646 w 56"/>
              <a:gd name="T7" fmla="*/ 2147483646 h 336"/>
              <a:gd name="T8" fmla="*/ 2147483646 w 56"/>
              <a:gd name="T9" fmla="*/ 2147483646 h 336"/>
              <a:gd name="T10" fmla="*/ 0 60000 65536"/>
              <a:gd name="T11" fmla="*/ 0 60000 65536"/>
              <a:gd name="T12" fmla="*/ 0 60000 65536"/>
              <a:gd name="T13" fmla="*/ 0 60000 65536"/>
              <a:gd name="T14" fmla="*/ 0 60000 65536"/>
              <a:gd name="T15" fmla="*/ 0 w 56"/>
              <a:gd name="T16" fmla="*/ 0 h 336"/>
              <a:gd name="T17" fmla="*/ 56 w 56"/>
              <a:gd name="T18" fmla="*/ 336 h 336"/>
            </a:gdLst>
            <a:ahLst/>
            <a:cxnLst>
              <a:cxn ang="T10">
                <a:pos x="T0" y="T1"/>
              </a:cxn>
              <a:cxn ang="T11">
                <a:pos x="T2" y="T3"/>
              </a:cxn>
              <a:cxn ang="T12">
                <a:pos x="T4" y="T5"/>
              </a:cxn>
              <a:cxn ang="T13">
                <a:pos x="T6" y="T7"/>
              </a:cxn>
              <a:cxn ang="T14">
                <a:pos x="T8" y="T9"/>
              </a:cxn>
            </a:cxnLst>
            <a:rect l="T15" t="T16" r="T17" b="T18"/>
            <a:pathLst>
              <a:path w="56" h="336">
                <a:moveTo>
                  <a:pt x="8" y="0"/>
                </a:moveTo>
                <a:cubicBezTo>
                  <a:pt x="8" y="32"/>
                  <a:pt x="8" y="64"/>
                  <a:pt x="8" y="96"/>
                </a:cubicBezTo>
                <a:cubicBezTo>
                  <a:pt x="8" y="128"/>
                  <a:pt x="8" y="168"/>
                  <a:pt x="8" y="192"/>
                </a:cubicBezTo>
                <a:cubicBezTo>
                  <a:pt x="8" y="216"/>
                  <a:pt x="0" y="216"/>
                  <a:pt x="8" y="240"/>
                </a:cubicBezTo>
                <a:cubicBezTo>
                  <a:pt x="16" y="264"/>
                  <a:pt x="48" y="320"/>
                  <a:pt x="56" y="336"/>
                </a:cubicBezTo>
              </a:path>
            </a:pathLst>
          </a:custGeom>
          <a:noFill/>
          <a:ln w="76200" cap="flat" cmpd="sng">
            <a:solidFill>
              <a:schemeClr val="accent2"/>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BLR">
            <a:extLst>
              <a:ext uri="{FF2B5EF4-FFF2-40B4-BE49-F238E27FC236}">
                <a16:creationId xmlns:a16="http://schemas.microsoft.com/office/drawing/2014/main" id="{850B0DF3-9921-3908-FCE4-C8E73F0C58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Oval 3">
            <a:extLst>
              <a:ext uri="{FF2B5EF4-FFF2-40B4-BE49-F238E27FC236}">
                <a16:creationId xmlns:a16="http://schemas.microsoft.com/office/drawing/2014/main" id="{880F3305-6A53-0627-FAEF-6CF5CFEC17A2}"/>
              </a:ext>
            </a:extLst>
          </p:cNvPr>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5844" name="Oval 4">
            <a:extLst>
              <a:ext uri="{FF2B5EF4-FFF2-40B4-BE49-F238E27FC236}">
                <a16:creationId xmlns:a16="http://schemas.microsoft.com/office/drawing/2014/main" id="{E55575C1-1684-C6BD-DF27-A5E2F237F9D0}"/>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5845" name="Line 5">
            <a:extLst>
              <a:ext uri="{FF2B5EF4-FFF2-40B4-BE49-F238E27FC236}">
                <a16:creationId xmlns:a16="http://schemas.microsoft.com/office/drawing/2014/main" id="{9A399A2C-387A-66BA-8F97-E75A47BB34D9}"/>
              </a:ext>
            </a:extLst>
          </p:cNvPr>
          <p:cNvSpPr>
            <a:spLocks noChangeShapeType="1"/>
          </p:cNvSpPr>
          <p:nvPr/>
        </p:nvSpPr>
        <p:spPr bwMode="auto">
          <a:xfrm flipH="1">
            <a:off x="3048000" y="2133600"/>
            <a:ext cx="10668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6" name="Freeform 6">
            <a:extLst>
              <a:ext uri="{FF2B5EF4-FFF2-40B4-BE49-F238E27FC236}">
                <a16:creationId xmlns:a16="http://schemas.microsoft.com/office/drawing/2014/main" id="{7C2922E8-57D3-9249-FCA8-D3C51980E45B}"/>
              </a:ext>
            </a:extLst>
          </p:cNvPr>
          <p:cNvSpPr>
            <a:spLocks/>
          </p:cNvSpPr>
          <p:nvPr/>
        </p:nvSpPr>
        <p:spPr bwMode="auto">
          <a:xfrm>
            <a:off x="2247900" y="1524000"/>
            <a:ext cx="1181100" cy="2400300"/>
          </a:xfrm>
          <a:custGeom>
            <a:avLst/>
            <a:gdLst>
              <a:gd name="T0" fmla="*/ 2147483646 w 744"/>
              <a:gd name="T1" fmla="*/ 2147483646 h 1512"/>
              <a:gd name="T2" fmla="*/ 2147483646 w 744"/>
              <a:gd name="T3" fmla="*/ 2147483646 h 1512"/>
              <a:gd name="T4" fmla="*/ 2147483646 w 744"/>
              <a:gd name="T5" fmla="*/ 2147483646 h 1512"/>
              <a:gd name="T6" fmla="*/ 2147483646 w 744"/>
              <a:gd name="T7" fmla="*/ 2147483646 h 1512"/>
              <a:gd name="T8" fmla="*/ 2147483646 w 744"/>
              <a:gd name="T9" fmla="*/ 2147483646 h 1512"/>
              <a:gd name="T10" fmla="*/ 2147483646 w 744"/>
              <a:gd name="T11" fmla="*/ 2147483646 h 1512"/>
              <a:gd name="T12" fmla="*/ 2147483646 w 744"/>
              <a:gd name="T13" fmla="*/ 2147483646 h 1512"/>
              <a:gd name="T14" fmla="*/ 2147483646 w 744"/>
              <a:gd name="T15" fmla="*/ 2147483646 h 1512"/>
              <a:gd name="T16" fmla="*/ 2147483646 w 744"/>
              <a:gd name="T17" fmla="*/ 2147483646 h 1512"/>
              <a:gd name="T18" fmla="*/ 2147483646 w 744"/>
              <a:gd name="T19" fmla="*/ 2147483646 h 1512"/>
              <a:gd name="T20" fmla="*/ 2147483646 w 744"/>
              <a:gd name="T21" fmla="*/ 2147483646 h 1512"/>
              <a:gd name="T22" fmla="*/ 2147483646 w 744"/>
              <a:gd name="T23" fmla="*/ 2147483646 h 1512"/>
              <a:gd name="T24" fmla="*/ 2147483646 w 744"/>
              <a:gd name="T25" fmla="*/ 2147483646 h 1512"/>
              <a:gd name="T26" fmla="*/ 2147483646 w 744"/>
              <a:gd name="T27" fmla="*/ 2147483646 h 1512"/>
              <a:gd name="T28" fmla="*/ 2147483646 w 744"/>
              <a:gd name="T29" fmla="*/ 2147483646 h 1512"/>
              <a:gd name="T30" fmla="*/ 2147483646 w 744"/>
              <a:gd name="T31" fmla="*/ 2147483646 h 1512"/>
              <a:gd name="T32" fmla="*/ 2147483646 w 744"/>
              <a:gd name="T33" fmla="*/ 2147483646 h 1512"/>
              <a:gd name="T34" fmla="*/ 2147483646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4"/>
              <a:gd name="T55" fmla="*/ 0 h 1512"/>
              <a:gd name="T56" fmla="*/ 744 w 744"/>
              <a:gd name="T57" fmla="*/ 1512 h 15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47" name="Line 7">
            <a:extLst>
              <a:ext uri="{FF2B5EF4-FFF2-40B4-BE49-F238E27FC236}">
                <a16:creationId xmlns:a16="http://schemas.microsoft.com/office/drawing/2014/main" id="{9448A275-DB18-36ED-4B86-0D6B7E382FD8}"/>
              </a:ext>
            </a:extLst>
          </p:cNvPr>
          <p:cNvSpPr>
            <a:spLocks noChangeShapeType="1"/>
          </p:cNvSpPr>
          <p:nvPr/>
        </p:nvSpPr>
        <p:spPr bwMode="auto">
          <a:xfrm flipH="1" flipV="1">
            <a:off x="2209800" y="3048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8" name="Line 8">
            <a:extLst>
              <a:ext uri="{FF2B5EF4-FFF2-40B4-BE49-F238E27FC236}">
                <a16:creationId xmlns:a16="http://schemas.microsoft.com/office/drawing/2014/main" id="{871F9358-94CF-0C5F-A7CD-4C989C1DA80A}"/>
              </a:ext>
            </a:extLst>
          </p:cNvPr>
          <p:cNvSpPr>
            <a:spLocks noChangeShapeType="1"/>
          </p:cNvSpPr>
          <p:nvPr/>
        </p:nvSpPr>
        <p:spPr bwMode="auto">
          <a:xfrm flipH="1" flipV="1">
            <a:off x="3200400" y="1524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5849" name="Freeform 9">
            <a:extLst>
              <a:ext uri="{FF2B5EF4-FFF2-40B4-BE49-F238E27FC236}">
                <a16:creationId xmlns:a16="http://schemas.microsoft.com/office/drawing/2014/main" id="{4C5154A7-6218-C4FB-B9F3-113C09838B54}"/>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0" name="Oval 10">
            <a:extLst>
              <a:ext uri="{FF2B5EF4-FFF2-40B4-BE49-F238E27FC236}">
                <a16:creationId xmlns:a16="http://schemas.microsoft.com/office/drawing/2014/main" id="{B182693B-6BD3-943A-C726-EC9C95AF0045}"/>
              </a:ext>
            </a:extLst>
          </p:cNvPr>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5851" name="Oval 11">
            <a:extLst>
              <a:ext uri="{FF2B5EF4-FFF2-40B4-BE49-F238E27FC236}">
                <a16:creationId xmlns:a16="http://schemas.microsoft.com/office/drawing/2014/main" id="{92958FB7-568C-DA3A-EE2B-009286454E95}"/>
              </a:ext>
            </a:extLst>
          </p:cNvPr>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35852" name="Text Box 12">
            <a:extLst>
              <a:ext uri="{FF2B5EF4-FFF2-40B4-BE49-F238E27FC236}">
                <a16:creationId xmlns:a16="http://schemas.microsoft.com/office/drawing/2014/main" id="{9DDA526E-5B59-A6EE-E2B6-7CF0CFD62E65}"/>
              </a:ext>
            </a:extLst>
          </p:cNvPr>
          <p:cNvSpPr txBox="1">
            <a:spLocks noChangeArrowheads="1"/>
          </p:cNvSpPr>
          <p:nvPr/>
        </p:nvSpPr>
        <p:spPr bwMode="auto">
          <a:xfrm>
            <a:off x="2057400" y="6172200"/>
            <a:ext cx="5695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FF3300"/>
                </a:solidFill>
              </a:rPr>
              <a:t>Perpendicular from line to distal margin of lateral mass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BLR">
            <a:extLst>
              <a:ext uri="{FF2B5EF4-FFF2-40B4-BE49-F238E27FC236}">
                <a16:creationId xmlns:a16="http://schemas.microsoft.com/office/drawing/2014/main" id="{DD1E100B-4098-204F-4251-0F9E15612C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0963" name="Oval 3">
            <a:extLst>
              <a:ext uri="{FF2B5EF4-FFF2-40B4-BE49-F238E27FC236}">
                <a16:creationId xmlns:a16="http://schemas.microsoft.com/office/drawing/2014/main" id="{86F452D3-6FD8-53DB-5DA7-CCDA419D8406}"/>
              </a:ext>
            </a:extLst>
          </p:cNvPr>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0964" name="Oval 4">
            <a:extLst>
              <a:ext uri="{FF2B5EF4-FFF2-40B4-BE49-F238E27FC236}">
                <a16:creationId xmlns:a16="http://schemas.microsoft.com/office/drawing/2014/main" id="{6B459C3D-19BF-6AB7-B486-9FE4E99C036E}"/>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0965" name="Line 5">
            <a:extLst>
              <a:ext uri="{FF2B5EF4-FFF2-40B4-BE49-F238E27FC236}">
                <a16:creationId xmlns:a16="http://schemas.microsoft.com/office/drawing/2014/main" id="{00E20717-EC56-A405-63EF-13578AD685F7}"/>
              </a:ext>
            </a:extLst>
          </p:cNvPr>
          <p:cNvSpPr>
            <a:spLocks noChangeShapeType="1"/>
          </p:cNvSpPr>
          <p:nvPr/>
        </p:nvSpPr>
        <p:spPr bwMode="auto">
          <a:xfrm flipH="1">
            <a:off x="3048000" y="2133600"/>
            <a:ext cx="10668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6" name="Freeform 6">
            <a:extLst>
              <a:ext uri="{FF2B5EF4-FFF2-40B4-BE49-F238E27FC236}">
                <a16:creationId xmlns:a16="http://schemas.microsoft.com/office/drawing/2014/main" id="{BEFDC5D3-55DE-4808-7AE5-934F7381D71F}"/>
              </a:ext>
            </a:extLst>
          </p:cNvPr>
          <p:cNvSpPr>
            <a:spLocks/>
          </p:cNvSpPr>
          <p:nvPr/>
        </p:nvSpPr>
        <p:spPr bwMode="auto">
          <a:xfrm>
            <a:off x="2247900" y="1524000"/>
            <a:ext cx="1181100" cy="2400300"/>
          </a:xfrm>
          <a:custGeom>
            <a:avLst/>
            <a:gdLst>
              <a:gd name="T0" fmla="*/ 2147483646 w 744"/>
              <a:gd name="T1" fmla="*/ 2147483646 h 1512"/>
              <a:gd name="T2" fmla="*/ 2147483646 w 744"/>
              <a:gd name="T3" fmla="*/ 2147483646 h 1512"/>
              <a:gd name="T4" fmla="*/ 2147483646 w 744"/>
              <a:gd name="T5" fmla="*/ 2147483646 h 1512"/>
              <a:gd name="T6" fmla="*/ 2147483646 w 744"/>
              <a:gd name="T7" fmla="*/ 2147483646 h 1512"/>
              <a:gd name="T8" fmla="*/ 2147483646 w 744"/>
              <a:gd name="T9" fmla="*/ 2147483646 h 1512"/>
              <a:gd name="T10" fmla="*/ 2147483646 w 744"/>
              <a:gd name="T11" fmla="*/ 2147483646 h 1512"/>
              <a:gd name="T12" fmla="*/ 2147483646 w 744"/>
              <a:gd name="T13" fmla="*/ 2147483646 h 1512"/>
              <a:gd name="T14" fmla="*/ 2147483646 w 744"/>
              <a:gd name="T15" fmla="*/ 2147483646 h 1512"/>
              <a:gd name="T16" fmla="*/ 2147483646 w 744"/>
              <a:gd name="T17" fmla="*/ 2147483646 h 1512"/>
              <a:gd name="T18" fmla="*/ 2147483646 w 744"/>
              <a:gd name="T19" fmla="*/ 2147483646 h 1512"/>
              <a:gd name="T20" fmla="*/ 2147483646 w 744"/>
              <a:gd name="T21" fmla="*/ 2147483646 h 1512"/>
              <a:gd name="T22" fmla="*/ 2147483646 w 744"/>
              <a:gd name="T23" fmla="*/ 2147483646 h 1512"/>
              <a:gd name="T24" fmla="*/ 2147483646 w 744"/>
              <a:gd name="T25" fmla="*/ 2147483646 h 1512"/>
              <a:gd name="T26" fmla="*/ 2147483646 w 744"/>
              <a:gd name="T27" fmla="*/ 2147483646 h 1512"/>
              <a:gd name="T28" fmla="*/ 2147483646 w 744"/>
              <a:gd name="T29" fmla="*/ 2147483646 h 1512"/>
              <a:gd name="T30" fmla="*/ 2147483646 w 744"/>
              <a:gd name="T31" fmla="*/ 2147483646 h 1512"/>
              <a:gd name="T32" fmla="*/ 2147483646 w 744"/>
              <a:gd name="T33" fmla="*/ 2147483646 h 1512"/>
              <a:gd name="T34" fmla="*/ 2147483646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4"/>
              <a:gd name="T55" fmla="*/ 0 h 1512"/>
              <a:gd name="T56" fmla="*/ 744 w 744"/>
              <a:gd name="T57" fmla="*/ 1512 h 15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67" name="Line 7">
            <a:extLst>
              <a:ext uri="{FF2B5EF4-FFF2-40B4-BE49-F238E27FC236}">
                <a16:creationId xmlns:a16="http://schemas.microsoft.com/office/drawing/2014/main" id="{4B74AC2E-F688-DE62-B57C-5569D0F94153}"/>
              </a:ext>
            </a:extLst>
          </p:cNvPr>
          <p:cNvSpPr>
            <a:spLocks noChangeShapeType="1"/>
          </p:cNvSpPr>
          <p:nvPr/>
        </p:nvSpPr>
        <p:spPr bwMode="auto">
          <a:xfrm flipH="1" flipV="1">
            <a:off x="2209800" y="3048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8" name="Line 8">
            <a:extLst>
              <a:ext uri="{FF2B5EF4-FFF2-40B4-BE49-F238E27FC236}">
                <a16:creationId xmlns:a16="http://schemas.microsoft.com/office/drawing/2014/main" id="{25510540-B5D3-BF00-0D46-E2E96EBC4322}"/>
              </a:ext>
            </a:extLst>
          </p:cNvPr>
          <p:cNvSpPr>
            <a:spLocks noChangeShapeType="1"/>
          </p:cNvSpPr>
          <p:nvPr/>
        </p:nvSpPr>
        <p:spPr bwMode="auto">
          <a:xfrm flipH="1" flipV="1">
            <a:off x="3200400" y="1524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969" name="Freeform 9">
            <a:extLst>
              <a:ext uri="{FF2B5EF4-FFF2-40B4-BE49-F238E27FC236}">
                <a16:creationId xmlns:a16="http://schemas.microsoft.com/office/drawing/2014/main" id="{40FCB2F9-8FCA-9A13-7EA8-56F734FED7A4}"/>
              </a:ext>
            </a:extLst>
          </p:cNvPr>
          <p:cNvSpPr>
            <a:spLocks/>
          </p:cNvSpPr>
          <p:nvPr/>
        </p:nvSpPr>
        <p:spPr bwMode="auto">
          <a:xfrm rot="580802">
            <a:off x="3644900" y="1676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0" name="Freeform 10">
            <a:extLst>
              <a:ext uri="{FF2B5EF4-FFF2-40B4-BE49-F238E27FC236}">
                <a16:creationId xmlns:a16="http://schemas.microsoft.com/office/drawing/2014/main" id="{BBB50450-D99F-1984-C317-2EF1A5A01EFE}"/>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1" name="Freeform 11">
            <a:extLst>
              <a:ext uri="{FF2B5EF4-FFF2-40B4-BE49-F238E27FC236}">
                <a16:creationId xmlns:a16="http://schemas.microsoft.com/office/drawing/2014/main" id="{2E2A72D8-9673-C790-EC16-4FEFCAE4D145}"/>
              </a:ext>
            </a:extLst>
          </p:cNvPr>
          <p:cNvSpPr>
            <a:spLocks/>
          </p:cNvSpPr>
          <p:nvPr/>
        </p:nvSpPr>
        <p:spPr bwMode="auto">
          <a:xfrm rot="580802">
            <a:off x="2667000" y="3200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2" name="Oval 12">
            <a:extLst>
              <a:ext uri="{FF2B5EF4-FFF2-40B4-BE49-F238E27FC236}">
                <a16:creationId xmlns:a16="http://schemas.microsoft.com/office/drawing/2014/main" id="{E3F06444-C47A-AACD-1E13-1717B7327CBB}"/>
              </a:ext>
            </a:extLst>
          </p:cNvPr>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0973" name="Oval 13">
            <a:extLst>
              <a:ext uri="{FF2B5EF4-FFF2-40B4-BE49-F238E27FC236}">
                <a16:creationId xmlns:a16="http://schemas.microsoft.com/office/drawing/2014/main" id="{B0A0E305-B324-A800-C00B-DD0CDADABC44}"/>
              </a:ext>
            </a:extLst>
          </p:cNvPr>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0974" name="Text Box 14">
            <a:extLst>
              <a:ext uri="{FF2B5EF4-FFF2-40B4-BE49-F238E27FC236}">
                <a16:creationId xmlns:a16="http://schemas.microsoft.com/office/drawing/2014/main" id="{4E0C13FF-C83A-0271-AD5F-4F218F441A03}"/>
              </a:ext>
            </a:extLst>
          </p:cNvPr>
          <p:cNvSpPr txBox="1">
            <a:spLocks noChangeArrowheads="1"/>
          </p:cNvSpPr>
          <p:nvPr/>
        </p:nvSpPr>
        <p:spPr bwMode="auto">
          <a:xfrm>
            <a:off x="3886200" y="6172200"/>
            <a:ext cx="1479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FF3300"/>
                </a:solidFill>
              </a:rPr>
              <a:t>Bisect points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BLR">
            <a:extLst>
              <a:ext uri="{FF2B5EF4-FFF2-40B4-BE49-F238E27FC236}">
                <a16:creationId xmlns:a16="http://schemas.microsoft.com/office/drawing/2014/main" id="{38693987-CDEF-F655-DDF9-B0D22F602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7" name="Oval 3">
            <a:extLst>
              <a:ext uri="{FF2B5EF4-FFF2-40B4-BE49-F238E27FC236}">
                <a16:creationId xmlns:a16="http://schemas.microsoft.com/office/drawing/2014/main" id="{217C32DF-DDBA-7DD1-2200-1DF3F7302BBB}"/>
              </a:ext>
            </a:extLst>
          </p:cNvPr>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1988" name="Oval 4">
            <a:extLst>
              <a:ext uri="{FF2B5EF4-FFF2-40B4-BE49-F238E27FC236}">
                <a16:creationId xmlns:a16="http://schemas.microsoft.com/office/drawing/2014/main" id="{85F2FF97-53D6-3E9D-8FC4-76D94300AA55}"/>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1989" name="Line 5">
            <a:extLst>
              <a:ext uri="{FF2B5EF4-FFF2-40B4-BE49-F238E27FC236}">
                <a16:creationId xmlns:a16="http://schemas.microsoft.com/office/drawing/2014/main" id="{3FDB5AED-744A-4B1F-CDCF-41E8A8B850B9}"/>
              </a:ext>
            </a:extLst>
          </p:cNvPr>
          <p:cNvSpPr>
            <a:spLocks noChangeShapeType="1"/>
          </p:cNvSpPr>
          <p:nvPr/>
        </p:nvSpPr>
        <p:spPr bwMode="auto">
          <a:xfrm flipH="1">
            <a:off x="3048000" y="2133600"/>
            <a:ext cx="10668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0" name="Freeform 6">
            <a:extLst>
              <a:ext uri="{FF2B5EF4-FFF2-40B4-BE49-F238E27FC236}">
                <a16:creationId xmlns:a16="http://schemas.microsoft.com/office/drawing/2014/main" id="{B301E848-B991-172E-EDE5-498FB1E8D006}"/>
              </a:ext>
            </a:extLst>
          </p:cNvPr>
          <p:cNvSpPr>
            <a:spLocks/>
          </p:cNvSpPr>
          <p:nvPr/>
        </p:nvSpPr>
        <p:spPr bwMode="auto">
          <a:xfrm>
            <a:off x="2247900" y="1524000"/>
            <a:ext cx="1181100" cy="2400300"/>
          </a:xfrm>
          <a:custGeom>
            <a:avLst/>
            <a:gdLst>
              <a:gd name="T0" fmla="*/ 2147483646 w 744"/>
              <a:gd name="T1" fmla="*/ 2147483646 h 1512"/>
              <a:gd name="T2" fmla="*/ 2147483646 w 744"/>
              <a:gd name="T3" fmla="*/ 2147483646 h 1512"/>
              <a:gd name="T4" fmla="*/ 2147483646 w 744"/>
              <a:gd name="T5" fmla="*/ 2147483646 h 1512"/>
              <a:gd name="T6" fmla="*/ 2147483646 w 744"/>
              <a:gd name="T7" fmla="*/ 2147483646 h 1512"/>
              <a:gd name="T8" fmla="*/ 2147483646 w 744"/>
              <a:gd name="T9" fmla="*/ 2147483646 h 1512"/>
              <a:gd name="T10" fmla="*/ 2147483646 w 744"/>
              <a:gd name="T11" fmla="*/ 2147483646 h 1512"/>
              <a:gd name="T12" fmla="*/ 2147483646 w 744"/>
              <a:gd name="T13" fmla="*/ 2147483646 h 1512"/>
              <a:gd name="T14" fmla="*/ 2147483646 w 744"/>
              <a:gd name="T15" fmla="*/ 2147483646 h 1512"/>
              <a:gd name="T16" fmla="*/ 2147483646 w 744"/>
              <a:gd name="T17" fmla="*/ 2147483646 h 1512"/>
              <a:gd name="T18" fmla="*/ 2147483646 w 744"/>
              <a:gd name="T19" fmla="*/ 2147483646 h 1512"/>
              <a:gd name="T20" fmla="*/ 2147483646 w 744"/>
              <a:gd name="T21" fmla="*/ 2147483646 h 1512"/>
              <a:gd name="T22" fmla="*/ 2147483646 w 744"/>
              <a:gd name="T23" fmla="*/ 2147483646 h 1512"/>
              <a:gd name="T24" fmla="*/ 2147483646 w 744"/>
              <a:gd name="T25" fmla="*/ 2147483646 h 1512"/>
              <a:gd name="T26" fmla="*/ 2147483646 w 744"/>
              <a:gd name="T27" fmla="*/ 2147483646 h 1512"/>
              <a:gd name="T28" fmla="*/ 2147483646 w 744"/>
              <a:gd name="T29" fmla="*/ 2147483646 h 1512"/>
              <a:gd name="T30" fmla="*/ 2147483646 w 744"/>
              <a:gd name="T31" fmla="*/ 2147483646 h 1512"/>
              <a:gd name="T32" fmla="*/ 2147483646 w 744"/>
              <a:gd name="T33" fmla="*/ 2147483646 h 1512"/>
              <a:gd name="T34" fmla="*/ 2147483646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4"/>
              <a:gd name="T55" fmla="*/ 0 h 1512"/>
              <a:gd name="T56" fmla="*/ 744 w 744"/>
              <a:gd name="T57" fmla="*/ 1512 h 15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1" name="Line 7">
            <a:extLst>
              <a:ext uri="{FF2B5EF4-FFF2-40B4-BE49-F238E27FC236}">
                <a16:creationId xmlns:a16="http://schemas.microsoft.com/office/drawing/2014/main" id="{88F61271-7E3A-ECF9-DC15-23C8A0E3DE2C}"/>
              </a:ext>
            </a:extLst>
          </p:cNvPr>
          <p:cNvSpPr>
            <a:spLocks noChangeShapeType="1"/>
          </p:cNvSpPr>
          <p:nvPr/>
        </p:nvSpPr>
        <p:spPr bwMode="auto">
          <a:xfrm flipH="1" flipV="1">
            <a:off x="2209800" y="3048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2" name="Line 8">
            <a:extLst>
              <a:ext uri="{FF2B5EF4-FFF2-40B4-BE49-F238E27FC236}">
                <a16:creationId xmlns:a16="http://schemas.microsoft.com/office/drawing/2014/main" id="{A2F43DBE-61F5-3005-D265-288B7C52C671}"/>
              </a:ext>
            </a:extLst>
          </p:cNvPr>
          <p:cNvSpPr>
            <a:spLocks noChangeShapeType="1"/>
          </p:cNvSpPr>
          <p:nvPr/>
        </p:nvSpPr>
        <p:spPr bwMode="auto">
          <a:xfrm flipH="1" flipV="1">
            <a:off x="3200400" y="1524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993" name="Freeform 9">
            <a:extLst>
              <a:ext uri="{FF2B5EF4-FFF2-40B4-BE49-F238E27FC236}">
                <a16:creationId xmlns:a16="http://schemas.microsoft.com/office/drawing/2014/main" id="{A5BE73AE-682D-26A4-A2C4-CDF8A6DD51AC}"/>
              </a:ext>
            </a:extLst>
          </p:cNvPr>
          <p:cNvSpPr>
            <a:spLocks/>
          </p:cNvSpPr>
          <p:nvPr/>
        </p:nvSpPr>
        <p:spPr bwMode="auto">
          <a:xfrm rot="580802">
            <a:off x="3644900" y="1676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4" name="Freeform 10">
            <a:extLst>
              <a:ext uri="{FF2B5EF4-FFF2-40B4-BE49-F238E27FC236}">
                <a16:creationId xmlns:a16="http://schemas.microsoft.com/office/drawing/2014/main" id="{A38E2B1F-930F-F7EB-7E0A-5CEF7094132E}"/>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5" name="Freeform 11">
            <a:extLst>
              <a:ext uri="{FF2B5EF4-FFF2-40B4-BE49-F238E27FC236}">
                <a16:creationId xmlns:a16="http://schemas.microsoft.com/office/drawing/2014/main" id="{51753E3F-A488-915A-F897-50343972816A}"/>
              </a:ext>
            </a:extLst>
          </p:cNvPr>
          <p:cNvSpPr>
            <a:spLocks/>
          </p:cNvSpPr>
          <p:nvPr/>
        </p:nvSpPr>
        <p:spPr bwMode="auto">
          <a:xfrm rot="-10321312">
            <a:off x="3505200" y="1600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6" name="Freeform 12">
            <a:extLst>
              <a:ext uri="{FF2B5EF4-FFF2-40B4-BE49-F238E27FC236}">
                <a16:creationId xmlns:a16="http://schemas.microsoft.com/office/drawing/2014/main" id="{323CA99E-3DFA-D052-47F2-FF186FF4E70B}"/>
              </a:ext>
            </a:extLst>
          </p:cNvPr>
          <p:cNvSpPr>
            <a:spLocks/>
          </p:cNvSpPr>
          <p:nvPr/>
        </p:nvSpPr>
        <p:spPr bwMode="auto">
          <a:xfrm rot="580802">
            <a:off x="2667000" y="3200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997" name="Oval 13">
            <a:extLst>
              <a:ext uri="{FF2B5EF4-FFF2-40B4-BE49-F238E27FC236}">
                <a16:creationId xmlns:a16="http://schemas.microsoft.com/office/drawing/2014/main" id="{BED4D7D2-231F-7C22-2756-9F3719F385C0}"/>
              </a:ext>
            </a:extLst>
          </p:cNvPr>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1998" name="Oval 14">
            <a:extLst>
              <a:ext uri="{FF2B5EF4-FFF2-40B4-BE49-F238E27FC236}">
                <a16:creationId xmlns:a16="http://schemas.microsoft.com/office/drawing/2014/main" id="{69D9CA52-8E84-EA57-CC8E-A6CFDD7D96AF}"/>
              </a:ext>
            </a:extLst>
          </p:cNvPr>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BLR">
            <a:extLst>
              <a:ext uri="{FF2B5EF4-FFF2-40B4-BE49-F238E27FC236}">
                <a16:creationId xmlns:a16="http://schemas.microsoft.com/office/drawing/2014/main" id="{B916CB00-8D7B-3F0A-CE3E-FDE7FC185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Oval 3">
            <a:extLst>
              <a:ext uri="{FF2B5EF4-FFF2-40B4-BE49-F238E27FC236}">
                <a16:creationId xmlns:a16="http://schemas.microsoft.com/office/drawing/2014/main" id="{F1EC3F62-E967-CE64-D09E-6056A2155225}"/>
              </a:ext>
            </a:extLst>
          </p:cNvPr>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3012" name="Oval 4">
            <a:extLst>
              <a:ext uri="{FF2B5EF4-FFF2-40B4-BE49-F238E27FC236}">
                <a16:creationId xmlns:a16="http://schemas.microsoft.com/office/drawing/2014/main" id="{78F7BBE3-78F1-9AA4-2643-A67BE2A5A7AB}"/>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3013" name="Line 5">
            <a:extLst>
              <a:ext uri="{FF2B5EF4-FFF2-40B4-BE49-F238E27FC236}">
                <a16:creationId xmlns:a16="http://schemas.microsoft.com/office/drawing/2014/main" id="{C9DA940B-9686-CB23-1E0F-645A97516831}"/>
              </a:ext>
            </a:extLst>
          </p:cNvPr>
          <p:cNvSpPr>
            <a:spLocks noChangeShapeType="1"/>
          </p:cNvSpPr>
          <p:nvPr/>
        </p:nvSpPr>
        <p:spPr bwMode="auto">
          <a:xfrm flipH="1">
            <a:off x="3048000" y="2133600"/>
            <a:ext cx="10668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4" name="Freeform 6">
            <a:extLst>
              <a:ext uri="{FF2B5EF4-FFF2-40B4-BE49-F238E27FC236}">
                <a16:creationId xmlns:a16="http://schemas.microsoft.com/office/drawing/2014/main" id="{CE72D9D4-C881-098A-93D6-FC92E8D1E915}"/>
              </a:ext>
            </a:extLst>
          </p:cNvPr>
          <p:cNvSpPr>
            <a:spLocks/>
          </p:cNvSpPr>
          <p:nvPr/>
        </p:nvSpPr>
        <p:spPr bwMode="auto">
          <a:xfrm>
            <a:off x="2247900" y="1524000"/>
            <a:ext cx="1181100" cy="2400300"/>
          </a:xfrm>
          <a:custGeom>
            <a:avLst/>
            <a:gdLst>
              <a:gd name="T0" fmla="*/ 2147483646 w 744"/>
              <a:gd name="T1" fmla="*/ 2147483646 h 1512"/>
              <a:gd name="T2" fmla="*/ 2147483646 w 744"/>
              <a:gd name="T3" fmla="*/ 2147483646 h 1512"/>
              <a:gd name="T4" fmla="*/ 2147483646 w 744"/>
              <a:gd name="T5" fmla="*/ 2147483646 h 1512"/>
              <a:gd name="T6" fmla="*/ 2147483646 w 744"/>
              <a:gd name="T7" fmla="*/ 2147483646 h 1512"/>
              <a:gd name="T8" fmla="*/ 2147483646 w 744"/>
              <a:gd name="T9" fmla="*/ 2147483646 h 1512"/>
              <a:gd name="T10" fmla="*/ 2147483646 w 744"/>
              <a:gd name="T11" fmla="*/ 2147483646 h 1512"/>
              <a:gd name="T12" fmla="*/ 2147483646 w 744"/>
              <a:gd name="T13" fmla="*/ 2147483646 h 1512"/>
              <a:gd name="T14" fmla="*/ 2147483646 w 744"/>
              <a:gd name="T15" fmla="*/ 2147483646 h 1512"/>
              <a:gd name="T16" fmla="*/ 2147483646 w 744"/>
              <a:gd name="T17" fmla="*/ 2147483646 h 1512"/>
              <a:gd name="T18" fmla="*/ 2147483646 w 744"/>
              <a:gd name="T19" fmla="*/ 2147483646 h 1512"/>
              <a:gd name="T20" fmla="*/ 2147483646 w 744"/>
              <a:gd name="T21" fmla="*/ 2147483646 h 1512"/>
              <a:gd name="T22" fmla="*/ 2147483646 w 744"/>
              <a:gd name="T23" fmla="*/ 2147483646 h 1512"/>
              <a:gd name="T24" fmla="*/ 2147483646 w 744"/>
              <a:gd name="T25" fmla="*/ 2147483646 h 1512"/>
              <a:gd name="T26" fmla="*/ 2147483646 w 744"/>
              <a:gd name="T27" fmla="*/ 2147483646 h 1512"/>
              <a:gd name="T28" fmla="*/ 2147483646 w 744"/>
              <a:gd name="T29" fmla="*/ 2147483646 h 1512"/>
              <a:gd name="T30" fmla="*/ 2147483646 w 744"/>
              <a:gd name="T31" fmla="*/ 2147483646 h 1512"/>
              <a:gd name="T32" fmla="*/ 2147483646 w 744"/>
              <a:gd name="T33" fmla="*/ 2147483646 h 1512"/>
              <a:gd name="T34" fmla="*/ 2147483646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4"/>
              <a:gd name="T55" fmla="*/ 0 h 1512"/>
              <a:gd name="T56" fmla="*/ 744 w 744"/>
              <a:gd name="T57" fmla="*/ 1512 h 15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5" name="Line 7">
            <a:extLst>
              <a:ext uri="{FF2B5EF4-FFF2-40B4-BE49-F238E27FC236}">
                <a16:creationId xmlns:a16="http://schemas.microsoft.com/office/drawing/2014/main" id="{FEC16991-09F6-BE27-8BB7-D9078723E949}"/>
              </a:ext>
            </a:extLst>
          </p:cNvPr>
          <p:cNvSpPr>
            <a:spLocks noChangeShapeType="1"/>
          </p:cNvSpPr>
          <p:nvPr/>
        </p:nvSpPr>
        <p:spPr bwMode="auto">
          <a:xfrm flipH="1" flipV="1">
            <a:off x="2209800" y="3048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6" name="Line 8">
            <a:extLst>
              <a:ext uri="{FF2B5EF4-FFF2-40B4-BE49-F238E27FC236}">
                <a16:creationId xmlns:a16="http://schemas.microsoft.com/office/drawing/2014/main" id="{83DED3B5-49E2-1DB7-5677-F816A80B9D36}"/>
              </a:ext>
            </a:extLst>
          </p:cNvPr>
          <p:cNvSpPr>
            <a:spLocks noChangeShapeType="1"/>
          </p:cNvSpPr>
          <p:nvPr/>
        </p:nvSpPr>
        <p:spPr bwMode="auto">
          <a:xfrm flipH="1" flipV="1">
            <a:off x="3200400" y="1524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7" name="Freeform 9">
            <a:extLst>
              <a:ext uri="{FF2B5EF4-FFF2-40B4-BE49-F238E27FC236}">
                <a16:creationId xmlns:a16="http://schemas.microsoft.com/office/drawing/2014/main" id="{15DBAEA8-CA95-1596-FDCA-51F4B8E73B49}"/>
              </a:ext>
            </a:extLst>
          </p:cNvPr>
          <p:cNvSpPr>
            <a:spLocks/>
          </p:cNvSpPr>
          <p:nvPr/>
        </p:nvSpPr>
        <p:spPr bwMode="auto">
          <a:xfrm rot="580802">
            <a:off x="3644900" y="1676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8" name="Freeform 10">
            <a:extLst>
              <a:ext uri="{FF2B5EF4-FFF2-40B4-BE49-F238E27FC236}">
                <a16:creationId xmlns:a16="http://schemas.microsoft.com/office/drawing/2014/main" id="{7D3D93D8-0779-FC55-66C4-041022A7DD52}"/>
              </a:ext>
            </a:extLst>
          </p:cNvPr>
          <p:cNvSpPr>
            <a:spLocks/>
          </p:cNvSpPr>
          <p:nvPr/>
        </p:nvSpPr>
        <p:spPr bwMode="auto">
          <a:xfrm rot="-10377834">
            <a:off x="2514600" y="30480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9" name="Freeform 11">
            <a:extLst>
              <a:ext uri="{FF2B5EF4-FFF2-40B4-BE49-F238E27FC236}">
                <a16:creationId xmlns:a16="http://schemas.microsoft.com/office/drawing/2014/main" id="{8875C2B1-AD9C-93D9-ED2E-7BD8C5250B1B}"/>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0" name="Freeform 12">
            <a:extLst>
              <a:ext uri="{FF2B5EF4-FFF2-40B4-BE49-F238E27FC236}">
                <a16:creationId xmlns:a16="http://schemas.microsoft.com/office/drawing/2014/main" id="{946AC6A2-334E-C317-8E48-BE044FC4C1CD}"/>
              </a:ext>
            </a:extLst>
          </p:cNvPr>
          <p:cNvSpPr>
            <a:spLocks/>
          </p:cNvSpPr>
          <p:nvPr/>
        </p:nvSpPr>
        <p:spPr bwMode="auto">
          <a:xfrm rot="-10321312">
            <a:off x="3505200" y="1600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1" name="Freeform 13">
            <a:extLst>
              <a:ext uri="{FF2B5EF4-FFF2-40B4-BE49-F238E27FC236}">
                <a16:creationId xmlns:a16="http://schemas.microsoft.com/office/drawing/2014/main" id="{67AA21D8-8D7E-FC96-CE16-79466E7032AB}"/>
              </a:ext>
            </a:extLst>
          </p:cNvPr>
          <p:cNvSpPr>
            <a:spLocks/>
          </p:cNvSpPr>
          <p:nvPr/>
        </p:nvSpPr>
        <p:spPr bwMode="auto">
          <a:xfrm rot="580802">
            <a:off x="2667000" y="3200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2" name="Oval 14">
            <a:extLst>
              <a:ext uri="{FF2B5EF4-FFF2-40B4-BE49-F238E27FC236}">
                <a16:creationId xmlns:a16="http://schemas.microsoft.com/office/drawing/2014/main" id="{50844A9F-F29C-9BE8-F3F8-1D72B80ABB36}"/>
              </a:ext>
            </a:extLst>
          </p:cNvPr>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3023" name="Oval 15">
            <a:extLst>
              <a:ext uri="{FF2B5EF4-FFF2-40B4-BE49-F238E27FC236}">
                <a16:creationId xmlns:a16="http://schemas.microsoft.com/office/drawing/2014/main" id="{4D81AC6D-B548-D26B-4F05-934E17948955}"/>
              </a:ext>
            </a:extLst>
          </p:cNvPr>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BLR">
            <a:extLst>
              <a:ext uri="{FF2B5EF4-FFF2-40B4-BE49-F238E27FC236}">
                <a16:creationId xmlns:a16="http://schemas.microsoft.com/office/drawing/2014/main" id="{FB540592-A82D-40D5-9D57-4EEDC5441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Oval 3">
            <a:extLst>
              <a:ext uri="{FF2B5EF4-FFF2-40B4-BE49-F238E27FC236}">
                <a16:creationId xmlns:a16="http://schemas.microsoft.com/office/drawing/2014/main" id="{1E90B999-EBD7-154F-9DA9-EA765B9C3F1F}"/>
              </a:ext>
            </a:extLst>
          </p:cNvPr>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7108" name="Oval 4">
            <a:extLst>
              <a:ext uri="{FF2B5EF4-FFF2-40B4-BE49-F238E27FC236}">
                <a16:creationId xmlns:a16="http://schemas.microsoft.com/office/drawing/2014/main" id="{E2604E9E-BA5D-D1FF-CCCD-9174C5E75713}"/>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7109" name="Line 5">
            <a:extLst>
              <a:ext uri="{FF2B5EF4-FFF2-40B4-BE49-F238E27FC236}">
                <a16:creationId xmlns:a16="http://schemas.microsoft.com/office/drawing/2014/main" id="{77E98F42-1A90-065A-DA71-80CC1DCE4675}"/>
              </a:ext>
            </a:extLst>
          </p:cNvPr>
          <p:cNvSpPr>
            <a:spLocks noChangeShapeType="1"/>
          </p:cNvSpPr>
          <p:nvPr/>
        </p:nvSpPr>
        <p:spPr bwMode="auto">
          <a:xfrm flipH="1">
            <a:off x="3048000" y="2133600"/>
            <a:ext cx="10668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0" name="Freeform 6">
            <a:extLst>
              <a:ext uri="{FF2B5EF4-FFF2-40B4-BE49-F238E27FC236}">
                <a16:creationId xmlns:a16="http://schemas.microsoft.com/office/drawing/2014/main" id="{604FCE16-FD62-F691-8E7B-9433E2D97045}"/>
              </a:ext>
            </a:extLst>
          </p:cNvPr>
          <p:cNvSpPr>
            <a:spLocks/>
          </p:cNvSpPr>
          <p:nvPr/>
        </p:nvSpPr>
        <p:spPr bwMode="auto">
          <a:xfrm>
            <a:off x="2247900" y="1524000"/>
            <a:ext cx="1181100" cy="2400300"/>
          </a:xfrm>
          <a:custGeom>
            <a:avLst/>
            <a:gdLst>
              <a:gd name="T0" fmla="*/ 2147483646 w 744"/>
              <a:gd name="T1" fmla="*/ 2147483646 h 1512"/>
              <a:gd name="T2" fmla="*/ 2147483646 w 744"/>
              <a:gd name="T3" fmla="*/ 2147483646 h 1512"/>
              <a:gd name="T4" fmla="*/ 2147483646 w 744"/>
              <a:gd name="T5" fmla="*/ 2147483646 h 1512"/>
              <a:gd name="T6" fmla="*/ 2147483646 w 744"/>
              <a:gd name="T7" fmla="*/ 2147483646 h 1512"/>
              <a:gd name="T8" fmla="*/ 2147483646 w 744"/>
              <a:gd name="T9" fmla="*/ 2147483646 h 1512"/>
              <a:gd name="T10" fmla="*/ 2147483646 w 744"/>
              <a:gd name="T11" fmla="*/ 2147483646 h 1512"/>
              <a:gd name="T12" fmla="*/ 2147483646 w 744"/>
              <a:gd name="T13" fmla="*/ 2147483646 h 1512"/>
              <a:gd name="T14" fmla="*/ 2147483646 w 744"/>
              <a:gd name="T15" fmla="*/ 2147483646 h 1512"/>
              <a:gd name="T16" fmla="*/ 2147483646 w 744"/>
              <a:gd name="T17" fmla="*/ 2147483646 h 1512"/>
              <a:gd name="T18" fmla="*/ 2147483646 w 744"/>
              <a:gd name="T19" fmla="*/ 2147483646 h 1512"/>
              <a:gd name="T20" fmla="*/ 2147483646 w 744"/>
              <a:gd name="T21" fmla="*/ 2147483646 h 1512"/>
              <a:gd name="T22" fmla="*/ 2147483646 w 744"/>
              <a:gd name="T23" fmla="*/ 2147483646 h 1512"/>
              <a:gd name="T24" fmla="*/ 2147483646 w 744"/>
              <a:gd name="T25" fmla="*/ 2147483646 h 1512"/>
              <a:gd name="T26" fmla="*/ 2147483646 w 744"/>
              <a:gd name="T27" fmla="*/ 2147483646 h 1512"/>
              <a:gd name="T28" fmla="*/ 2147483646 w 744"/>
              <a:gd name="T29" fmla="*/ 2147483646 h 1512"/>
              <a:gd name="T30" fmla="*/ 2147483646 w 744"/>
              <a:gd name="T31" fmla="*/ 2147483646 h 1512"/>
              <a:gd name="T32" fmla="*/ 2147483646 w 744"/>
              <a:gd name="T33" fmla="*/ 2147483646 h 1512"/>
              <a:gd name="T34" fmla="*/ 2147483646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4"/>
              <a:gd name="T55" fmla="*/ 0 h 1512"/>
              <a:gd name="T56" fmla="*/ 744 w 744"/>
              <a:gd name="T57" fmla="*/ 1512 h 15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1" name="Line 7">
            <a:extLst>
              <a:ext uri="{FF2B5EF4-FFF2-40B4-BE49-F238E27FC236}">
                <a16:creationId xmlns:a16="http://schemas.microsoft.com/office/drawing/2014/main" id="{B9BE5AD4-D5D4-B4A9-92AD-2BA447F696BE}"/>
              </a:ext>
            </a:extLst>
          </p:cNvPr>
          <p:cNvSpPr>
            <a:spLocks noChangeShapeType="1"/>
          </p:cNvSpPr>
          <p:nvPr/>
        </p:nvSpPr>
        <p:spPr bwMode="auto">
          <a:xfrm flipH="1" flipV="1">
            <a:off x="2209800" y="3048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2" name="Line 8">
            <a:extLst>
              <a:ext uri="{FF2B5EF4-FFF2-40B4-BE49-F238E27FC236}">
                <a16:creationId xmlns:a16="http://schemas.microsoft.com/office/drawing/2014/main" id="{99DFF428-C7C5-719C-1D19-89A00C25A118}"/>
              </a:ext>
            </a:extLst>
          </p:cNvPr>
          <p:cNvSpPr>
            <a:spLocks noChangeShapeType="1"/>
          </p:cNvSpPr>
          <p:nvPr/>
        </p:nvSpPr>
        <p:spPr bwMode="auto">
          <a:xfrm flipH="1" flipV="1">
            <a:off x="3200400" y="1524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3" name="Freeform 9">
            <a:extLst>
              <a:ext uri="{FF2B5EF4-FFF2-40B4-BE49-F238E27FC236}">
                <a16:creationId xmlns:a16="http://schemas.microsoft.com/office/drawing/2014/main" id="{DADC991A-BDDA-6130-8AC9-F61CF979F19D}"/>
              </a:ext>
            </a:extLst>
          </p:cNvPr>
          <p:cNvSpPr>
            <a:spLocks/>
          </p:cNvSpPr>
          <p:nvPr/>
        </p:nvSpPr>
        <p:spPr bwMode="auto">
          <a:xfrm rot="580802">
            <a:off x="3644900" y="1676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4" name="Freeform 10">
            <a:extLst>
              <a:ext uri="{FF2B5EF4-FFF2-40B4-BE49-F238E27FC236}">
                <a16:creationId xmlns:a16="http://schemas.microsoft.com/office/drawing/2014/main" id="{8A6219DA-389B-FA59-7AFD-B90FD374446F}"/>
              </a:ext>
            </a:extLst>
          </p:cNvPr>
          <p:cNvSpPr>
            <a:spLocks/>
          </p:cNvSpPr>
          <p:nvPr/>
        </p:nvSpPr>
        <p:spPr bwMode="auto">
          <a:xfrm rot="-10377834">
            <a:off x="2514600" y="30480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5" name="Freeform 11">
            <a:extLst>
              <a:ext uri="{FF2B5EF4-FFF2-40B4-BE49-F238E27FC236}">
                <a16:creationId xmlns:a16="http://schemas.microsoft.com/office/drawing/2014/main" id="{DC2D888F-F294-9A53-D896-B10AD3471642}"/>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6" name="Freeform 12">
            <a:extLst>
              <a:ext uri="{FF2B5EF4-FFF2-40B4-BE49-F238E27FC236}">
                <a16:creationId xmlns:a16="http://schemas.microsoft.com/office/drawing/2014/main" id="{4732E0B3-18E2-A91E-2106-887F4877A3FE}"/>
              </a:ext>
            </a:extLst>
          </p:cNvPr>
          <p:cNvSpPr>
            <a:spLocks/>
          </p:cNvSpPr>
          <p:nvPr/>
        </p:nvSpPr>
        <p:spPr bwMode="auto">
          <a:xfrm rot="-10321312">
            <a:off x="3505200" y="1600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7" name="Freeform 13">
            <a:extLst>
              <a:ext uri="{FF2B5EF4-FFF2-40B4-BE49-F238E27FC236}">
                <a16:creationId xmlns:a16="http://schemas.microsoft.com/office/drawing/2014/main" id="{BEAF8F70-EFDE-1D00-B743-8B24362D81B6}"/>
              </a:ext>
            </a:extLst>
          </p:cNvPr>
          <p:cNvSpPr>
            <a:spLocks/>
          </p:cNvSpPr>
          <p:nvPr/>
        </p:nvSpPr>
        <p:spPr bwMode="auto">
          <a:xfrm rot="580802">
            <a:off x="2667000" y="3200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118" name="Line 14">
            <a:extLst>
              <a:ext uri="{FF2B5EF4-FFF2-40B4-BE49-F238E27FC236}">
                <a16:creationId xmlns:a16="http://schemas.microsoft.com/office/drawing/2014/main" id="{BB59D24D-F844-6522-9E81-38A80D80C276}"/>
              </a:ext>
            </a:extLst>
          </p:cNvPr>
          <p:cNvSpPr>
            <a:spLocks noChangeShapeType="1"/>
          </p:cNvSpPr>
          <p:nvPr/>
        </p:nvSpPr>
        <p:spPr bwMode="auto">
          <a:xfrm flipV="1">
            <a:off x="1828800" y="914400"/>
            <a:ext cx="2514600" cy="37338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7119" name="Oval 15">
            <a:extLst>
              <a:ext uri="{FF2B5EF4-FFF2-40B4-BE49-F238E27FC236}">
                <a16:creationId xmlns:a16="http://schemas.microsoft.com/office/drawing/2014/main" id="{88B51AEB-D6BD-591A-0810-B86434B298CC}"/>
              </a:ext>
            </a:extLst>
          </p:cNvPr>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7120" name="Oval 16">
            <a:extLst>
              <a:ext uri="{FF2B5EF4-FFF2-40B4-BE49-F238E27FC236}">
                <a16:creationId xmlns:a16="http://schemas.microsoft.com/office/drawing/2014/main" id="{9D42A819-7FE0-D50E-06C4-0A565E9619BF}"/>
              </a:ext>
            </a:extLst>
          </p:cNvPr>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47121" name="Text Box 17">
            <a:extLst>
              <a:ext uri="{FF2B5EF4-FFF2-40B4-BE49-F238E27FC236}">
                <a16:creationId xmlns:a16="http://schemas.microsoft.com/office/drawing/2014/main" id="{D39606D5-22CF-8CF6-272C-E9A07E7BA775}"/>
              </a:ext>
            </a:extLst>
          </p:cNvPr>
          <p:cNvSpPr txBox="1">
            <a:spLocks noChangeArrowheads="1"/>
          </p:cNvSpPr>
          <p:nvPr/>
        </p:nvSpPr>
        <p:spPr bwMode="auto">
          <a:xfrm>
            <a:off x="2727325" y="6172200"/>
            <a:ext cx="3486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FF3300"/>
                </a:solidFill>
              </a:rPr>
              <a:t>Longitudinal axis of the condyles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BLR">
            <a:extLst>
              <a:ext uri="{FF2B5EF4-FFF2-40B4-BE49-F238E27FC236}">
                <a16:creationId xmlns:a16="http://schemas.microsoft.com/office/drawing/2014/main" id="{8E00DE0E-0957-A4F5-09DD-E899D77F15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1203" name="Oval 3">
            <a:extLst>
              <a:ext uri="{FF2B5EF4-FFF2-40B4-BE49-F238E27FC236}">
                <a16:creationId xmlns:a16="http://schemas.microsoft.com/office/drawing/2014/main" id="{C05D381C-6E5E-EA3F-8B0D-0A427911D3B7}"/>
              </a:ext>
            </a:extLst>
          </p:cNvPr>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1204" name="Oval 4">
            <a:extLst>
              <a:ext uri="{FF2B5EF4-FFF2-40B4-BE49-F238E27FC236}">
                <a16:creationId xmlns:a16="http://schemas.microsoft.com/office/drawing/2014/main" id="{5A63CD84-179D-3DF6-2E80-E885A4906A26}"/>
              </a:ext>
            </a:extLst>
          </p:cNvPr>
          <p:cNvSpPr>
            <a:spLocks noChangeArrowheads="1"/>
          </p:cNvSpPr>
          <p:nvPr/>
        </p:nvSpPr>
        <p:spPr bwMode="auto">
          <a:xfrm>
            <a:off x="48006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1205" name="Oval 5">
            <a:extLst>
              <a:ext uri="{FF2B5EF4-FFF2-40B4-BE49-F238E27FC236}">
                <a16:creationId xmlns:a16="http://schemas.microsoft.com/office/drawing/2014/main" id="{6A5F1694-EE98-8110-6397-41F515C9D13E}"/>
              </a:ext>
            </a:extLst>
          </p:cNvPr>
          <p:cNvSpPr>
            <a:spLocks noChangeArrowheads="1"/>
          </p:cNvSpPr>
          <p:nvPr/>
        </p:nvSpPr>
        <p:spPr bwMode="auto">
          <a:xfrm>
            <a:off x="5715000" y="3657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1206" name="Oval 6">
            <a:extLst>
              <a:ext uri="{FF2B5EF4-FFF2-40B4-BE49-F238E27FC236}">
                <a16:creationId xmlns:a16="http://schemas.microsoft.com/office/drawing/2014/main" id="{A2D42ED6-3FD2-2214-EC95-18DB0C83E2FE}"/>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1207" name="Line 7">
            <a:extLst>
              <a:ext uri="{FF2B5EF4-FFF2-40B4-BE49-F238E27FC236}">
                <a16:creationId xmlns:a16="http://schemas.microsoft.com/office/drawing/2014/main" id="{2FFBF5F9-8E0E-3C99-F7AE-B0755DB920BC}"/>
              </a:ext>
            </a:extLst>
          </p:cNvPr>
          <p:cNvSpPr>
            <a:spLocks noChangeShapeType="1"/>
          </p:cNvSpPr>
          <p:nvPr/>
        </p:nvSpPr>
        <p:spPr bwMode="auto">
          <a:xfrm flipH="1">
            <a:off x="3048000" y="2133600"/>
            <a:ext cx="10668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8" name="Line 8">
            <a:extLst>
              <a:ext uri="{FF2B5EF4-FFF2-40B4-BE49-F238E27FC236}">
                <a16:creationId xmlns:a16="http://schemas.microsoft.com/office/drawing/2014/main" id="{A0ACB465-F5D5-4728-45B6-7FFC5BC142BD}"/>
              </a:ext>
            </a:extLst>
          </p:cNvPr>
          <p:cNvSpPr>
            <a:spLocks noChangeShapeType="1"/>
          </p:cNvSpPr>
          <p:nvPr/>
        </p:nvSpPr>
        <p:spPr bwMode="auto">
          <a:xfrm>
            <a:off x="4953000" y="2133600"/>
            <a:ext cx="9144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09" name="Freeform 9">
            <a:extLst>
              <a:ext uri="{FF2B5EF4-FFF2-40B4-BE49-F238E27FC236}">
                <a16:creationId xmlns:a16="http://schemas.microsoft.com/office/drawing/2014/main" id="{FA562E0C-A642-30F0-C9D4-8B59C30440F0}"/>
              </a:ext>
            </a:extLst>
          </p:cNvPr>
          <p:cNvSpPr>
            <a:spLocks/>
          </p:cNvSpPr>
          <p:nvPr/>
        </p:nvSpPr>
        <p:spPr bwMode="auto">
          <a:xfrm>
            <a:off x="2247900" y="1524000"/>
            <a:ext cx="1181100" cy="2400300"/>
          </a:xfrm>
          <a:custGeom>
            <a:avLst/>
            <a:gdLst>
              <a:gd name="T0" fmla="*/ 2147483646 w 744"/>
              <a:gd name="T1" fmla="*/ 2147483646 h 1512"/>
              <a:gd name="T2" fmla="*/ 2147483646 w 744"/>
              <a:gd name="T3" fmla="*/ 2147483646 h 1512"/>
              <a:gd name="T4" fmla="*/ 2147483646 w 744"/>
              <a:gd name="T5" fmla="*/ 2147483646 h 1512"/>
              <a:gd name="T6" fmla="*/ 2147483646 w 744"/>
              <a:gd name="T7" fmla="*/ 2147483646 h 1512"/>
              <a:gd name="T8" fmla="*/ 2147483646 w 744"/>
              <a:gd name="T9" fmla="*/ 2147483646 h 1512"/>
              <a:gd name="T10" fmla="*/ 2147483646 w 744"/>
              <a:gd name="T11" fmla="*/ 2147483646 h 1512"/>
              <a:gd name="T12" fmla="*/ 2147483646 w 744"/>
              <a:gd name="T13" fmla="*/ 2147483646 h 1512"/>
              <a:gd name="T14" fmla="*/ 2147483646 w 744"/>
              <a:gd name="T15" fmla="*/ 2147483646 h 1512"/>
              <a:gd name="T16" fmla="*/ 2147483646 w 744"/>
              <a:gd name="T17" fmla="*/ 2147483646 h 1512"/>
              <a:gd name="T18" fmla="*/ 2147483646 w 744"/>
              <a:gd name="T19" fmla="*/ 2147483646 h 1512"/>
              <a:gd name="T20" fmla="*/ 2147483646 w 744"/>
              <a:gd name="T21" fmla="*/ 2147483646 h 1512"/>
              <a:gd name="T22" fmla="*/ 2147483646 w 744"/>
              <a:gd name="T23" fmla="*/ 2147483646 h 1512"/>
              <a:gd name="T24" fmla="*/ 2147483646 w 744"/>
              <a:gd name="T25" fmla="*/ 2147483646 h 1512"/>
              <a:gd name="T26" fmla="*/ 2147483646 w 744"/>
              <a:gd name="T27" fmla="*/ 2147483646 h 1512"/>
              <a:gd name="T28" fmla="*/ 2147483646 w 744"/>
              <a:gd name="T29" fmla="*/ 2147483646 h 1512"/>
              <a:gd name="T30" fmla="*/ 2147483646 w 744"/>
              <a:gd name="T31" fmla="*/ 2147483646 h 1512"/>
              <a:gd name="T32" fmla="*/ 2147483646 w 744"/>
              <a:gd name="T33" fmla="*/ 2147483646 h 1512"/>
              <a:gd name="T34" fmla="*/ 2147483646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4"/>
              <a:gd name="T55" fmla="*/ 0 h 1512"/>
              <a:gd name="T56" fmla="*/ 744 w 744"/>
              <a:gd name="T57" fmla="*/ 1512 h 15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0" name="Line 10">
            <a:extLst>
              <a:ext uri="{FF2B5EF4-FFF2-40B4-BE49-F238E27FC236}">
                <a16:creationId xmlns:a16="http://schemas.microsoft.com/office/drawing/2014/main" id="{59B7E608-B6E1-345C-C782-ACDC984F5FA3}"/>
              </a:ext>
            </a:extLst>
          </p:cNvPr>
          <p:cNvSpPr>
            <a:spLocks noChangeShapeType="1"/>
          </p:cNvSpPr>
          <p:nvPr/>
        </p:nvSpPr>
        <p:spPr bwMode="auto">
          <a:xfrm flipH="1" flipV="1">
            <a:off x="2209800" y="3048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1" name="Line 11">
            <a:extLst>
              <a:ext uri="{FF2B5EF4-FFF2-40B4-BE49-F238E27FC236}">
                <a16:creationId xmlns:a16="http://schemas.microsoft.com/office/drawing/2014/main" id="{94BB0543-3577-5D7F-DCF5-58CB0BF4C89B}"/>
              </a:ext>
            </a:extLst>
          </p:cNvPr>
          <p:cNvSpPr>
            <a:spLocks noChangeShapeType="1"/>
          </p:cNvSpPr>
          <p:nvPr/>
        </p:nvSpPr>
        <p:spPr bwMode="auto">
          <a:xfrm flipH="1" flipV="1">
            <a:off x="3200400" y="1524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2" name="Line 12">
            <a:extLst>
              <a:ext uri="{FF2B5EF4-FFF2-40B4-BE49-F238E27FC236}">
                <a16:creationId xmlns:a16="http://schemas.microsoft.com/office/drawing/2014/main" id="{AFC09109-6B6D-2433-12CD-DB8C82C0BFC3}"/>
              </a:ext>
            </a:extLst>
          </p:cNvPr>
          <p:cNvSpPr>
            <a:spLocks noChangeShapeType="1"/>
          </p:cNvSpPr>
          <p:nvPr/>
        </p:nvSpPr>
        <p:spPr bwMode="auto">
          <a:xfrm flipV="1">
            <a:off x="5867400" y="2971800"/>
            <a:ext cx="1066800" cy="8382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3" name="Line 13">
            <a:extLst>
              <a:ext uri="{FF2B5EF4-FFF2-40B4-BE49-F238E27FC236}">
                <a16:creationId xmlns:a16="http://schemas.microsoft.com/office/drawing/2014/main" id="{5BD98AB0-F842-B451-DD8D-7A39A8E56EB7}"/>
              </a:ext>
            </a:extLst>
          </p:cNvPr>
          <p:cNvSpPr>
            <a:spLocks noChangeShapeType="1"/>
          </p:cNvSpPr>
          <p:nvPr/>
        </p:nvSpPr>
        <p:spPr bwMode="auto">
          <a:xfrm flipV="1">
            <a:off x="4953000" y="1600200"/>
            <a:ext cx="685800" cy="5334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14" name="Freeform 14">
            <a:extLst>
              <a:ext uri="{FF2B5EF4-FFF2-40B4-BE49-F238E27FC236}">
                <a16:creationId xmlns:a16="http://schemas.microsoft.com/office/drawing/2014/main" id="{8C2E7C35-3F4B-6B6B-1E98-339B121EC1EC}"/>
              </a:ext>
            </a:extLst>
          </p:cNvPr>
          <p:cNvSpPr>
            <a:spLocks/>
          </p:cNvSpPr>
          <p:nvPr/>
        </p:nvSpPr>
        <p:spPr bwMode="auto">
          <a:xfrm rot="580802">
            <a:off x="3644900" y="1676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5" name="Freeform 15">
            <a:extLst>
              <a:ext uri="{FF2B5EF4-FFF2-40B4-BE49-F238E27FC236}">
                <a16:creationId xmlns:a16="http://schemas.microsoft.com/office/drawing/2014/main" id="{E8014231-F52C-95E9-3E78-0DC64BFF5294}"/>
              </a:ext>
            </a:extLst>
          </p:cNvPr>
          <p:cNvSpPr>
            <a:spLocks/>
          </p:cNvSpPr>
          <p:nvPr/>
        </p:nvSpPr>
        <p:spPr bwMode="auto">
          <a:xfrm rot="-10377834">
            <a:off x="2514600" y="30480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6" name="Freeform 16">
            <a:extLst>
              <a:ext uri="{FF2B5EF4-FFF2-40B4-BE49-F238E27FC236}">
                <a16:creationId xmlns:a16="http://schemas.microsoft.com/office/drawing/2014/main" id="{D938F4B6-83B1-7EEB-047F-013CD2C0DE31}"/>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7" name="Freeform 17">
            <a:extLst>
              <a:ext uri="{FF2B5EF4-FFF2-40B4-BE49-F238E27FC236}">
                <a16:creationId xmlns:a16="http://schemas.microsoft.com/office/drawing/2014/main" id="{A8C10DA9-E5A8-100C-A586-34A62C6CAD6A}"/>
              </a:ext>
            </a:extLst>
          </p:cNvPr>
          <p:cNvSpPr>
            <a:spLocks/>
          </p:cNvSpPr>
          <p:nvPr/>
        </p:nvSpPr>
        <p:spPr bwMode="auto">
          <a:xfrm rot="-10321312">
            <a:off x="3505200" y="1600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8" name="Freeform 18">
            <a:extLst>
              <a:ext uri="{FF2B5EF4-FFF2-40B4-BE49-F238E27FC236}">
                <a16:creationId xmlns:a16="http://schemas.microsoft.com/office/drawing/2014/main" id="{9CA04467-585C-FC4D-90EC-17878B6978E9}"/>
              </a:ext>
            </a:extLst>
          </p:cNvPr>
          <p:cNvSpPr>
            <a:spLocks/>
          </p:cNvSpPr>
          <p:nvPr/>
        </p:nvSpPr>
        <p:spPr bwMode="auto">
          <a:xfrm rot="580802">
            <a:off x="2667000" y="3200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19" name="Line 19">
            <a:extLst>
              <a:ext uri="{FF2B5EF4-FFF2-40B4-BE49-F238E27FC236}">
                <a16:creationId xmlns:a16="http://schemas.microsoft.com/office/drawing/2014/main" id="{84FE8CD9-D0B9-0FBC-FFDE-F26FAB234D90}"/>
              </a:ext>
            </a:extLst>
          </p:cNvPr>
          <p:cNvSpPr>
            <a:spLocks noChangeShapeType="1"/>
          </p:cNvSpPr>
          <p:nvPr/>
        </p:nvSpPr>
        <p:spPr bwMode="auto">
          <a:xfrm flipV="1">
            <a:off x="2057400" y="609600"/>
            <a:ext cx="2514600" cy="37338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0" name="Line 20">
            <a:extLst>
              <a:ext uri="{FF2B5EF4-FFF2-40B4-BE49-F238E27FC236}">
                <a16:creationId xmlns:a16="http://schemas.microsoft.com/office/drawing/2014/main" id="{CB6D9E34-E6AF-8CA7-2E70-19F162C37239}"/>
              </a:ext>
            </a:extLst>
          </p:cNvPr>
          <p:cNvSpPr>
            <a:spLocks noChangeShapeType="1"/>
          </p:cNvSpPr>
          <p:nvPr/>
        </p:nvSpPr>
        <p:spPr bwMode="auto">
          <a:xfrm>
            <a:off x="4267200" y="533400"/>
            <a:ext cx="3048000" cy="40386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1" name="Line 21">
            <a:extLst>
              <a:ext uri="{FF2B5EF4-FFF2-40B4-BE49-F238E27FC236}">
                <a16:creationId xmlns:a16="http://schemas.microsoft.com/office/drawing/2014/main" id="{3120132F-15E4-7866-3936-1539A76B6683}"/>
              </a:ext>
            </a:extLst>
          </p:cNvPr>
          <p:cNvSpPr>
            <a:spLocks noChangeShapeType="1"/>
          </p:cNvSpPr>
          <p:nvPr/>
        </p:nvSpPr>
        <p:spPr bwMode="auto">
          <a:xfrm>
            <a:off x="1219200" y="1295400"/>
            <a:ext cx="6934200" cy="0"/>
          </a:xfrm>
          <a:prstGeom prst="line">
            <a:avLst/>
          </a:prstGeom>
          <a:noFill/>
          <a:ln w="76200">
            <a:solidFill>
              <a:srgbClr val="FF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222" name="Text Box 22">
            <a:extLst>
              <a:ext uri="{FF2B5EF4-FFF2-40B4-BE49-F238E27FC236}">
                <a16:creationId xmlns:a16="http://schemas.microsoft.com/office/drawing/2014/main" id="{1B9DE87F-90D6-CB8E-F5DB-0FE7BD47EE76}"/>
              </a:ext>
            </a:extLst>
          </p:cNvPr>
          <p:cNvSpPr txBox="1">
            <a:spLocks noChangeArrowheads="1"/>
          </p:cNvSpPr>
          <p:nvPr/>
        </p:nvSpPr>
        <p:spPr bwMode="auto">
          <a:xfrm>
            <a:off x="6308725" y="879475"/>
            <a:ext cx="1874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FF0000"/>
                </a:solidFill>
                <a:latin typeface="Times New Roman" panose="02020603050405020304" pitchFamily="18" charset="0"/>
              </a:rPr>
              <a:t>Ear Plug Line</a:t>
            </a:r>
            <a:endParaRPr lang="en-US" altLang="en-US" sz="2400">
              <a:latin typeface="Times New Roman" panose="02020603050405020304" pitchFamily="18" charset="0"/>
            </a:endParaRPr>
          </a:p>
        </p:txBody>
      </p:sp>
      <p:sp>
        <p:nvSpPr>
          <p:cNvPr id="51223" name="Oval 23">
            <a:extLst>
              <a:ext uri="{FF2B5EF4-FFF2-40B4-BE49-F238E27FC236}">
                <a16:creationId xmlns:a16="http://schemas.microsoft.com/office/drawing/2014/main" id="{60A4DAF1-9232-AA7B-3E0F-7ED6A3C4AB91}"/>
              </a:ext>
            </a:extLst>
          </p:cNvPr>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1224" name="Oval 24">
            <a:extLst>
              <a:ext uri="{FF2B5EF4-FFF2-40B4-BE49-F238E27FC236}">
                <a16:creationId xmlns:a16="http://schemas.microsoft.com/office/drawing/2014/main" id="{0AE62490-CB63-B9CE-1E8C-07C4BCEFB810}"/>
              </a:ext>
            </a:extLst>
          </p:cNvPr>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BLR">
            <a:extLst>
              <a:ext uri="{FF2B5EF4-FFF2-40B4-BE49-F238E27FC236}">
                <a16:creationId xmlns:a16="http://schemas.microsoft.com/office/drawing/2014/main" id="{1187EC0A-93F7-71C0-F160-B742BD9D6A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Oval 3">
            <a:extLst>
              <a:ext uri="{FF2B5EF4-FFF2-40B4-BE49-F238E27FC236}">
                <a16:creationId xmlns:a16="http://schemas.microsoft.com/office/drawing/2014/main" id="{DCCE5A70-8882-E868-10A6-5838AF3BC417}"/>
              </a:ext>
            </a:extLst>
          </p:cNvPr>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76" name="Oval 4">
            <a:extLst>
              <a:ext uri="{FF2B5EF4-FFF2-40B4-BE49-F238E27FC236}">
                <a16:creationId xmlns:a16="http://schemas.microsoft.com/office/drawing/2014/main" id="{3DA801DE-DE46-FF80-33C5-EA3B2B732A57}"/>
              </a:ext>
            </a:extLst>
          </p:cNvPr>
          <p:cNvSpPr>
            <a:spLocks noChangeArrowheads="1"/>
          </p:cNvSpPr>
          <p:nvPr/>
        </p:nvSpPr>
        <p:spPr bwMode="auto">
          <a:xfrm>
            <a:off x="48006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77" name="Oval 5">
            <a:extLst>
              <a:ext uri="{FF2B5EF4-FFF2-40B4-BE49-F238E27FC236}">
                <a16:creationId xmlns:a16="http://schemas.microsoft.com/office/drawing/2014/main" id="{20003124-3F10-9A8B-DBC5-01CC3C512B3F}"/>
              </a:ext>
            </a:extLst>
          </p:cNvPr>
          <p:cNvSpPr>
            <a:spLocks noChangeArrowheads="1"/>
          </p:cNvSpPr>
          <p:nvPr/>
        </p:nvSpPr>
        <p:spPr bwMode="auto">
          <a:xfrm>
            <a:off x="5715000" y="3657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78" name="Oval 6">
            <a:extLst>
              <a:ext uri="{FF2B5EF4-FFF2-40B4-BE49-F238E27FC236}">
                <a16:creationId xmlns:a16="http://schemas.microsoft.com/office/drawing/2014/main" id="{D8EA7397-AF93-E522-F868-BC1F99EFDF4D}"/>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79" name="Line 7">
            <a:extLst>
              <a:ext uri="{FF2B5EF4-FFF2-40B4-BE49-F238E27FC236}">
                <a16:creationId xmlns:a16="http://schemas.microsoft.com/office/drawing/2014/main" id="{71E8405A-6DC3-4F8A-A8B4-EDAB4870E0BF}"/>
              </a:ext>
            </a:extLst>
          </p:cNvPr>
          <p:cNvSpPr>
            <a:spLocks noChangeShapeType="1"/>
          </p:cNvSpPr>
          <p:nvPr/>
        </p:nvSpPr>
        <p:spPr bwMode="auto">
          <a:xfrm flipH="1">
            <a:off x="3048000" y="2133600"/>
            <a:ext cx="10668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0" name="Line 8">
            <a:extLst>
              <a:ext uri="{FF2B5EF4-FFF2-40B4-BE49-F238E27FC236}">
                <a16:creationId xmlns:a16="http://schemas.microsoft.com/office/drawing/2014/main" id="{6764C804-AB12-F940-E70E-9896254E828D}"/>
              </a:ext>
            </a:extLst>
          </p:cNvPr>
          <p:cNvSpPr>
            <a:spLocks noChangeShapeType="1"/>
          </p:cNvSpPr>
          <p:nvPr/>
        </p:nvSpPr>
        <p:spPr bwMode="auto">
          <a:xfrm>
            <a:off x="4953000" y="2133600"/>
            <a:ext cx="9144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1" name="Freeform 9">
            <a:extLst>
              <a:ext uri="{FF2B5EF4-FFF2-40B4-BE49-F238E27FC236}">
                <a16:creationId xmlns:a16="http://schemas.microsoft.com/office/drawing/2014/main" id="{B05E838E-30A8-8107-E055-DE3F221F4E4F}"/>
              </a:ext>
            </a:extLst>
          </p:cNvPr>
          <p:cNvSpPr>
            <a:spLocks/>
          </p:cNvSpPr>
          <p:nvPr/>
        </p:nvSpPr>
        <p:spPr bwMode="auto">
          <a:xfrm>
            <a:off x="2247900" y="1524000"/>
            <a:ext cx="1181100" cy="2400300"/>
          </a:xfrm>
          <a:custGeom>
            <a:avLst/>
            <a:gdLst>
              <a:gd name="T0" fmla="*/ 2147483646 w 744"/>
              <a:gd name="T1" fmla="*/ 2147483646 h 1512"/>
              <a:gd name="T2" fmla="*/ 2147483646 w 744"/>
              <a:gd name="T3" fmla="*/ 2147483646 h 1512"/>
              <a:gd name="T4" fmla="*/ 2147483646 w 744"/>
              <a:gd name="T5" fmla="*/ 2147483646 h 1512"/>
              <a:gd name="T6" fmla="*/ 2147483646 w 744"/>
              <a:gd name="T7" fmla="*/ 2147483646 h 1512"/>
              <a:gd name="T8" fmla="*/ 2147483646 w 744"/>
              <a:gd name="T9" fmla="*/ 2147483646 h 1512"/>
              <a:gd name="T10" fmla="*/ 2147483646 w 744"/>
              <a:gd name="T11" fmla="*/ 2147483646 h 1512"/>
              <a:gd name="T12" fmla="*/ 2147483646 w 744"/>
              <a:gd name="T13" fmla="*/ 2147483646 h 1512"/>
              <a:gd name="T14" fmla="*/ 2147483646 w 744"/>
              <a:gd name="T15" fmla="*/ 2147483646 h 1512"/>
              <a:gd name="T16" fmla="*/ 2147483646 w 744"/>
              <a:gd name="T17" fmla="*/ 2147483646 h 1512"/>
              <a:gd name="T18" fmla="*/ 2147483646 w 744"/>
              <a:gd name="T19" fmla="*/ 2147483646 h 1512"/>
              <a:gd name="T20" fmla="*/ 2147483646 w 744"/>
              <a:gd name="T21" fmla="*/ 2147483646 h 1512"/>
              <a:gd name="T22" fmla="*/ 2147483646 w 744"/>
              <a:gd name="T23" fmla="*/ 2147483646 h 1512"/>
              <a:gd name="T24" fmla="*/ 2147483646 w 744"/>
              <a:gd name="T25" fmla="*/ 2147483646 h 1512"/>
              <a:gd name="T26" fmla="*/ 2147483646 w 744"/>
              <a:gd name="T27" fmla="*/ 2147483646 h 1512"/>
              <a:gd name="T28" fmla="*/ 2147483646 w 744"/>
              <a:gd name="T29" fmla="*/ 2147483646 h 1512"/>
              <a:gd name="T30" fmla="*/ 2147483646 w 744"/>
              <a:gd name="T31" fmla="*/ 2147483646 h 1512"/>
              <a:gd name="T32" fmla="*/ 2147483646 w 744"/>
              <a:gd name="T33" fmla="*/ 2147483646 h 1512"/>
              <a:gd name="T34" fmla="*/ 2147483646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4"/>
              <a:gd name="T55" fmla="*/ 0 h 1512"/>
              <a:gd name="T56" fmla="*/ 744 w 744"/>
              <a:gd name="T57" fmla="*/ 1512 h 15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2" name="Line 10">
            <a:extLst>
              <a:ext uri="{FF2B5EF4-FFF2-40B4-BE49-F238E27FC236}">
                <a16:creationId xmlns:a16="http://schemas.microsoft.com/office/drawing/2014/main" id="{C7893914-1E59-3EE3-A272-01F3258223DA}"/>
              </a:ext>
            </a:extLst>
          </p:cNvPr>
          <p:cNvSpPr>
            <a:spLocks noChangeShapeType="1"/>
          </p:cNvSpPr>
          <p:nvPr/>
        </p:nvSpPr>
        <p:spPr bwMode="auto">
          <a:xfrm flipH="1" flipV="1">
            <a:off x="2209800" y="3048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3" name="Line 11">
            <a:extLst>
              <a:ext uri="{FF2B5EF4-FFF2-40B4-BE49-F238E27FC236}">
                <a16:creationId xmlns:a16="http://schemas.microsoft.com/office/drawing/2014/main" id="{873206E2-9730-4949-D9AF-2D2DC53C86C9}"/>
              </a:ext>
            </a:extLst>
          </p:cNvPr>
          <p:cNvSpPr>
            <a:spLocks noChangeShapeType="1"/>
          </p:cNvSpPr>
          <p:nvPr/>
        </p:nvSpPr>
        <p:spPr bwMode="auto">
          <a:xfrm flipH="1" flipV="1">
            <a:off x="3200400" y="1524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4" name="Line 12">
            <a:extLst>
              <a:ext uri="{FF2B5EF4-FFF2-40B4-BE49-F238E27FC236}">
                <a16:creationId xmlns:a16="http://schemas.microsoft.com/office/drawing/2014/main" id="{F0792D8A-7C44-89CB-273D-C7EDF61180B7}"/>
              </a:ext>
            </a:extLst>
          </p:cNvPr>
          <p:cNvSpPr>
            <a:spLocks noChangeShapeType="1"/>
          </p:cNvSpPr>
          <p:nvPr/>
        </p:nvSpPr>
        <p:spPr bwMode="auto">
          <a:xfrm flipV="1">
            <a:off x="5867400" y="2971800"/>
            <a:ext cx="1066800" cy="8382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5" name="Line 13">
            <a:extLst>
              <a:ext uri="{FF2B5EF4-FFF2-40B4-BE49-F238E27FC236}">
                <a16:creationId xmlns:a16="http://schemas.microsoft.com/office/drawing/2014/main" id="{1669BDA7-E179-AE86-0337-8F087DC5A303}"/>
              </a:ext>
            </a:extLst>
          </p:cNvPr>
          <p:cNvSpPr>
            <a:spLocks noChangeShapeType="1"/>
          </p:cNvSpPr>
          <p:nvPr/>
        </p:nvSpPr>
        <p:spPr bwMode="auto">
          <a:xfrm flipV="1">
            <a:off x="4953000" y="1600200"/>
            <a:ext cx="685800" cy="5334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6" name="Freeform 14">
            <a:extLst>
              <a:ext uri="{FF2B5EF4-FFF2-40B4-BE49-F238E27FC236}">
                <a16:creationId xmlns:a16="http://schemas.microsoft.com/office/drawing/2014/main" id="{9E69EF60-4BDB-D595-DE5E-C10B24C6D0A0}"/>
              </a:ext>
            </a:extLst>
          </p:cNvPr>
          <p:cNvSpPr>
            <a:spLocks/>
          </p:cNvSpPr>
          <p:nvPr/>
        </p:nvSpPr>
        <p:spPr bwMode="auto">
          <a:xfrm rot="580802">
            <a:off x="3644900" y="1676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7" name="Freeform 15">
            <a:extLst>
              <a:ext uri="{FF2B5EF4-FFF2-40B4-BE49-F238E27FC236}">
                <a16:creationId xmlns:a16="http://schemas.microsoft.com/office/drawing/2014/main" id="{C3AF3489-70CE-333D-C356-30511242F4D5}"/>
              </a:ext>
            </a:extLst>
          </p:cNvPr>
          <p:cNvSpPr>
            <a:spLocks/>
          </p:cNvSpPr>
          <p:nvPr/>
        </p:nvSpPr>
        <p:spPr bwMode="auto">
          <a:xfrm rot="-10377834">
            <a:off x="2514600" y="30480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8" name="Freeform 16">
            <a:extLst>
              <a:ext uri="{FF2B5EF4-FFF2-40B4-BE49-F238E27FC236}">
                <a16:creationId xmlns:a16="http://schemas.microsoft.com/office/drawing/2014/main" id="{2E36D255-89AF-2190-C26F-5AA09E712C0D}"/>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89" name="Freeform 17">
            <a:extLst>
              <a:ext uri="{FF2B5EF4-FFF2-40B4-BE49-F238E27FC236}">
                <a16:creationId xmlns:a16="http://schemas.microsoft.com/office/drawing/2014/main" id="{7C2E4E03-EFFB-451E-A9C9-7CA704F74504}"/>
              </a:ext>
            </a:extLst>
          </p:cNvPr>
          <p:cNvSpPr>
            <a:spLocks/>
          </p:cNvSpPr>
          <p:nvPr/>
        </p:nvSpPr>
        <p:spPr bwMode="auto">
          <a:xfrm rot="-10321312">
            <a:off x="3505200" y="1600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90" name="Freeform 18">
            <a:extLst>
              <a:ext uri="{FF2B5EF4-FFF2-40B4-BE49-F238E27FC236}">
                <a16:creationId xmlns:a16="http://schemas.microsoft.com/office/drawing/2014/main" id="{B2B29939-258A-FD18-5369-20957BA0345F}"/>
              </a:ext>
            </a:extLst>
          </p:cNvPr>
          <p:cNvSpPr>
            <a:spLocks/>
          </p:cNvSpPr>
          <p:nvPr/>
        </p:nvSpPr>
        <p:spPr bwMode="auto">
          <a:xfrm rot="580802">
            <a:off x="2667000" y="3200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4291" name="Line 19">
            <a:extLst>
              <a:ext uri="{FF2B5EF4-FFF2-40B4-BE49-F238E27FC236}">
                <a16:creationId xmlns:a16="http://schemas.microsoft.com/office/drawing/2014/main" id="{087982D5-71D7-7AA2-72F1-0E293934D003}"/>
              </a:ext>
            </a:extLst>
          </p:cNvPr>
          <p:cNvSpPr>
            <a:spLocks noChangeShapeType="1"/>
          </p:cNvSpPr>
          <p:nvPr/>
        </p:nvSpPr>
        <p:spPr bwMode="auto">
          <a:xfrm flipV="1">
            <a:off x="2057400" y="609600"/>
            <a:ext cx="2514600" cy="37338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2" name="Line 20">
            <a:extLst>
              <a:ext uri="{FF2B5EF4-FFF2-40B4-BE49-F238E27FC236}">
                <a16:creationId xmlns:a16="http://schemas.microsoft.com/office/drawing/2014/main" id="{117C3852-0935-C732-3327-BB6CC7BF930C}"/>
              </a:ext>
            </a:extLst>
          </p:cNvPr>
          <p:cNvSpPr>
            <a:spLocks noChangeShapeType="1"/>
          </p:cNvSpPr>
          <p:nvPr/>
        </p:nvSpPr>
        <p:spPr bwMode="auto">
          <a:xfrm>
            <a:off x="4267200" y="533400"/>
            <a:ext cx="3048000" cy="40386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3" name="Line 21">
            <a:extLst>
              <a:ext uri="{FF2B5EF4-FFF2-40B4-BE49-F238E27FC236}">
                <a16:creationId xmlns:a16="http://schemas.microsoft.com/office/drawing/2014/main" id="{7FA9B939-6B83-BCE5-1D0B-611546DE80F8}"/>
              </a:ext>
            </a:extLst>
          </p:cNvPr>
          <p:cNvSpPr>
            <a:spLocks noChangeShapeType="1"/>
          </p:cNvSpPr>
          <p:nvPr/>
        </p:nvSpPr>
        <p:spPr bwMode="auto">
          <a:xfrm>
            <a:off x="1219200" y="1295400"/>
            <a:ext cx="69342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4" name="Text Box 22">
            <a:extLst>
              <a:ext uri="{FF2B5EF4-FFF2-40B4-BE49-F238E27FC236}">
                <a16:creationId xmlns:a16="http://schemas.microsoft.com/office/drawing/2014/main" id="{B1914878-5128-8E5E-E72D-E0CC2A4DA8BA}"/>
              </a:ext>
            </a:extLst>
          </p:cNvPr>
          <p:cNvSpPr txBox="1">
            <a:spLocks noChangeArrowheads="1"/>
          </p:cNvSpPr>
          <p:nvPr/>
        </p:nvSpPr>
        <p:spPr bwMode="auto">
          <a:xfrm>
            <a:off x="6308725" y="879475"/>
            <a:ext cx="1874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FF0000"/>
                </a:solidFill>
                <a:latin typeface="Times New Roman" panose="02020603050405020304" pitchFamily="18" charset="0"/>
              </a:rPr>
              <a:t>Ear Plug Line</a:t>
            </a:r>
            <a:endParaRPr lang="en-US" altLang="en-US" sz="2400">
              <a:latin typeface="Times New Roman" panose="02020603050405020304" pitchFamily="18" charset="0"/>
            </a:endParaRPr>
          </a:p>
        </p:txBody>
      </p:sp>
      <p:sp>
        <p:nvSpPr>
          <p:cNvPr id="54295" name="Freeform 23">
            <a:extLst>
              <a:ext uri="{FF2B5EF4-FFF2-40B4-BE49-F238E27FC236}">
                <a16:creationId xmlns:a16="http://schemas.microsoft.com/office/drawing/2014/main" id="{348E2E62-5FDE-6B73-6A3E-01602CF2776C}"/>
              </a:ext>
            </a:extLst>
          </p:cNvPr>
          <p:cNvSpPr>
            <a:spLocks/>
          </p:cNvSpPr>
          <p:nvPr/>
        </p:nvSpPr>
        <p:spPr bwMode="auto">
          <a:xfrm>
            <a:off x="4314825" y="1017588"/>
            <a:ext cx="123825" cy="246062"/>
          </a:xfrm>
          <a:custGeom>
            <a:avLst/>
            <a:gdLst>
              <a:gd name="T0" fmla="*/ 2147483646 w 78"/>
              <a:gd name="T1" fmla="*/ 2147483646 h 155"/>
              <a:gd name="T2" fmla="*/ 2147483646 w 78"/>
              <a:gd name="T3" fmla="*/ 2147483646 h 155"/>
              <a:gd name="T4" fmla="*/ 2147483646 w 78"/>
              <a:gd name="T5" fmla="*/ 2147483646 h 155"/>
              <a:gd name="T6" fmla="*/ 0 w 78"/>
              <a:gd name="T7" fmla="*/ 0 h 155"/>
              <a:gd name="T8" fmla="*/ 0 60000 65536"/>
              <a:gd name="T9" fmla="*/ 0 60000 65536"/>
              <a:gd name="T10" fmla="*/ 0 60000 65536"/>
              <a:gd name="T11" fmla="*/ 0 60000 65536"/>
              <a:gd name="T12" fmla="*/ 0 w 78"/>
              <a:gd name="T13" fmla="*/ 0 h 155"/>
              <a:gd name="T14" fmla="*/ 78 w 78"/>
              <a:gd name="T15" fmla="*/ 155 h 155"/>
            </a:gdLst>
            <a:ahLst/>
            <a:cxnLst>
              <a:cxn ang="T8">
                <a:pos x="T0" y="T1"/>
              </a:cxn>
              <a:cxn ang="T9">
                <a:pos x="T2" y="T3"/>
              </a:cxn>
              <a:cxn ang="T10">
                <a:pos x="T4" y="T5"/>
              </a:cxn>
              <a:cxn ang="T11">
                <a:pos x="T6" y="T7"/>
              </a:cxn>
            </a:cxnLst>
            <a:rect l="T12" t="T13" r="T14" b="T15"/>
            <a:pathLst>
              <a:path w="78" h="155">
                <a:moveTo>
                  <a:pt x="78" y="155"/>
                </a:moveTo>
                <a:cubicBezTo>
                  <a:pt x="70" y="97"/>
                  <a:pt x="64" y="68"/>
                  <a:pt x="33" y="19"/>
                </a:cubicBezTo>
                <a:cubicBezTo>
                  <a:pt x="29" y="13"/>
                  <a:pt x="19" y="16"/>
                  <a:pt x="13" y="13"/>
                </a:cubicBezTo>
                <a:cubicBezTo>
                  <a:pt x="8" y="10"/>
                  <a:pt x="4" y="4"/>
                  <a:pt x="0"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6" name="Oval 24">
            <a:extLst>
              <a:ext uri="{FF2B5EF4-FFF2-40B4-BE49-F238E27FC236}">
                <a16:creationId xmlns:a16="http://schemas.microsoft.com/office/drawing/2014/main" id="{0DA1BA25-A75E-00FF-FCB4-141B62841719}"/>
              </a:ext>
            </a:extLst>
          </p:cNvPr>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4297" name="Oval 25">
            <a:extLst>
              <a:ext uri="{FF2B5EF4-FFF2-40B4-BE49-F238E27FC236}">
                <a16:creationId xmlns:a16="http://schemas.microsoft.com/office/drawing/2014/main" id="{D0B17F1A-B725-94B0-C647-EB96788F8AF7}"/>
              </a:ext>
            </a:extLst>
          </p:cNvPr>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BLR">
            <a:extLst>
              <a:ext uri="{FF2B5EF4-FFF2-40B4-BE49-F238E27FC236}">
                <a16:creationId xmlns:a16="http://schemas.microsoft.com/office/drawing/2014/main" id="{6C025CC7-0FA9-C359-F6D1-635C5BD76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5299" name="Oval 3">
            <a:extLst>
              <a:ext uri="{FF2B5EF4-FFF2-40B4-BE49-F238E27FC236}">
                <a16:creationId xmlns:a16="http://schemas.microsoft.com/office/drawing/2014/main" id="{E7030618-12BC-6754-FF8F-BD561CC5884B}"/>
              </a:ext>
            </a:extLst>
          </p:cNvPr>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5300" name="Oval 4">
            <a:extLst>
              <a:ext uri="{FF2B5EF4-FFF2-40B4-BE49-F238E27FC236}">
                <a16:creationId xmlns:a16="http://schemas.microsoft.com/office/drawing/2014/main" id="{3EE323F7-D450-8FEE-5223-DEBB49061337}"/>
              </a:ext>
            </a:extLst>
          </p:cNvPr>
          <p:cNvSpPr>
            <a:spLocks noChangeArrowheads="1"/>
          </p:cNvSpPr>
          <p:nvPr/>
        </p:nvSpPr>
        <p:spPr bwMode="auto">
          <a:xfrm>
            <a:off x="48006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5301" name="Oval 5">
            <a:extLst>
              <a:ext uri="{FF2B5EF4-FFF2-40B4-BE49-F238E27FC236}">
                <a16:creationId xmlns:a16="http://schemas.microsoft.com/office/drawing/2014/main" id="{0BAA0152-6A46-CEE2-26D6-6DF93C5A9FE4}"/>
              </a:ext>
            </a:extLst>
          </p:cNvPr>
          <p:cNvSpPr>
            <a:spLocks noChangeArrowheads="1"/>
          </p:cNvSpPr>
          <p:nvPr/>
        </p:nvSpPr>
        <p:spPr bwMode="auto">
          <a:xfrm>
            <a:off x="5715000" y="3657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5302" name="Oval 6">
            <a:extLst>
              <a:ext uri="{FF2B5EF4-FFF2-40B4-BE49-F238E27FC236}">
                <a16:creationId xmlns:a16="http://schemas.microsoft.com/office/drawing/2014/main" id="{5A18382E-643F-826B-28F1-48BAF1E7AFBE}"/>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5303" name="Line 7">
            <a:extLst>
              <a:ext uri="{FF2B5EF4-FFF2-40B4-BE49-F238E27FC236}">
                <a16:creationId xmlns:a16="http://schemas.microsoft.com/office/drawing/2014/main" id="{84B7BD70-6190-6FE1-C497-1BC30B59137C}"/>
              </a:ext>
            </a:extLst>
          </p:cNvPr>
          <p:cNvSpPr>
            <a:spLocks noChangeShapeType="1"/>
          </p:cNvSpPr>
          <p:nvPr/>
        </p:nvSpPr>
        <p:spPr bwMode="auto">
          <a:xfrm flipH="1">
            <a:off x="3048000" y="2133600"/>
            <a:ext cx="10668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4" name="Line 8">
            <a:extLst>
              <a:ext uri="{FF2B5EF4-FFF2-40B4-BE49-F238E27FC236}">
                <a16:creationId xmlns:a16="http://schemas.microsoft.com/office/drawing/2014/main" id="{A85886C1-8829-49BD-BEAB-D9715DD99516}"/>
              </a:ext>
            </a:extLst>
          </p:cNvPr>
          <p:cNvSpPr>
            <a:spLocks noChangeShapeType="1"/>
          </p:cNvSpPr>
          <p:nvPr/>
        </p:nvSpPr>
        <p:spPr bwMode="auto">
          <a:xfrm>
            <a:off x="4953000" y="2133600"/>
            <a:ext cx="9144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5" name="Freeform 9">
            <a:extLst>
              <a:ext uri="{FF2B5EF4-FFF2-40B4-BE49-F238E27FC236}">
                <a16:creationId xmlns:a16="http://schemas.microsoft.com/office/drawing/2014/main" id="{80DF4F4C-B557-AE6A-F4E8-81712E3F71FD}"/>
              </a:ext>
            </a:extLst>
          </p:cNvPr>
          <p:cNvSpPr>
            <a:spLocks/>
          </p:cNvSpPr>
          <p:nvPr/>
        </p:nvSpPr>
        <p:spPr bwMode="auto">
          <a:xfrm>
            <a:off x="2247900" y="1524000"/>
            <a:ext cx="1181100" cy="2400300"/>
          </a:xfrm>
          <a:custGeom>
            <a:avLst/>
            <a:gdLst>
              <a:gd name="T0" fmla="*/ 2147483646 w 744"/>
              <a:gd name="T1" fmla="*/ 2147483646 h 1512"/>
              <a:gd name="T2" fmla="*/ 2147483646 w 744"/>
              <a:gd name="T3" fmla="*/ 2147483646 h 1512"/>
              <a:gd name="T4" fmla="*/ 2147483646 w 744"/>
              <a:gd name="T5" fmla="*/ 2147483646 h 1512"/>
              <a:gd name="T6" fmla="*/ 2147483646 w 744"/>
              <a:gd name="T7" fmla="*/ 2147483646 h 1512"/>
              <a:gd name="T8" fmla="*/ 2147483646 w 744"/>
              <a:gd name="T9" fmla="*/ 2147483646 h 1512"/>
              <a:gd name="T10" fmla="*/ 2147483646 w 744"/>
              <a:gd name="T11" fmla="*/ 2147483646 h 1512"/>
              <a:gd name="T12" fmla="*/ 2147483646 w 744"/>
              <a:gd name="T13" fmla="*/ 2147483646 h 1512"/>
              <a:gd name="T14" fmla="*/ 2147483646 w 744"/>
              <a:gd name="T15" fmla="*/ 2147483646 h 1512"/>
              <a:gd name="T16" fmla="*/ 2147483646 w 744"/>
              <a:gd name="T17" fmla="*/ 2147483646 h 1512"/>
              <a:gd name="T18" fmla="*/ 2147483646 w 744"/>
              <a:gd name="T19" fmla="*/ 2147483646 h 1512"/>
              <a:gd name="T20" fmla="*/ 2147483646 w 744"/>
              <a:gd name="T21" fmla="*/ 2147483646 h 1512"/>
              <a:gd name="T22" fmla="*/ 2147483646 w 744"/>
              <a:gd name="T23" fmla="*/ 2147483646 h 1512"/>
              <a:gd name="T24" fmla="*/ 2147483646 w 744"/>
              <a:gd name="T25" fmla="*/ 2147483646 h 1512"/>
              <a:gd name="T26" fmla="*/ 2147483646 w 744"/>
              <a:gd name="T27" fmla="*/ 2147483646 h 1512"/>
              <a:gd name="T28" fmla="*/ 2147483646 w 744"/>
              <a:gd name="T29" fmla="*/ 2147483646 h 1512"/>
              <a:gd name="T30" fmla="*/ 2147483646 w 744"/>
              <a:gd name="T31" fmla="*/ 2147483646 h 1512"/>
              <a:gd name="T32" fmla="*/ 2147483646 w 744"/>
              <a:gd name="T33" fmla="*/ 2147483646 h 1512"/>
              <a:gd name="T34" fmla="*/ 2147483646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4"/>
              <a:gd name="T55" fmla="*/ 0 h 1512"/>
              <a:gd name="T56" fmla="*/ 744 w 744"/>
              <a:gd name="T57" fmla="*/ 1512 h 15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06" name="Line 10">
            <a:extLst>
              <a:ext uri="{FF2B5EF4-FFF2-40B4-BE49-F238E27FC236}">
                <a16:creationId xmlns:a16="http://schemas.microsoft.com/office/drawing/2014/main" id="{01269AAC-2530-6FC3-806C-A8E43C8082D0}"/>
              </a:ext>
            </a:extLst>
          </p:cNvPr>
          <p:cNvSpPr>
            <a:spLocks noChangeShapeType="1"/>
          </p:cNvSpPr>
          <p:nvPr/>
        </p:nvSpPr>
        <p:spPr bwMode="auto">
          <a:xfrm flipH="1" flipV="1">
            <a:off x="2209800" y="3048000"/>
            <a:ext cx="914400" cy="60960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7" name="Line 11">
            <a:extLst>
              <a:ext uri="{FF2B5EF4-FFF2-40B4-BE49-F238E27FC236}">
                <a16:creationId xmlns:a16="http://schemas.microsoft.com/office/drawing/2014/main" id="{CAB7CE07-1F55-9668-D779-D47646204EF4}"/>
              </a:ext>
            </a:extLst>
          </p:cNvPr>
          <p:cNvSpPr>
            <a:spLocks noChangeShapeType="1"/>
          </p:cNvSpPr>
          <p:nvPr/>
        </p:nvSpPr>
        <p:spPr bwMode="auto">
          <a:xfrm flipH="1" flipV="1">
            <a:off x="3200400" y="1524000"/>
            <a:ext cx="914400" cy="60960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8" name="Line 12">
            <a:extLst>
              <a:ext uri="{FF2B5EF4-FFF2-40B4-BE49-F238E27FC236}">
                <a16:creationId xmlns:a16="http://schemas.microsoft.com/office/drawing/2014/main" id="{2E3B0E9C-9C19-F893-67B0-6FAE469076CD}"/>
              </a:ext>
            </a:extLst>
          </p:cNvPr>
          <p:cNvSpPr>
            <a:spLocks noChangeShapeType="1"/>
          </p:cNvSpPr>
          <p:nvPr/>
        </p:nvSpPr>
        <p:spPr bwMode="auto">
          <a:xfrm flipV="1">
            <a:off x="5867400" y="2971800"/>
            <a:ext cx="1066800" cy="83820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09" name="Line 13">
            <a:extLst>
              <a:ext uri="{FF2B5EF4-FFF2-40B4-BE49-F238E27FC236}">
                <a16:creationId xmlns:a16="http://schemas.microsoft.com/office/drawing/2014/main" id="{86EE0D3B-E11F-6A48-7A7F-60A17A747712}"/>
              </a:ext>
            </a:extLst>
          </p:cNvPr>
          <p:cNvSpPr>
            <a:spLocks noChangeShapeType="1"/>
          </p:cNvSpPr>
          <p:nvPr/>
        </p:nvSpPr>
        <p:spPr bwMode="auto">
          <a:xfrm flipV="1">
            <a:off x="4953000" y="1600200"/>
            <a:ext cx="685800" cy="53340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0" name="Freeform 14">
            <a:extLst>
              <a:ext uri="{FF2B5EF4-FFF2-40B4-BE49-F238E27FC236}">
                <a16:creationId xmlns:a16="http://schemas.microsoft.com/office/drawing/2014/main" id="{8940EA8C-59F8-0AA6-839E-27D3FCC6FBC6}"/>
              </a:ext>
            </a:extLst>
          </p:cNvPr>
          <p:cNvSpPr>
            <a:spLocks/>
          </p:cNvSpPr>
          <p:nvPr/>
        </p:nvSpPr>
        <p:spPr bwMode="auto">
          <a:xfrm rot="580802">
            <a:off x="3644900" y="1676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1" name="Freeform 15">
            <a:extLst>
              <a:ext uri="{FF2B5EF4-FFF2-40B4-BE49-F238E27FC236}">
                <a16:creationId xmlns:a16="http://schemas.microsoft.com/office/drawing/2014/main" id="{BB523A18-FF44-8900-6734-4755D168D53A}"/>
              </a:ext>
            </a:extLst>
          </p:cNvPr>
          <p:cNvSpPr>
            <a:spLocks/>
          </p:cNvSpPr>
          <p:nvPr/>
        </p:nvSpPr>
        <p:spPr bwMode="auto">
          <a:xfrm rot="-10377834">
            <a:off x="2514600" y="30480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2" name="Freeform 16">
            <a:extLst>
              <a:ext uri="{FF2B5EF4-FFF2-40B4-BE49-F238E27FC236}">
                <a16:creationId xmlns:a16="http://schemas.microsoft.com/office/drawing/2014/main" id="{13DC9DAD-7E21-38AA-A3AB-D0029A59B910}"/>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3" name="Freeform 17">
            <a:extLst>
              <a:ext uri="{FF2B5EF4-FFF2-40B4-BE49-F238E27FC236}">
                <a16:creationId xmlns:a16="http://schemas.microsoft.com/office/drawing/2014/main" id="{866A46BD-4008-6A08-D149-D125C17D16F9}"/>
              </a:ext>
            </a:extLst>
          </p:cNvPr>
          <p:cNvSpPr>
            <a:spLocks/>
          </p:cNvSpPr>
          <p:nvPr/>
        </p:nvSpPr>
        <p:spPr bwMode="auto">
          <a:xfrm rot="-10321312">
            <a:off x="3505200" y="1600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4" name="Freeform 18">
            <a:extLst>
              <a:ext uri="{FF2B5EF4-FFF2-40B4-BE49-F238E27FC236}">
                <a16:creationId xmlns:a16="http://schemas.microsoft.com/office/drawing/2014/main" id="{3B6133B4-D26A-DD03-63F7-ACA4D51175AF}"/>
              </a:ext>
            </a:extLst>
          </p:cNvPr>
          <p:cNvSpPr>
            <a:spLocks/>
          </p:cNvSpPr>
          <p:nvPr/>
        </p:nvSpPr>
        <p:spPr bwMode="auto">
          <a:xfrm rot="580802">
            <a:off x="2667000" y="3200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5315" name="Line 19">
            <a:extLst>
              <a:ext uri="{FF2B5EF4-FFF2-40B4-BE49-F238E27FC236}">
                <a16:creationId xmlns:a16="http://schemas.microsoft.com/office/drawing/2014/main" id="{1D12A41F-8592-4AA4-BA23-B4F5ABAB13FB}"/>
              </a:ext>
            </a:extLst>
          </p:cNvPr>
          <p:cNvSpPr>
            <a:spLocks noChangeShapeType="1"/>
          </p:cNvSpPr>
          <p:nvPr/>
        </p:nvSpPr>
        <p:spPr bwMode="auto">
          <a:xfrm flipV="1">
            <a:off x="2057400" y="609600"/>
            <a:ext cx="2514600" cy="37338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6" name="Line 20">
            <a:extLst>
              <a:ext uri="{FF2B5EF4-FFF2-40B4-BE49-F238E27FC236}">
                <a16:creationId xmlns:a16="http://schemas.microsoft.com/office/drawing/2014/main" id="{32424D86-BBBC-9CD0-5444-EC2BB2AD93F9}"/>
              </a:ext>
            </a:extLst>
          </p:cNvPr>
          <p:cNvSpPr>
            <a:spLocks noChangeShapeType="1"/>
          </p:cNvSpPr>
          <p:nvPr/>
        </p:nvSpPr>
        <p:spPr bwMode="auto">
          <a:xfrm>
            <a:off x="4267200" y="533400"/>
            <a:ext cx="3048000" cy="40386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7" name="Line 21">
            <a:extLst>
              <a:ext uri="{FF2B5EF4-FFF2-40B4-BE49-F238E27FC236}">
                <a16:creationId xmlns:a16="http://schemas.microsoft.com/office/drawing/2014/main" id="{A549F667-763C-7472-9F39-E8A308AEA640}"/>
              </a:ext>
            </a:extLst>
          </p:cNvPr>
          <p:cNvSpPr>
            <a:spLocks noChangeShapeType="1"/>
          </p:cNvSpPr>
          <p:nvPr/>
        </p:nvSpPr>
        <p:spPr bwMode="auto">
          <a:xfrm>
            <a:off x="1219200" y="1295400"/>
            <a:ext cx="69342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5318" name="Text Box 22">
            <a:extLst>
              <a:ext uri="{FF2B5EF4-FFF2-40B4-BE49-F238E27FC236}">
                <a16:creationId xmlns:a16="http://schemas.microsoft.com/office/drawing/2014/main" id="{4DA208EE-8EF3-D50E-07BD-E822C7B1E7E6}"/>
              </a:ext>
            </a:extLst>
          </p:cNvPr>
          <p:cNvSpPr txBox="1">
            <a:spLocks noChangeArrowheads="1"/>
          </p:cNvSpPr>
          <p:nvPr/>
        </p:nvSpPr>
        <p:spPr bwMode="auto">
          <a:xfrm>
            <a:off x="6308725" y="879475"/>
            <a:ext cx="1874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FF0000"/>
                </a:solidFill>
                <a:latin typeface="Times New Roman" panose="02020603050405020304" pitchFamily="18" charset="0"/>
              </a:rPr>
              <a:t>Ear Plug Line</a:t>
            </a:r>
            <a:endParaRPr lang="en-US" altLang="en-US" sz="2400">
              <a:latin typeface="Times New Roman" panose="02020603050405020304" pitchFamily="18" charset="0"/>
            </a:endParaRPr>
          </a:p>
        </p:txBody>
      </p:sp>
      <p:sp>
        <p:nvSpPr>
          <p:cNvPr id="55319" name="Freeform 23">
            <a:extLst>
              <a:ext uri="{FF2B5EF4-FFF2-40B4-BE49-F238E27FC236}">
                <a16:creationId xmlns:a16="http://schemas.microsoft.com/office/drawing/2014/main" id="{A4C1C133-F0C3-BCC9-2C45-F2F3635356B8}"/>
              </a:ext>
            </a:extLst>
          </p:cNvPr>
          <p:cNvSpPr>
            <a:spLocks/>
          </p:cNvSpPr>
          <p:nvPr/>
        </p:nvSpPr>
        <p:spPr bwMode="auto">
          <a:xfrm>
            <a:off x="4314825" y="1017588"/>
            <a:ext cx="123825" cy="246062"/>
          </a:xfrm>
          <a:custGeom>
            <a:avLst/>
            <a:gdLst>
              <a:gd name="T0" fmla="*/ 2147483646 w 78"/>
              <a:gd name="T1" fmla="*/ 2147483646 h 155"/>
              <a:gd name="T2" fmla="*/ 2147483646 w 78"/>
              <a:gd name="T3" fmla="*/ 2147483646 h 155"/>
              <a:gd name="T4" fmla="*/ 2147483646 w 78"/>
              <a:gd name="T5" fmla="*/ 2147483646 h 155"/>
              <a:gd name="T6" fmla="*/ 0 w 78"/>
              <a:gd name="T7" fmla="*/ 0 h 155"/>
              <a:gd name="T8" fmla="*/ 0 60000 65536"/>
              <a:gd name="T9" fmla="*/ 0 60000 65536"/>
              <a:gd name="T10" fmla="*/ 0 60000 65536"/>
              <a:gd name="T11" fmla="*/ 0 60000 65536"/>
              <a:gd name="T12" fmla="*/ 0 w 78"/>
              <a:gd name="T13" fmla="*/ 0 h 155"/>
              <a:gd name="T14" fmla="*/ 78 w 78"/>
              <a:gd name="T15" fmla="*/ 155 h 155"/>
            </a:gdLst>
            <a:ahLst/>
            <a:cxnLst>
              <a:cxn ang="T8">
                <a:pos x="T0" y="T1"/>
              </a:cxn>
              <a:cxn ang="T9">
                <a:pos x="T2" y="T3"/>
              </a:cxn>
              <a:cxn ang="T10">
                <a:pos x="T4" y="T5"/>
              </a:cxn>
              <a:cxn ang="T11">
                <a:pos x="T6" y="T7"/>
              </a:cxn>
            </a:cxnLst>
            <a:rect l="T12" t="T13" r="T14" b="T15"/>
            <a:pathLst>
              <a:path w="78" h="155">
                <a:moveTo>
                  <a:pt x="78" y="155"/>
                </a:moveTo>
                <a:cubicBezTo>
                  <a:pt x="70" y="97"/>
                  <a:pt x="64" y="68"/>
                  <a:pt x="33" y="19"/>
                </a:cubicBezTo>
                <a:cubicBezTo>
                  <a:pt x="29" y="13"/>
                  <a:pt x="19" y="16"/>
                  <a:pt x="13" y="13"/>
                </a:cubicBezTo>
                <a:cubicBezTo>
                  <a:pt x="8" y="10"/>
                  <a:pt x="4" y="4"/>
                  <a:pt x="0"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20" name="Freeform 24">
            <a:extLst>
              <a:ext uri="{FF2B5EF4-FFF2-40B4-BE49-F238E27FC236}">
                <a16:creationId xmlns:a16="http://schemas.microsoft.com/office/drawing/2014/main" id="{5F66A1BB-E297-A447-6960-95384F9CF2C6}"/>
              </a:ext>
            </a:extLst>
          </p:cNvPr>
          <p:cNvSpPr>
            <a:spLocks/>
          </p:cNvSpPr>
          <p:nvPr/>
        </p:nvSpPr>
        <p:spPr bwMode="auto">
          <a:xfrm>
            <a:off x="4438650" y="996950"/>
            <a:ext cx="142875" cy="296863"/>
          </a:xfrm>
          <a:custGeom>
            <a:avLst/>
            <a:gdLst>
              <a:gd name="T0" fmla="*/ 0 w 90"/>
              <a:gd name="T1" fmla="*/ 2147483646 h 187"/>
              <a:gd name="T2" fmla="*/ 2147483646 w 90"/>
              <a:gd name="T3" fmla="*/ 2147483646 h 187"/>
              <a:gd name="T4" fmla="*/ 2147483646 w 90"/>
              <a:gd name="T5" fmla="*/ 0 h 187"/>
              <a:gd name="T6" fmla="*/ 0 60000 65536"/>
              <a:gd name="T7" fmla="*/ 0 60000 65536"/>
              <a:gd name="T8" fmla="*/ 0 60000 65536"/>
              <a:gd name="T9" fmla="*/ 0 w 90"/>
              <a:gd name="T10" fmla="*/ 0 h 187"/>
              <a:gd name="T11" fmla="*/ 90 w 90"/>
              <a:gd name="T12" fmla="*/ 187 h 187"/>
            </a:gdLst>
            <a:ahLst/>
            <a:cxnLst>
              <a:cxn ang="T6">
                <a:pos x="T0" y="T1"/>
              </a:cxn>
              <a:cxn ang="T7">
                <a:pos x="T2" y="T3"/>
              </a:cxn>
              <a:cxn ang="T8">
                <a:pos x="T4" y="T5"/>
              </a:cxn>
            </a:cxnLst>
            <a:rect l="T9" t="T10" r="T11" b="T12"/>
            <a:pathLst>
              <a:path w="90" h="187">
                <a:moveTo>
                  <a:pt x="0" y="187"/>
                </a:moveTo>
                <a:cubicBezTo>
                  <a:pt x="16" y="135"/>
                  <a:pt x="35" y="84"/>
                  <a:pt x="52" y="32"/>
                </a:cubicBezTo>
                <a:cubicBezTo>
                  <a:pt x="57" y="18"/>
                  <a:pt x="74" y="0"/>
                  <a:pt x="90"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5321" name="Oval 25">
            <a:extLst>
              <a:ext uri="{FF2B5EF4-FFF2-40B4-BE49-F238E27FC236}">
                <a16:creationId xmlns:a16="http://schemas.microsoft.com/office/drawing/2014/main" id="{EB69BBF6-B41A-2E2E-D016-40FDD55E8E68}"/>
              </a:ext>
            </a:extLst>
          </p:cNvPr>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5322" name="Oval 26">
            <a:extLst>
              <a:ext uri="{FF2B5EF4-FFF2-40B4-BE49-F238E27FC236}">
                <a16:creationId xmlns:a16="http://schemas.microsoft.com/office/drawing/2014/main" id="{13D8A84D-6812-9E0B-CBEF-36DA31669500}"/>
              </a:ext>
            </a:extLst>
          </p:cNvPr>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BLR">
            <a:extLst>
              <a:ext uri="{FF2B5EF4-FFF2-40B4-BE49-F238E27FC236}">
                <a16:creationId xmlns:a16="http://schemas.microsoft.com/office/drawing/2014/main" id="{10D77E8F-C97A-43D7-26AA-233C9B3F11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Oval 3">
            <a:extLst>
              <a:ext uri="{FF2B5EF4-FFF2-40B4-BE49-F238E27FC236}">
                <a16:creationId xmlns:a16="http://schemas.microsoft.com/office/drawing/2014/main" id="{4A26EAEB-57C2-C491-C1E5-6351CFB259C9}"/>
              </a:ext>
            </a:extLst>
          </p:cNvPr>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8372" name="Oval 4">
            <a:extLst>
              <a:ext uri="{FF2B5EF4-FFF2-40B4-BE49-F238E27FC236}">
                <a16:creationId xmlns:a16="http://schemas.microsoft.com/office/drawing/2014/main" id="{382FC8E1-4D97-82F2-B21F-656ED0C4F136}"/>
              </a:ext>
            </a:extLst>
          </p:cNvPr>
          <p:cNvSpPr>
            <a:spLocks noChangeArrowheads="1"/>
          </p:cNvSpPr>
          <p:nvPr/>
        </p:nvSpPr>
        <p:spPr bwMode="auto">
          <a:xfrm>
            <a:off x="48006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8373" name="Oval 5">
            <a:extLst>
              <a:ext uri="{FF2B5EF4-FFF2-40B4-BE49-F238E27FC236}">
                <a16:creationId xmlns:a16="http://schemas.microsoft.com/office/drawing/2014/main" id="{7C8A815F-5A02-2B14-6F63-8DDB04281111}"/>
              </a:ext>
            </a:extLst>
          </p:cNvPr>
          <p:cNvSpPr>
            <a:spLocks noChangeArrowheads="1"/>
          </p:cNvSpPr>
          <p:nvPr/>
        </p:nvSpPr>
        <p:spPr bwMode="auto">
          <a:xfrm>
            <a:off x="5715000" y="3657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8374" name="Oval 6">
            <a:extLst>
              <a:ext uri="{FF2B5EF4-FFF2-40B4-BE49-F238E27FC236}">
                <a16:creationId xmlns:a16="http://schemas.microsoft.com/office/drawing/2014/main" id="{C069F427-484A-F657-D5C0-E5B9D5029ACB}"/>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8375" name="Line 7">
            <a:extLst>
              <a:ext uri="{FF2B5EF4-FFF2-40B4-BE49-F238E27FC236}">
                <a16:creationId xmlns:a16="http://schemas.microsoft.com/office/drawing/2014/main" id="{4EC5E1DC-A49C-523A-669A-256126E63FB5}"/>
              </a:ext>
            </a:extLst>
          </p:cNvPr>
          <p:cNvSpPr>
            <a:spLocks noChangeShapeType="1"/>
          </p:cNvSpPr>
          <p:nvPr/>
        </p:nvSpPr>
        <p:spPr bwMode="auto">
          <a:xfrm flipH="1">
            <a:off x="3048000" y="2133600"/>
            <a:ext cx="10668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6" name="Line 8">
            <a:extLst>
              <a:ext uri="{FF2B5EF4-FFF2-40B4-BE49-F238E27FC236}">
                <a16:creationId xmlns:a16="http://schemas.microsoft.com/office/drawing/2014/main" id="{F887B347-4653-DF17-2FA4-DB8024B3AEC9}"/>
              </a:ext>
            </a:extLst>
          </p:cNvPr>
          <p:cNvSpPr>
            <a:spLocks noChangeShapeType="1"/>
          </p:cNvSpPr>
          <p:nvPr/>
        </p:nvSpPr>
        <p:spPr bwMode="auto">
          <a:xfrm>
            <a:off x="4953000" y="2133600"/>
            <a:ext cx="9144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7" name="Freeform 9">
            <a:extLst>
              <a:ext uri="{FF2B5EF4-FFF2-40B4-BE49-F238E27FC236}">
                <a16:creationId xmlns:a16="http://schemas.microsoft.com/office/drawing/2014/main" id="{016F1776-B13F-361E-4B48-B73A262EBF46}"/>
              </a:ext>
            </a:extLst>
          </p:cNvPr>
          <p:cNvSpPr>
            <a:spLocks/>
          </p:cNvSpPr>
          <p:nvPr/>
        </p:nvSpPr>
        <p:spPr bwMode="auto">
          <a:xfrm>
            <a:off x="2247900" y="1524000"/>
            <a:ext cx="1181100" cy="2400300"/>
          </a:xfrm>
          <a:custGeom>
            <a:avLst/>
            <a:gdLst>
              <a:gd name="T0" fmla="*/ 2147483646 w 744"/>
              <a:gd name="T1" fmla="*/ 2147483646 h 1512"/>
              <a:gd name="T2" fmla="*/ 2147483646 w 744"/>
              <a:gd name="T3" fmla="*/ 2147483646 h 1512"/>
              <a:gd name="T4" fmla="*/ 2147483646 w 744"/>
              <a:gd name="T5" fmla="*/ 2147483646 h 1512"/>
              <a:gd name="T6" fmla="*/ 2147483646 w 744"/>
              <a:gd name="T7" fmla="*/ 2147483646 h 1512"/>
              <a:gd name="T8" fmla="*/ 2147483646 w 744"/>
              <a:gd name="T9" fmla="*/ 2147483646 h 1512"/>
              <a:gd name="T10" fmla="*/ 2147483646 w 744"/>
              <a:gd name="T11" fmla="*/ 2147483646 h 1512"/>
              <a:gd name="T12" fmla="*/ 2147483646 w 744"/>
              <a:gd name="T13" fmla="*/ 2147483646 h 1512"/>
              <a:gd name="T14" fmla="*/ 2147483646 w 744"/>
              <a:gd name="T15" fmla="*/ 2147483646 h 1512"/>
              <a:gd name="T16" fmla="*/ 2147483646 w 744"/>
              <a:gd name="T17" fmla="*/ 2147483646 h 1512"/>
              <a:gd name="T18" fmla="*/ 2147483646 w 744"/>
              <a:gd name="T19" fmla="*/ 2147483646 h 1512"/>
              <a:gd name="T20" fmla="*/ 2147483646 w 744"/>
              <a:gd name="T21" fmla="*/ 2147483646 h 1512"/>
              <a:gd name="T22" fmla="*/ 2147483646 w 744"/>
              <a:gd name="T23" fmla="*/ 2147483646 h 1512"/>
              <a:gd name="T24" fmla="*/ 2147483646 w 744"/>
              <a:gd name="T25" fmla="*/ 2147483646 h 1512"/>
              <a:gd name="T26" fmla="*/ 2147483646 w 744"/>
              <a:gd name="T27" fmla="*/ 2147483646 h 1512"/>
              <a:gd name="T28" fmla="*/ 2147483646 w 744"/>
              <a:gd name="T29" fmla="*/ 2147483646 h 1512"/>
              <a:gd name="T30" fmla="*/ 2147483646 w 744"/>
              <a:gd name="T31" fmla="*/ 2147483646 h 1512"/>
              <a:gd name="T32" fmla="*/ 2147483646 w 744"/>
              <a:gd name="T33" fmla="*/ 2147483646 h 1512"/>
              <a:gd name="T34" fmla="*/ 2147483646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4"/>
              <a:gd name="T55" fmla="*/ 0 h 1512"/>
              <a:gd name="T56" fmla="*/ 744 w 744"/>
              <a:gd name="T57" fmla="*/ 1512 h 15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78" name="Line 10">
            <a:extLst>
              <a:ext uri="{FF2B5EF4-FFF2-40B4-BE49-F238E27FC236}">
                <a16:creationId xmlns:a16="http://schemas.microsoft.com/office/drawing/2014/main" id="{EDDC544C-7281-DB61-98A0-397EA5B92885}"/>
              </a:ext>
            </a:extLst>
          </p:cNvPr>
          <p:cNvSpPr>
            <a:spLocks noChangeShapeType="1"/>
          </p:cNvSpPr>
          <p:nvPr/>
        </p:nvSpPr>
        <p:spPr bwMode="auto">
          <a:xfrm flipH="1" flipV="1">
            <a:off x="2209800" y="3048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79" name="Line 11">
            <a:extLst>
              <a:ext uri="{FF2B5EF4-FFF2-40B4-BE49-F238E27FC236}">
                <a16:creationId xmlns:a16="http://schemas.microsoft.com/office/drawing/2014/main" id="{038CBEDB-4193-F804-1F90-80468F1672EB}"/>
              </a:ext>
            </a:extLst>
          </p:cNvPr>
          <p:cNvSpPr>
            <a:spLocks noChangeShapeType="1"/>
          </p:cNvSpPr>
          <p:nvPr/>
        </p:nvSpPr>
        <p:spPr bwMode="auto">
          <a:xfrm flipH="1" flipV="1">
            <a:off x="3200400" y="1524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0" name="Line 12">
            <a:extLst>
              <a:ext uri="{FF2B5EF4-FFF2-40B4-BE49-F238E27FC236}">
                <a16:creationId xmlns:a16="http://schemas.microsoft.com/office/drawing/2014/main" id="{E34BF779-0477-65E7-0650-3B0901DA8A11}"/>
              </a:ext>
            </a:extLst>
          </p:cNvPr>
          <p:cNvSpPr>
            <a:spLocks noChangeShapeType="1"/>
          </p:cNvSpPr>
          <p:nvPr/>
        </p:nvSpPr>
        <p:spPr bwMode="auto">
          <a:xfrm flipV="1">
            <a:off x="5867400" y="2971800"/>
            <a:ext cx="1066800" cy="8382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1" name="Line 13">
            <a:extLst>
              <a:ext uri="{FF2B5EF4-FFF2-40B4-BE49-F238E27FC236}">
                <a16:creationId xmlns:a16="http://schemas.microsoft.com/office/drawing/2014/main" id="{977DD730-F24E-6FC8-501F-6033E0BB36C1}"/>
              </a:ext>
            </a:extLst>
          </p:cNvPr>
          <p:cNvSpPr>
            <a:spLocks noChangeShapeType="1"/>
          </p:cNvSpPr>
          <p:nvPr/>
        </p:nvSpPr>
        <p:spPr bwMode="auto">
          <a:xfrm flipV="1">
            <a:off x="4953000" y="1600200"/>
            <a:ext cx="685800" cy="5334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2" name="Freeform 14">
            <a:extLst>
              <a:ext uri="{FF2B5EF4-FFF2-40B4-BE49-F238E27FC236}">
                <a16:creationId xmlns:a16="http://schemas.microsoft.com/office/drawing/2014/main" id="{B8CB714F-CF38-D58E-FEB7-3AD0A55C136A}"/>
              </a:ext>
            </a:extLst>
          </p:cNvPr>
          <p:cNvSpPr>
            <a:spLocks/>
          </p:cNvSpPr>
          <p:nvPr/>
        </p:nvSpPr>
        <p:spPr bwMode="auto">
          <a:xfrm rot="580802">
            <a:off x="3644900" y="1676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83" name="Freeform 15">
            <a:extLst>
              <a:ext uri="{FF2B5EF4-FFF2-40B4-BE49-F238E27FC236}">
                <a16:creationId xmlns:a16="http://schemas.microsoft.com/office/drawing/2014/main" id="{AF17F61B-7548-D338-4A7E-9687B3F6DC6B}"/>
              </a:ext>
            </a:extLst>
          </p:cNvPr>
          <p:cNvSpPr>
            <a:spLocks/>
          </p:cNvSpPr>
          <p:nvPr/>
        </p:nvSpPr>
        <p:spPr bwMode="auto">
          <a:xfrm rot="-10377834">
            <a:off x="2514600" y="30480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84" name="Freeform 16">
            <a:extLst>
              <a:ext uri="{FF2B5EF4-FFF2-40B4-BE49-F238E27FC236}">
                <a16:creationId xmlns:a16="http://schemas.microsoft.com/office/drawing/2014/main" id="{F878BC28-CCD4-3583-BC2A-1C31E03614E1}"/>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85" name="Freeform 17">
            <a:extLst>
              <a:ext uri="{FF2B5EF4-FFF2-40B4-BE49-F238E27FC236}">
                <a16:creationId xmlns:a16="http://schemas.microsoft.com/office/drawing/2014/main" id="{76883989-2F52-E08B-3980-45CAC8E05C3C}"/>
              </a:ext>
            </a:extLst>
          </p:cNvPr>
          <p:cNvSpPr>
            <a:spLocks/>
          </p:cNvSpPr>
          <p:nvPr/>
        </p:nvSpPr>
        <p:spPr bwMode="auto">
          <a:xfrm rot="-10321312">
            <a:off x="3505200" y="1600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86" name="Freeform 18">
            <a:extLst>
              <a:ext uri="{FF2B5EF4-FFF2-40B4-BE49-F238E27FC236}">
                <a16:creationId xmlns:a16="http://schemas.microsoft.com/office/drawing/2014/main" id="{14FFBE77-B72A-4CD1-31CA-BB6B69385051}"/>
              </a:ext>
            </a:extLst>
          </p:cNvPr>
          <p:cNvSpPr>
            <a:spLocks/>
          </p:cNvSpPr>
          <p:nvPr/>
        </p:nvSpPr>
        <p:spPr bwMode="auto">
          <a:xfrm rot="580802">
            <a:off x="2667000" y="3200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8387" name="Line 19">
            <a:extLst>
              <a:ext uri="{FF2B5EF4-FFF2-40B4-BE49-F238E27FC236}">
                <a16:creationId xmlns:a16="http://schemas.microsoft.com/office/drawing/2014/main" id="{295885B7-378C-B98C-F6EF-FB47072F59C0}"/>
              </a:ext>
            </a:extLst>
          </p:cNvPr>
          <p:cNvSpPr>
            <a:spLocks noChangeShapeType="1"/>
          </p:cNvSpPr>
          <p:nvPr/>
        </p:nvSpPr>
        <p:spPr bwMode="auto">
          <a:xfrm flipV="1">
            <a:off x="2057400" y="609600"/>
            <a:ext cx="2514600" cy="37338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8" name="Line 20">
            <a:extLst>
              <a:ext uri="{FF2B5EF4-FFF2-40B4-BE49-F238E27FC236}">
                <a16:creationId xmlns:a16="http://schemas.microsoft.com/office/drawing/2014/main" id="{30167CA6-3FEE-C82D-D42B-D46FBB3C0125}"/>
              </a:ext>
            </a:extLst>
          </p:cNvPr>
          <p:cNvSpPr>
            <a:spLocks noChangeShapeType="1"/>
          </p:cNvSpPr>
          <p:nvPr/>
        </p:nvSpPr>
        <p:spPr bwMode="auto">
          <a:xfrm>
            <a:off x="4267200" y="533400"/>
            <a:ext cx="3048000" cy="40386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9" name="Line 21">
            <a:extLst>
              <a:ext uri="{FF2B5EF4-FFF2-40B4-BE49-F238E27FC236}">
                <a16:creationId xmlns:a16="http://schemas.microsoft.com/office/drawing/2014/main" id="{15D0313F-4233-67A5-C8E4-A4A0156B5DEB}"/>
              </a:ext>
            </a:extLst>
          </p:cNvPr>
          <p:cNvSpPr>
            <a:spLocks noChangeShapeType="1"/>
          </p:cNvSpPr>
          <p:nvPr/>
        </p:nvSpPr>
        <p:spPr bwMode="auto">
          <a:xfrm>
            <a:off x="1219200" y="1295400"/>
            <a:ext cx="69342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0" name="Text Box 22">
            <a:extLst>
              <a:ext uri="{FF2B5EF4-FFF2-40B4-BE49-F238E27FC236}">
                <a16:creationId xmlns:a16="http://schemas.microsoft.com/office/drawing/2014/main" id="{E8B07BEE-4F95-FD6B-D5CD-1FCA9F9841D3}"/>
              </a:ext>
            </a:extLst>
          </p:cNvPr>
          <p:cNvSpPr txBox="1">
            <a:spLocks noChangeArrowheads="1"/>
          </p:cNvSpPr>
          <p:nvPr/>
        </p:nvSpPr>
        <p:spPr bwMode="auto">
          <a:xfrm>
            <a:off x="6308725" y="879475"/>
            <a:ext cx="1874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FF0000"/>
                </a:solidFill>
                <a:latin typeface="Times New Roman" panose="02020603050405020304" pitchFamily="18" charset="0"/>
              </a:rPr>
              <a:t>Ear Plug Line</a:t>
            </a:r>
            <a:endParaRPr lang="en-US" altLang="en-US" sz="2400">
              <a:latin typeface="Times New Roman" panose="02020603050405020304" pitchFamily="18" charset="0"/>
            </a:endParaRPr>
          </a:p>
        </p:txBody>
      </p:sp>
      <p:sp>
        <p:nvSpPr>
          <p:cNvPr id="58391" name="Freeform 23">
            <a:extLst>
              <a:ext uri="{FF2B5EF4-FFF2-40B4-BE49-F238E27FC236}">
                <a16:creationId xmlns:a16="http://schemas.microsoft.com/office/drawing/2014/main" id="{9754DD00-B5EA-8713-A51C-9F5BE41279B4}"/>
              </a:ext>
            </a:extLst>
          </p:cNvPr>
          <p:cNvSpPr>
            <a:spLocks/>
          </p:cNvSpPr>
          <p:nvPr/>
        </p:nvSpPr>
        <p:spPr bwMode="auto">
          <a:xfrm>
            <a:off x="4314825" y="1017588"/>
            <a:ext cx="123825" cy="246062"/>
          </a:xfrm>
          <a:custGeom>
            <a:avLst/>
            <a:gdLst>
              <a:gd name="T0" fmla="*/ 2147483646 w 78"/>
              <a:gd name="T1" fmla="*/ 2147483646 h 155"/>
              <a:gd name="T2" fmla="*/ 2147483646 w 78"/>
              <a:gd name="T3" fmla="*/ 2147483646 h 155"/>
              <a:gd name="T4" fmla="*/ 2147483646 w 78"/>
              <a:gd name="T5" fmla="*/ 2147483646 h 155"/>
              <a:gd name="T6" fmla="*/ 0 w 78"/>
              <a:gd name="T7" fmla="*/ 0 h 155"/>
              <a:gd name="T8" fmla="*/ 0 60000 65536"/>
              <a:gd name="T9" fmla="*/ 0 60000 65536"/>
              <a:gd name="T10" fmla="*/ 0 60000 65536"/>
              <a:gd name="T11" fmla="*/ 0 60000 65536"/>
              <a:gd name="T12" fmla="*/ 0 w 78"/>
              <a:gd name="T13" fmla="*/ 0 h 155"/>
              <a:gd name="T14" fmla="*/ 78 w 78"/>
              <a:gd name="T15" fmla="*/ 155 h 155"/>
            </a:gdLst>
            <a:ahLst/>
            <a:cxnLst>
              <a:cxn ang="T8">
                <a:pos x="T0" y="T1"/>
              </a:cxn>
              <a:cxn ang="T9">
                <a:pos x="T2" y="T3"/>
              </a:cxn>
              <a:cxn ang="T10">
                <a:pos x="T4" y="T5"/>
              </a:cxn>
              <a:cxn ang="T11">
                <a:pos x="T6" y="T7"/>
              </a:cxn>
            </a:cxnLst>
            <a:rect l="T12" t="T13" r="T14" b="T15"/>
            <a:pathLst>
              <a:path w="78" h="155">
                <a:moveTo>
                  <a:pt x="78" y="155"/>
                </a:moveTo>
                <a:cubicBezTo>
                  <a:pt x="70" y="97"/>
                  <a:pt x="64" y="68"/>
                  <a:pt x="33" y="19"/>
                </a:cubicBezTo>
                <a:cubicBezTo>
                  <a:pt x="29" y="13"/>
                  <a:pt x="19" y="16"/>
                  <a:pt x="13" y="13"/>
                </a:cubicBezTo>
                <a:cubicBezTo>
                  <a:pt x="8" y="10"/>
                  <a:pt x="4" y="4"/>
                  <a:pt x="0"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2" name="Freeform 24">
            <a:extLst>
              <a:ext uri="{FF2B5EF4-FFF2-40B4-BE49-F238E27FC236}">
                <a16:creationId xmlns:a16="http://schemas.microsoft.com/office/drawing/2014/main" id="{01B0216A-AF78-DA6A-A179-FD266D36C81D}"/>
              </a:ext>
            </a:extLst>
          </p:cNvPr>
          <p:cNvSpPr>
            <a:spLocks/>
          </p:cNvSpPr>
          <p:nvPr/>
        </p:nvSpPr>
        <p:spPr bwMode="auto">
          <a:xfrm>
            <a:off x="4438650" y="996950"/>
            <a:ext cx="142875" cy="296863"/>
          </a:xfrm>
          <a:custGeom>
            <a:avLst/>
            <a:gdLst>
              <a:gd name="T0" fmla="*/ 0 w 90"/>
              <a:gd name="T1" fmla="*/ 2147483646 h 187"/>
              <a:gd name="T2" fmla="*/ 2147483646 w 90"/>
              <a:gd name="T3" fmla="*/ 2147483646 h 187"/>
              <a:gd name="T4" fmla="*/ 2147483646 w 90"/>
              <a:gd name="T5" fmla="*/ 0 h 187"/>
              <a:gd name="T6" fmla="*/ 0 60000 65536"/>
              <a:gd name="T7" fmla="*/ 0 60000 65536"/>
              <a:gd name="T8" fmla="*/ 0 60000 65536"/>
              <a:gd name="T9" fmla="*/ 0 w 90"/>
              <a:gd name="T10" fmla="*/ 0 h 187"/>
              <a:gd name="T11" fmla="*/ 90 w 90"/>
              <a:gd name="T12" fmla="*/ 187 h 187"/>
            </a:gdLst>
            <a:ahLst/>
            <a:cxnLst>
              <a:cxn ang="T6">
                <a:pos x="T0" y="T1"/>
              </a:cxn>
              <a:cxn ang="T7">
                <a:pos x="T2" y="T3"/>
              </a:cxn>
              <a:cxn ang="T8">
                <a:pos x="T4" y="T5"/>
              </a:cxn>
            </a:cxnLst>
            <a:rect l="T9" t="T10" r="T11" b="T12"/>
            <a:pathLst>
              <a:path w="90" h="187">
                <a:moveTo>
                  <a:pt x="0" y="187"/>
                </a:moveTo>
                <a:cubicBezTo>
                  <a:pt x="16" y="135"/>
                  <a:pt x="35" y="84"/>
                  <a:pt x="52" y="32"/>
                </a:cubicBezTo>
                <a:cubicBezTo>
                  <a:pt x="57" y="18"/>
                  <a:pt x="74" y="0"/>
                  <a:pt x="90"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8393" name="Text Box 25">
            <a:extLst>
              <a:ext uri="{FF2B5EF4-FFF2-40B4-BE49-F238E27FC236}">
                <a16:creationId xmlns:a16="http://schemas.microsoft.com/office/drawing/2014/main" id="{4F024A98-0090-5ABB-296D-D2AFDFCE3130}"/>
              </a:ext>
            </a:extLst>
          </p:cNvPr>
          <p:cNvSpPr txBox="1">
            <a:spLocks noChangeArrowheads="1"/>
          </p:cNvSpPr>
          <p:nvPr/>
        </p:nvSpPr>
        <p:spPr bwMode="auto">
          <a:xfrm>
            <a:off x="1355725" y="4537075"/>
            <a:ext cx="488950" cy="4572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33</a:t>
            </a:r>
          </a:p>
        </p:txBody>
      </p:sp>
      <p:sp>
        <p:nvSpPr>
          <p:cNvPr id="58394" name="Text Box 26">
            <a:extLst>
              <a:ext uri="{FF2B5EF4-FFF2-40B4-BE49-F238E27FC236}">
                <a16:creationId xmlns:a16="http://schemas.microsoft.com/office/drawing/2014/main" id="{589EA183-A480-AACA-45A4-BDE0A4FA9104}"/>
              </a:ext>
            </a:extLst>
          </p:cNvPr>
          <p:cNvSpPr txBox="1">
            <a:spLocks noChangeArrowheads="1"/>
          </p:cNvSpPr>
          <p:nvPr/>
        </p:nvSpPr>
        <p:spPr bwMode="auto">
          <a:xfrm>
            <a:off x="7146925" y="4689475"/>
            <a:ext cx="488950" cy="4572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35</a:t>
            </a:r>
          </a:p>
        </p:txBody>
      </p:sp>
      <p:sp>
        <p:nvSpPr>
          <p:cNvPr id="58395" name="Oval 27">
            <a:extLst>
              <a:ext uri="{FF2B5EF4-FFF2-40B4-BE49-F238E27FC236}">
                <a16:creationId xmlns:a16="http://schemas.microsoft.com/office/drawing/2014/main" id="{09CD8056-9787-9DA6-A01D-B5F08C145A63}"/>
              </a:ext>
            </a:extLst>
          </p:cNvPr>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58396" name="Oval 28">
            <a:extLst>
              <a:ext uri="{FF2B5EF4-FFF2-40B4-BE49-F238E27FC236}">
                <a16:creationId xmlns:a16="http://schemas.microsoft.com/office/drawing/2014/main" id="{AA1CD640-C6C0-AC8B-DB50-E5FE932FDD69}"/>
              </a:ext>
            </a:extLst>
          </p:cNvPr>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Blair Listing Sheet</a:t>
            </a:r>
          </a:p>
        </p:txBody>
      </p:sp>
      <p:pic>
        <p:nvPicPr>
          <p:cNvPr id="4" name="Content Placeholder 3" descr="Complete  x-ray listing sheet 001.jpg"/>
          <p:cNvPicPr>
            <a:picLocks noGrp="1" noChangeAspect="1"/>
          </p:cNvPicPr>
          <p:nvPr>
            <p:ph idx="1"/>
          </p:nvPr>
        </p:nvPicPr>
        <p:blipFill>
          <a:blip r:embed="rId2" cstate="print"/>
          <a:srcRect l="8105" t="6734" b="5717"/>
          <a:stretch>
            <a:fillRect/>
          </a:stretch>
        </p:blipFill>
        <p:spPr>
          <a:xfrm>
            <a:off x="533400" y="1295400"/>
            <a:ext cx="3931920" cy="4905998"/>
          </a:xfrm>
        </p:spPr>
      </p:pic>
      <p:sp>
        <p:nvSpPr>
          <p:cNvPr id="3" name="TextBox 2">
            <a:extLst>
              <a:ext uri="{FF2B5EF4-FFF2-40B4-BE49-F238E27FC236}">
                <a16:creationId xmlns:a16="http://schemas.microsoft.com/office/drawing/2014/main" id="{DBA29D3E-2DAF-EC5A-EEB9-31A3891BE5DB}"/>
              </a:ext>
            </a:extLst>
          </p:cNvPr>
          <p:cNvSpPr txBox="1"/>
          <p:nvPr/>
        </p:nvSpPr>
        <p:spPr>
          <a:xfrm>
            <a:off x="5257800" y="1371600"/>
            <a:ext cx="3124200" cy="4893647"/>
          </a:xfrm>
          <a:prstGeom prst="rect">
            <a:avLst/>
          </a:prstGeom>
          <a:noFill/>
        </p:spPr>
        <p:txBody>
          <a:bodyPr wrap="square" rtlCol="0">
            <a:spAutoFit/>
          </a:bodyPr>
          <a:lstStyle/>
          <a:p>
            <a:r>
              <a:rPr lang="en-US" sz="2400" dirty="0"/>
              <a:t>Take out your listing sheet as you will be using it throughout this power point.</a:t>
            </a:r>
          </a:p>
          <a:p>
            <a:r>
              <a:rPr lang="en-US" sz="2400" dirty="0"/>
              <a:t>We prefer you mark the illustrations with a thick tipped colored marker verses a pen/pencil.</a:t>
            </a:r>
          </a:p>
          <a:p>
            <a:r>
              <a:rPr lang="en-US" sz="2400" dirty="0"/>
              <a:t>Mark just outside the lines, so the black lines don’t obscure the one you drew.</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BLR">
            <a:extLst>
              <a:ext uri="{FF2B5EF4-FFF2-40B4-BE49-F238E27FC236}">
                <a16:creationId xmlns:a16="http://schemas.microsoft.com/office/drawing/2014/main" id="{5109C507-E3E0-D71F-2279-7446F71F69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Oval 3">
            <a:extLst>
              <a:ext uri="{FF2B5EF4-FFF2-40B4-BE49-F238E27FC236}">
                <a16:creationId xmlns:a16="http://schemas.microsoft.com/office/drawing/2014/main" id="{C80BE902-85C2-0C87-1529-E68E0F577FC5}"/>
              </a:ext>
            </a:extLst>
          </p:cNvPr>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1444" name="Oval 4">
            <a:extLst>
              <a:ext uri="{FF2B5EF4-FFF2-40B4-BE49-F238E27FC236}">
                <a16:creationId xmlns:a16="http://schemas.microsoft.com/office/drawing/2014/main" id="{00D20767-8CA3-A5C2-71EA-504EA90045CE}"/>
              </a:ext>
            </a:extLst>
          </p:cNvPr>
          <p:cNvSpPr>
            <a:spLocks noChangeArrowheads="1"/>
          </p:cNvSpPr>
          <p:nvPr/>
        </p:nvSpPr>
        <p:spPr bwMode="auto">
          <a:xfrm>
            <a:off x="48006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1445" name="Oval 5">
            <a:extLst>
              <a:ext uri="{FF2B5EF4-FFF2-40B4-BE49-F238E27FC236}">
                <a16:creationId xmlns:a16="http://schemas.microsoft.com/office/drawing/2014/main" id="{E6A06996-86CC-82D9-0D53-71ED31835999}"/>
              </a:ext>
            </a:extLst>
          </p:cNvPr>
          <p:cNvSpPr>
            <a:spLocks noChangeArrowheads="1"/>
          </p:cNvSpPr>
          <p:nvPr/>
        </p:nvSpPr>
        <p:spPr bwMode="auto">
          <a:xfrm>
            <a:off x="5715000" y="3657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1446" name="Oval 6">
            <a:extLst>
              <a:ext uri="{FF2B5EF4-FFF2-40B4-BE49-F238E27FC236}">
                <a16:creationId xmlns:a16="http://schemas.microsoft.com/office/drawing/2014/main" id="{62C2ECCC-0A07-BFE1-7CD9-D5491F0640CA}"/>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1447" name="Line 7">
            <a:extLst>
              <a:ext uri="{FF2B5EF4-FFF2-40B4-BE49-F238E27FC236}">
                <a16:creationId xmlns:a16="http://schemas.microsoft.com/office/drawing/2014/main" id="{5A01902D-2DB3-DE87-2024-13699265917A}"/>
              </a:ext>
            </a:extLst>
          </p:cNvPr>
          <p:cNvSpPr>
            <a:spLocks noChangeShapeType="1"/>
          </p:cNvSpPr>
          <p:nvPr/>
        </p:nvSpPr>
        <p:spPr bwMode="auto">
          <a:xfrm flipH="1">
            <a:off x="3048000" y="2133600"/>
            <a:ext cx="10668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8" name="Line 8">
            <a:extLst>
              <a:ext uri="{FF2B5EF4-FFF2-40B4-BE49-F238E27FC236}">
                <a16:creationId xmlns:a16="http://schemas.microsoft.com/office/drawing/2014/main" id="{02C62E18-BA96-CB6A-DF4C-0C1CCCE4868B}"/>
              </a:ext>
            </a:extLst>
          </p:cNvPr>
          <p:cNvSpPr>
            <a:spLocks noChangeShapeType="1"/>
          </p:cNvSpPr>
          <p:nvPr/>
        </p:nvSpPr>
        <p:spPr bwMode="auto">
          <a:xfrm>
            <a:off x="4953000" y="2133600"/>
            <a:ext cx="9144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49" name="Freeform 9">
            <a:extLst>
              <a:ext uri="{FF2B5EF4-FFF2-40B4-BE49-F238E27FC236}">
                <a16:creationId xmlns:a16="http://schemas.microsoft.com/office/drawing/2014/main" id="{8B2019F2-69C8-A074-7721-ACD5004CF486}"/>
              </a:ext>
            </a:extLst>
          </p:cNvPr>
          <p:cNvSpPr>
            <a:spLocks/>
          </p:cNvSpPr>
          <p:nvPr/>
        </p:nvSpPr>
        <p:spPr bwMode="auto">
          <a:xfrm>
            <a:off x="2247900" y="1524000"/>
            <a:ext cx="1181100" cy="2400300"/>
          </a:xfrm>
          <a:custGeom>
            <a:avLst/>
            <a:gdLst>
              <a:gd name="T0" fmla="*/ 2147483646 w 744"/>
              <a:gd name="T1" fmla="*/ 2147483646 h 1512"/>
              <a:gd name="T2" fmla="*/ 2147483646 w 744"/>
              <a:gd name="T3" fmla="*/ 2147483646 h 1512"/>
              <a:gd name="T4" fmla="*/ 2147483646 w 744"/>
              <a:gd name="T5" fmla="*/ 2147483646 h 1512"/>
              <a:gd name="T6" fmla="*/ 2147483646 w 744"/>
              <a:gd name="T7" fmla="*/ 2147483646 h 1512"/>
              <a:gd name="T8" fmla="*/ 2147483646 w 744"/>
              <a:gd name="T9" fmla="*/ 2147483646 h 1512"/>
              <a:gd name="T10" fmla="*/ 2147483646 w 744"/>
              <a:gd name="T11" fmla="*/ 2147483646 h 1512"/>
              <a:gd name="T12" fmla="*/ 2147483646 w 744"/>
              <a:gd name="T13" fmla="*/ 2147483646 h 1512"/>
              <a:gd name="T14" fmla="*/ 2147483646 w 744"/>
              <a:gd name="T15" fmla="*/ 2147483646 h 1512"/>
              <a:gd name="T16" fmla="*/ 2147483646 w 744"/>
              <a:gd name="T17" fmla="*/ 2147483646 h 1512"/>
              <a:gd name="T18" fmla="*/ 2147483646 w 744"/>
              <a:gd name="T19" fmla="*/ 2147483646 h 1512"/>
              <a:gd name="T20" fmla="*/ 2147483646 w 744"/>
              <a:gd name="T21" fmla="*/ 2147483646 h 1512"/>
              <a:gd name="T22" fmla="*/ 2147483646 w 744"/>
              <a:gd name="T23" fmla="*/ 2147483646 h 1512"/>
              <a:gd name="T24" fmla="*/ 2147483646 w 744"/>
              <a:gd name="T25" fmla="*/ 2147483646 h 1512"/>
              <a:gd name="T26" fmla="*/ 2147483646 w 744"/>
              <a:gd name="T27" fmla="*/ 2147483646 h 1512"/>
              <a:gd name="T28" fmla="*/ 2147483646 w 744"/>
              <a:gd name="T29" fmla="*/ 2147483646 h 1512"/>
              <a:gd name="T30" fmla="*/ 2147483646 w 744"/>
              <a:gd name="T31" fmla="*/ 2147483646 h 1512"/>
              <a:gd name="T32" fmla="*/ 2147483646 w 744"/>
              <a:gd name="T33" fmla="*/ 2147483646 h 1512"/>
              <a:gd name="T34" fmla="*/ 2147483646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4"/>
              <a:gd name="T55" fmla="*/ 0 h 1512"/>
              <a:gd name="T56" fmla="*/ 744 w 744"/>
              <a:gd name="T57" fmla="*/ 1512 h 15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50" name="Line 10">
            <a:extLst>
              <a:ext uri="{FF2B5EF4-FFF2-40B4-BE49-F238E27FC236}">
                <a16:creationId xmlns:a16="http://schemas.microsoft.com/office/drawing/2014/main" id="{40C20808-F31E-CC8C-2061-E45CC8DE0AF1}"/>
              </a:ext>
            </a:extLst>
          </p:cNvPr>
          <p:cNvSpPr>
            <a:spLocks noChangeShapeType="1"/>
          </p:cNvSpPr>
          <p:nvPr/>
        </p:nvSpPr>
        <p:spPr bwMode="auto">
          <a:xfrm flipH="1" flipV="1">
            <a:off x="2209800" y="3048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1" name="Line 11">
            <a:extLst>
              <a:ext uri="{FF2B5EF4-FFF2-40B4-BE49-F238E27FC236}">
                <a16:creationId xmlns:a16="http://schemas.microsoft.com/office/drawing/2014/main" id="{CAD19CE9-AB02-D616-0F8A-46766B7A9C64}"/>
              </a:ext>
            </a:extLst>
          </p:cNvPr>
          <p:cNvSpPr>
            <a:spLocks noChangeShapeType="1"/>
          </p:cNvSpPr>
          <p:nvPr/>
        </p:nvSpPr>
        <p:spPr bwMode="auto">
          <a:xfrm flipH="1" flipV="1">
            <a:off x="3200400" y="1524000"/>
            <a:ext cx="914400" cy="6096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2" name="Line 12">
            <a:extLst>
              <a:ext uri="{FF2B5EF4-FFF2-40B4-BE49-F238E27FC236}">
                <a16:creationId xmlns:a16="http://schemas.microsoft.com/office/drawing/2014/main" id="{9A9BB8AE-FA52-F17B-DCD2-8E839FFB2405}"/>
              </a:ext>
            </a:extLst>
          </p:cNvPr>
          <p:cNvSpPr>
            <a:spLocks noChangeShapeType="1"/>
          </p:cNvSpPr>
          <p:nvPr/>
        </p:nvSpPr>
        <p:spPr bwMode="auto">
          <a:xfrm flipV="1">
            <a:off x="5867400" y="2971800"/>
            <a:ext cx="1066800" cy="8382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3" name="Line 13">
            <a:extLst>
              <a:ext uri="{FF2B5EF4-FFF2-40B4-BE49-F238E27FC236}">
                <a16:creationId xmlns:a16="http://schemas.microsoft.com/office/drawing/2014/main" id="{69AA8870-228E-CA99-6AEA-39819403923E}"/>
              </a:ext>
            </a:extLst>
          </p:cNvPr>
          <p:cNvSpPr>
            <a:spLocks noChangeShapeType="1"/>
          </p:cNvSpPr>
          <p:nvPr/>
        </p:nvSpPr>
        <p:spPr bwMode="auto">
          <a:xfrm flipV="1">
            <a:off x="4953000" y="1600200"/>
            <a:ext cx="685800" cy="5334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54" name="Freeform 14">
            <a:extLst>
              <a:ext uri="{FF2B5EF4-FFF2-40B4-BE49-F238E27FC236}">
                <a16:creationId xmlns:a16="http://schemas.microsoft.com/office/drawing/2014/main" id="{0DAE8065-CA06-1ED4-549D-0EA8BBEB1E11}"/>
              </a:ext>
            </a:extLst>
          </p:cNvPr>
          <p:cNvSpPr>
            <a:spLocks/>
          </p:cNvSpPr>
          <p:nvPr/>
        </p:nvSpPr>
        <p:spPr bwMode="auto">
          <a:xfrm rot="580802">
            <a:off x="3644900" y="1676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55" name="Freeform 15">
            <a:extLst>
              <a:ext uri="{FF2B5EF4-FFF2-40B4-BE49-F238E27FC236}">
                <a16:creationId xmlns:a16="http://schemas.microsoft.com/office/drawing/2014/main" id="{FE44BACD-C048-E8F7-43EC-B1DF5C546758}"/>
              </a:ext>
            </a:extLst>
          </p:cNvPr>
          <p:cNvSpPr>
            <a:spLocks/>
          </p:cNvSpPr>
          <p:nvPr/>
        </p:nvSpPr>
        <p:spPr bwMode="auto">
          <a:xfrm rot="-10377834">
            <a:off x="2514600" y="30480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56" name="Freeform 16">
            <a:extLst>
              <a:ext uri="{FF2B5EF4-FFF2-40B4-BE49-F238E27FC236}">
                <a16:creationId xmlns:a16="http://schemas.microsoft.com/office/drawing/2014/main" id="{5CF5ADD3-EA99-0517-F30A-AFBB5C3566B7}"/>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57" name="Freeform 17">
            <a:extLst>
              <a:ext uri="{FF2B5EF4-FFF2-40B4-BE49-F238E27FC236}">
                <a16:creationId xmlns:a16="http://schemas.microsoft.com/office/drawing/2014/main" id="{553F12DD-58BB-86A4-DFE3-C205D5A23A58}"/>
              </a:ext>
            </a:extLst>
          </p:cNvPr>
          <p:cNvSpPr>
            <a:spLocks/>
          </p:cNvSpPr>
          <p:nvPr/>
        </p:nvSpPr>
        <p:spPr bwMode="auto">
          <a:xfrm rot="-10321312">
            <a:off x="3505200" y="1600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58" name="Freeform 18">
            <a:extLst>
              <a:ext uri="{FF2B5EF4-FFF2-40B4-BE49-F238E27FC236}">
                <a16:creationId xmlns:a16="http://schemas.microsoft.com/office/drawing/2014/main" id="{A3491C23-AD2A-CD2F-D77F-58204A683203}"/>
              </a:ext>
            </a:extLst>
          </p:cNvPr>
          <p:cNvSpPr>
            <a:spLocks/>
          </p:cNvSpPr>
          <p:nvPr/>
        </p:nvSpPr>
        <p:spPr bwMode="auto">
          <a:xfrm rot="580802">
            <a:off x="2667000" y="3200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459" name="Line 19">
            <a:extLst>
              <a:ext uri="{FF2B5EF4-FFF2-40B4-BE49-F238E27FC236}">
                <a16:creationId xmlns:a16="http://schemas.microsoft.com/office/drawing/2014/main" id="{6CA9AA2B-113D-5FA4-4537-11BE42AAC0A0}"/>
              </a:ext>
            </a:extLst>
          </p:cNvPr>
          <p:cNvSpPr>
            <a:spLocks noChangeShapeType="1"/>
          </p:cNvSpPr>
          <p:nvPr/>
        </p:nvSpPr>
        <p:spPr bwMode="auto">
          <a:xfrm flipV="1">
            <a:off x="2057400" y="609600"/>
            <a:ext cx="2514600" cy="37338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0" name="Line 20">
            <a:extLst>
              <a:ext uri="{FF2B5EF4-FFF2-40B4-BE49-F238E27FC236}">
                <a16:creationId xmlns:a16="http://schemas.microsoft.com/office/drawing/2014/main" id="{D5632C82-9D1F-0E3B-4F7C-356654AB5734}"/>
              </a:ext>
            </a:extLst>
          </p:cNvPr>
          <p:cNvSpPr>
            <a:spLocks noChangeShapeType="1"/>
          </p:cNvSpPr>
          <p:nvPr/>
        </p:nvSpPr>
        <p:spPr bwMode="auto">
          <a:xfrm>
            <a:off x="4267200" y="533400"/>
            <a:ext cx="3048000" cy="40386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1" name="Line 21">
            <a:extLst>
              <a:ext uri="{FF2B5EF4-FFF2-40B4-BE49-F238E27FC236}">
                <a16:creationId xmlns:a16="http://schemas.microsoft.com/office/drawing/2014/main" id="{578C533A-4C2F-90FE-74DD-A0898F744E4C}"/>
              </a:ext>
            </a:extLst>
          </p:cNvPr>
          <p:cNvSpPr>
            <a:spLocks noChangeShapeType="1"/>
          </p:cNvSpPr>
          <p:nvPr/>
        </p:nvSpPr>
        <p:spPr bwMode="auto">
          <a:xfrm>
            <a:off x="1219200" y="1295400"/>
            <a:ext cx="69342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462" name="Text Box 22">
            <a:extLst>
              <a:ext uri="{FF2B5EF4-FFF2-40B4-BE49-F238E27FC236}">
                <a16:creationId xmlns:a16="http://schemas.microsoft.com/office/drawing/2014/main" id="{05B4B656-2DEC-35F5-6627-F6370E842CCD}"/>
              </a:ext>
            </a:extLst>
          </p:cNvPr>
          <p:cNvSpPr txBox="1">
            <a:spLocks noChangeArrowheads="1"/>
          </p:cNvSpPr>
          <p:nvPr/>
        </p:nvSpPr>
        <p:spPr bwMode="auto">
          <a:xfrm>
            <a:off x="6308725" y="879475"/>
            <a:ext cx="1874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FF0000"/>
                </a:solidFill>
                <a:latin typeface="Times New Roman" panose="02020603050405020304" pitchFamily="18" charset="0"/>
              </a:rPr>
              <a:t>Ear Plug Line</a:t>
            </a:r>
            <a:endParaRPr lang="en-US" altLang="en-US" sz="2400">
              <a:latin typeface="Times New Roman" panose="02020603050405020304" pitchFamily="18" charset="0"/>
            </a:endParaRPr>
          </a:p>
        </p:txBody>
      </p:sp>
      <p:sp>
        <p:nvSpPr>
          <p:cNvPr id="61463" name="Freeform 23">
            <a:extLst>
              <a:ext uri="{FF2B5EF4-FFF2-40B4-BE49-F238E27FC236}">
                <a16:creationId xmlns:a16="http://schemas.microsoft.com/office/drawing/2014/main" id="{8972FA6D-BB04-58E4-3D41-6FE8BA1D15B7}"/>
              </a:ext>
            </a:extLst>
          </p:cNvPr>
          <p:cNvSpPr>
            <a:spLocks/>
          </p:cNvSpPr>
          <p:nvPr/>
        </p:nvSpPr>
        <p:spPr bwMode="auto">
          <a:xfrm>
            <a:off x="4314825" y="1017588"/>
            <a:ext cx="123825" cy="246062"/>
          </a:xfrm>
          <a:custGeom>
            <a:avLst/>
            <a:gdLst>
              <a:gd name="T0" fmla="*/ 2147483646 w 78"/>
              <a:gd name="T1" fmla="*/ 2147483646 h 155"/>
              <a:gd name="T2" fmla="*/ 2147483646 w 78"/>
              <a:gd name="T3" fmla="*/ 2147483646 h 155"/>
              <a:gd name="T4" fmla="*/ 2147483646 w 78"/>
              <a:gd name="T5" fmla="*/ 2147483646 h 155"/>
              <a:gd name="T6" fmla="*/ 0 w 78"/>
              <a:gd name="T7" fmla="*/ 0 h 155"/>
              <a:gd name="T8" fmla="*/ 0 60000 65536"/>
              <a:gd name="T9" fmla="*/ 0 60000 65536"/>
              <a:gd name="T10" fmla="*/ 0 60000 65536"/>
              <a:gd name="T11" fmla="*/ 0 60000 65536"/>
              <a:gd name="T12" fmla="*/ 0 w 78"/>
              <a:gd name="T13" fmla="*/ 0 h 155"/>
              <a:gd name="T14" fmla="*/ 78 w 78"/>
              <a:gd name="T15" fmla="*/ 155 h 155"/>
            </a:gdLst>
            <a:ahLst/>
            <a:cxnLst>
              <a:cxn ang="T8">
                <a:pos x="T0" y="T1"/>
              </a:cxn>
              <a:cxn ang="T9">
                <a:pos x="T2" y="T3"/>
              </a:cxn>
              <a:cxn ang="T10">
                <a:pos x="T4" y="T5"/>
              </a:cxn>
              <a:cxn ang="T11">
                <a:pos x="T6" y="T7"/>
              </a:cxn>
            </a:cxnLst>
            <a:rect l="T12" t="T13" r="T14" b="T15"/>
            <a:pathLst>
              <a:path w="78" h="155">
                <a:moveTo>
                  <a:pt x="78" y="155"/>
                </a:moveTo>
                <a:cubicBezTo>
                  <a:pt x="70" y="97"/>
                  <a:pt x="64" y="68"/>
                  <a:pt x="33" y="19"/>
                </a:cubicBezTo>
                <a:cubicBezTo>
                  <a:pt x="29" y="13"/>
                  <a:pt x="19" y="16"/>
                  <a:pt x="13" y="13"/>
                </a:cubicBezTo>
                <a:cubicBezTo>
                  <a:pt x="8" y="10"/>
                  <a:pt x="4" y="4"/>
                  <a:pt x="0"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64" name="Freeform 24">
            <a:extLst>
              <a:ext uri="{FF2B5EF4-FFF2-40B4-BE49-F238E27FC236}">
                <a16:creationId xmlns:a16="http://schemas.microsoft.com/office/drawing/2014/main" id="{B4D16877-6DB0-8868-52D4-B2ECBE69DC20}"/>
              </a:ext>
            </a:extLst>
          </p:cNvPr>
          <p:cNvSpPr>
            <a:spLocks/>
          </p:cNvSpPr>
          <p:nvPr/>
        </p:nvSpPr>
        <p:spPr bwMode="auto">
          <a:xfrm>
            <a:off x="4438650" y="996950"/>
            <a:ext cx="142875" cy="296863"/>
          </a:xfrm>
          <a:custGeom>
            <a:avLst/>
            <a:gdLst>
              <a:gd name="T0" fmla="*/ 0 w 90"/>
              <a:gd name="T1" fmla="*/ 2147483646 h 187"/>
              <a:gd name="T2" fmla="*/ 2147483646 w 90"/>
              <a:gd name="T3" fmla="*/ 2147483646 h 187"/>
              <a:gd name="T4" fmla="*/ 2147483646 w 90"/>
              <a:gd name="T5" fmla="*/ 0 h 187"/>
              <a:gd name="T6" fmla="*/ 0 60000 65536"/>
              <a:gd name="T7" fmla="*/ 0 60000 65536"/>
              <a:gd name="T8" fmla="*/ 0 60000 65536"/>
              <a:gd name="T9" fmla="*/ 0 w 90"/>
              <a:gd name="T10" fmla="*/ 0 h 187"/>
              <a:gd name="T11" fmla="*/ 90 w 90"/>
              <a:gd name="T12" fmla="*/ 187 h 187"/>
            </a:gdLst>
            <a:ahLst/>
            <a:cxnLst>
              <a:cxn ang="T6">
                <a:pos x="T0" y="T1"/>
              </a:cxn>
              <a:cxn ang="T7">
                <a:pos x="T2" y="T3"/>
              </a:cxn>
              <a:cxn ang="T8">
                <a:pos x="T4" y="T5"/>
              </a:cxn>
            </a:cxnLst>
            <a:rect l="T9" t="T10" r="T11" b="T12"/>
            <a:pathLst>
              <a:path w="90" h="187">
                <a:moveTo>
                  <a:pt x="0" y="187"/>
                </a:moveTo>
                <a:cubicBezTo>
                  <a:pt x="16" y="135"/>
                  <a:pt x="35" y="84"/>
                  <a:pt x="52" y="32"/>
                </a:cubicBezTo>
                <a:cubicBezTo>
                  <a:pt x="57" y="18"/>
                  <a:pt x="74" y="0"/>
                  <a:pt x="90"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465" name="Text Box 25">
            <a:extLst>
              <a:ext uri="{FF2B5EF4-FFF2-40B4-BE49-F238E27FC236}">
                <a16:creationId xmlns:a16="http://schemas.microsoft.com/office/drawing/2014/main" id="{7F735A49-056D-08BE-B25C-20B3DFEB9747}"/>
              </a:ext>
            </a:extLst>
          </p:cNvPr>
          <p:cNvSpPr txBox="1">
            <a:spLocks noChangeArrowheads="1"/>
          </p:cNvSpPr>
          <p:nvPr/>
        </p:nvSpPr>
        <p:spPr bwMode="auto">
          <a:xfrm>
            <a:off x="1355725" y="4537075"/>
            <a:ext cx="488950" cy="4572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33</a:t>
            </a:r>
          </a:p>
        </p:txBody>
      </p:sp>
      <p:sp>
        <p:nvSpPr>
          <p:cNvPr id="61466" name="Text Box 26">
            <a:extLst>
              <a:ext uri="{FF2B5EF4-FFF2-40B4-BE49-F238E27FC236}">
                <a16:creationId xmlns:a16="http://schemas.microsoft.com/office/drawing/2014/main" id="{AB445DB1-40D6-D343-8289-4CEB3CB010CD}"/>
              </a:ext>
            </a:extLst>
          </p:cNvPr>
          <p:cNvSpPr txBox="1">
            <a:spLocks noChangeArrowheads="1"/>
          </p:cNvSpPr>
          <p:nvPr/>
        </p:nvSpPr>
        <p:spPr bwMode="auto">
          <a:xfrm>
            <a:off x="7146925" y="4689475"/>
            <a:ext cx="488950" cy="4572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35</a:t>
            </a:r>
          </a:p>
        </p:txBody>
      </p:sp>
      <p:sp>
        <p:nvSpPr>
          <p:cNvPr id="61467" name="Oval 27">
            <a:extLst>
              <a:ext uri="{FF2B5EF4-FFF2-40B4-BE49-F238E27FC236}">
                <a16:creationId xmlns:a16="http://schemas.microsoft.com/office/drawing/2014/main" id="{EAEF6F85-B22B-B794-74E9-D6581C608C32}"/>
              </a:ext>
            </a:extLst>
          </p:cNvPr>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1468" name="Oval 28">
            <a:extLst>
              <a:ext uri="{FF2B5EF4-FFF2-40B4-BE49-F238E27FC236}">
                <a16:creationId xmlns:a16="http://schemas.microsoft.com/office/drawing/2014/main" id="{122FF8EC-C6F1-8100-A253-65C257CF8AD1}"/>
              </a:ext>
            </a:extLst>
          </p:cNvPr>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1469" name="Line 29">
            <a:extLst>
              <a:ext uri="{FF2B5EF4-FFF2-40B4-BE49-F238E27FC236}">
                <a16:creationId xmlns:a16="http://schemas.microsoft.com/office/drawing/2014/main" id="{8DBFEA48-CA95-1B06-7C82-C34A764F5D1F}"/>
              </a:ext>
            </a:extLst>
          </p:cNvPr>
          <p:cNvSpPr>
            <a:spLocks noChangeShapeType="1"/>
          </p:cNvSpPr>
          <p:nvPr/>
        </p:nvSpPr>
        <p:spPr bwMode="auto">
          <a:xfrm flipV="1">
            <a:off x="1143000" y="228600"/>
            <a:ext cx="2743200" cy="42672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BLR">
            <a:extLst>
              <a:ext uri="{FF2B5EF4-FFF2-40B4-BE49-F238E27FC236}">
                <a16:creationId xmlns:a16="http://schemas.microsoft.com/office/drawing/2014/main" id="{E3640C0B-714A-5B39-E871-E3682342F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620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Oval 3">
            <a:extLst>
              <a:ext uri="{FF2B5EF4-FFF2-40B4-BE49-F238E27FC236}">
                <a16:creationId xmlns:a16="http://schemas.microsoft.com/office/drawing/2014/main" id="{881ACB47-3FF9-2041-1FF8-A91B31E0563D}"/>
              </a:ext>
            </a:extLst>
          </p:cNvPr>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3492" name="Oval 4">
            <a:extLst>
              <a:ext uri="{FF2B5EF4-FFF2-40B4-BE49-F238E27FC236}">
                <a16:creationId xmlns:a16="http://schemas.microsoft.com/office/drawing/2014/main" id="{6744D800-E3BA-EB75-2588-5BBDD9A211C7}"/>
              </a:ext>
            </a:extLst>
          </p:cNvPr>
          <p:cNvSpPr>
            <a:spLocks noChangeArrowheads="1"/>
          </p:cNvSpPr>
          <p:nvPr/>
        </p:nvSpPr>
        <p:spPr bwMode="auto">
          <a:xfrm>
            <a:off x="48006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3493" name="Oval 5">
            <a:extLst>
              <a:ext uri="{FF2B5EF4-FFF2-40B4-BE49-F238E27FC236}">
                <a16:creationId xmlns:a16="http://schemas.microsoft.com/office/drawing/2014/main" id="{AE788288-FEEF-BDCE-208B-13C632CE1AF0}"/>
              </a:ext>
            </a:extLst>
          </p:cNvPr>
          <p:cNvSpPr>
            <a:spLocks noChangeArrowheads="1"/>
          </p:cNvSpPr>
          <p:nvPr/>
        </p:nvSpPr>
        <p:spPr bwMode="auto">
          <a:xfrm>
            <a:off x="5715000" y="3657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3494" name="Oval 6">
            <a:extLst>
              <a:ext uri="{FF2B5EF4-FFF2-40B4-BE49-F238E27FC236}">
                <a16:creationId xmlns:a16="http://schemas.microsoft.com/office/drawing/2014/main" id="{399E84C6-3C65-0843-0E74-D0EC5FF2CC90}"/>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3495" name="Line 7">
            <a:extLst>
              <a:ext uri="{FF2B5EF4-FFF2-40B4-BE49-F238E27FC236}">
                <a16:creationId xmlns:a16="http://schemas.microsoft.com/office/drawing/2014/main" id="{B7DA3C8F-DE0F-5E4B-584E-280450238D67}"/>
              </a:ext>
            </a:extLst>
          </p:cNvPr>
          <p:cNvSpPr>
            <a:spLocks noChangeShapeType="1"/>
          </p:cNvSpPr>
          <p:nvPr/>
        </p:nvSpPr>
        <p:spPr bwMode="auto">
          <a:xfrm flipH="1">
            <a:off x="3048000" y="2133600"/>
            <a:ext cx="10668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6" name="Line 8">
            <a:extLst>
              <a:ext uri="{FF2B5EF4-FFF2-40B4-BE49-F238E27FC236}">
                <a16:creationId xmlns:a16="http://schemas.microsoft.com/office/drawing/2014/main" id="{BAD2585B-D46A-2963-2F51-A665C12DDB3A}"/>
              </a:ext>
            </a:extLst>
          </p:cNvPr>
          <p:cNvSpPr>
            <a:spLocks noChangeShapeType="1"/>
          </p:cNvSpPr>
          <p:nvPr/>
        </p:nvSpPr>
        <p:spPr bwMode="auto">
          <a:xfrm>
            <a:off x="4953000" y="2133600"/>
            <a:ext cx="9144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7" name="Freeform 9">
            <a:extLst>
              <a:ext uri="{FF2B5EF4-FFF2-40B4-BE49-F238E27FC236}">
                <a16:creationId xmlns:a16="http://schemas.microsoft.com/office/drawing/2014/main" id="{79BE1091-E968-9E79-8A16-9B6B7B1C8011}"/>
              </a:ext>
            </a:extLst>
          </p:cNvPr>
          <p:cNvSpPr>
            <a:spLocks/>
          </p:cNvSpPr>
          <p:nvPr/>
        </p:nvSpPr>
        <p:spPr bwMode="auto">
          <a:xfrm>
            <a:off x="2247900" y="1524000"/>
            <a:ext cx="1181100" cy="2400300"/>
          </a:xfrm>
          <a:custGeom>
            <a:avLst/>
            <a:gdLst>
              <a:gd name="T0" fmla="*/ 2147483646 w 744"/>
              <a:gd name="T1" fmla="*/ 2147483646 h 1512"/>
              <a:gd name="T2" fmla="*/ 2147483646 w 744"/>
              <a:gd name="T3" fmla="*/ 2147483646 h 1512"/>
              <a:gd name="T4" fmla="*/ 2147483646 w 744"/>
              <a:gd name="T5" fmla="*/ 2147483646 h 1512"/>
              <a:gd name="T6" fmla="*/ 2147483646 w 744"/>
              <a:gd name="T7" fmla="*/ 2147483646 h 1512"/>
              <a:gd name="T8" fmla="*/ 2147483646 w 744"/>
              <a:gd name="T9" fmla="*/ 2147483646 h 1512"/>
              <a:gd name="T10" fmla="*/ 2147483646 w 744"/>
              <a:gd name="T11" fmla="*/ 2147483646 h 1512"/>
              <a:gd name="T12" fmla="*/ 2147483646 w 744"/>
              <a:gd name="T13" fmla="*/ 2147483646 h 1512"/>
              <a:gd name="T14" fmla="*/ 2147483646 w 744"/>
              <a:gd name="T15" fmla="*/ 2147483646 h 1512"/>
              <a:gd name="T16" fmla="*/ 2147483646 w 744"/>
              <a:gd name="T17" fmla="*/ 2147483646 h 1512"/>
              <a:gd name="T18" fmla="*/ 2147483646 w 744"/>
              <a:gd name="T19" fmla="*/ 2147483646 h 1512"/>
              <a:gd name="T20" fmla="*/ 2147483646 w 744"/>
              <a:gd name="T21" fmla="*/ 2147483646 h 1512"/>
              <a:gd name="T22" fmla="*/ 2147483646 w 744"/>
              <a:gd name="T23" fmla="*/ 2147483646 h 1512"/>
              <a:gd name="T24" fmla="*/ 2147483646 w 744"/>
              <a:gd name="T25" fmla="*/ 2147483646 h 1512"/>
              <a:gd name="T26" fmla="*/ 2147483646 w 744"/>
              <a:gd name="T27" fmla="*/ 2147483646 h 1512"/>
              <a:gd name="T28" fmla="*/ 2147483646 w 744"/>
              <a:gd name="T29" fmla="*/ 2147483646 h 1512"/>
              <a:gd name="T30" fmla="*/ 2147483646 w 744"/>
              <a:gd name="T31" fmla="*/ 2147483646 h 1512"/>
              <a:gd name="T32" fmla="*/ 2147483646 w 744"/>
              <a:gd name="T33" fmla="*/ 2147483646 h 1512"/>
              <a:gd name="T34" fmla="*/ 2147483646 w 744"/>
              <a:gd name="T35" fmla="*/ 0 h 15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4"/>
              <a:gd name="T55" fmla="*/ 0 h 1512"/>
              <a:gd name="T56" fmla="*/ 744 w 744"/>
              <a:gd name="T57" fmla="*/ 1512 h 15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4" h="1512">
                <a:moveTo>
                  <a:pt x="552" y="1344"/>
                </a:moveTo>
                <a:cubicBezTo>
                  <a:pt x="504" y="1404"/>
                  <a:pt x="456" y="1464"/>
                  <a:pt x="408" y="1488"/>
                </a:cubicBezTo>
                <a:cubicBezTo>
                  <a:pt x="360" y="1512"/>
                  <a:pt x="304" y="1496"/>
                  <a:pt x="264" y="1488"/>
                </a:cubicBezTo>
                <a:cubicBezTo>
                  <a:pt x="224" y="1480"/>
                  <a:pt x="192" y="1464"/>
                  <a:pt x="168" y="1440"/>
                </a:cubicBezTo>
                <a:cubicBezTo>
                  <a:pt x="144" y="1416"/>
                  <a:pt x="136" y="1384"/>
                  <a:pt x="120" y="1344"/>
                </a:cubicBezTo>
                <a:cubicBezTo>
                  <a:pt x="104" y="1304"/>
                  <a:pt x="88" y="1240"/>
                  <a:pt x="72" y="1200"/>
                </a:cubicBezTo>
                <a:cubicBezTo>
                  <a:pt x="56" y="1160"/>
                  <a:pt x="32" y="1144"/>
                  <a:pt x="24" y="1104"/>
                </a:cubicBezTo>
                <a:cubicBezTo>
                  <a:pt x="16" y="1064"/>
                  <a:pt x="24" y="1008"/>
                  <a:pt x="24" y="960"/>
                </a:cubicBezTo>
                <a:cubicBezTo>
                  <a:pt x="24" y="912"/>
                  <a:pt x="24" y="856"/>
                  <a:pt x="24" y="816"/>
                </a:cubicBezTo>
                <a:cubicBezTo>
                  <a:pt x="24" y="776"/>
                  <a:pt x="0" y="760"/>
                  <a:pt x="24" y="720"/>
                </a:cubicBezTo>
                <a:cubicBezTo>
                  <a:pt x="48" y="680"/>
                  <a:pt x="128" y="616"/>
                  <a:pt x="168" y="576"/>
                </a:cubicBezTo>
                <a:cubicBezTo>
                  <a:pt x="208" y="536"/>
                  <a:pt x="232" y="512"/>
                  <a:pt x="264" y="480"/>
                </a:cubicBezTo>
                <a:cubicBezTo>
                  <a:pt x="296" y="448"/>
                  <a:pt x="328" y="408"/>
                  <a:pt x="360" y="384"/>
                </a:cubicBezTo>
                <a:cubicBezTo>
                  <a:pt x="392" y="360"/>
                  <a:pt x="432" y="360"/>
                  <a:pt x="456" y="336"/>
                </a:cubicBezTo>
                <a:cubicBezTo>
                  <a:pt x="480" y="312"/>
                  <a:pt x="480" y="264"/>
                  <a:pt x="504" y="240"/>
                </a:cubicBezTo>
                <a:cubicBezTo>
                  <a:pt x="528" y="216"/>
                  <a:pt x="576" y="216"/>
                  <a:pt x="600" y="192"/>
                </a:cubicBezTo>
                <a:cubicBezTo>
                  <a:pt x="624" y="168"/>
                  <a:pt x="624" y="128"/>
                  <a:pt x="648" y="96"/>
                </a:cubicBezTo>
                <a:cubicBezTo>
                  <a:pt x="672" y="64"/>
                  <a:pt x="728" y="16"/>
                  <a:pt x="744" y="0"/>
                </a:cubicBezTo>
              </a:path>
            </a:pathLst>
          </a:custGeom>
          <a:noFill/>
          <a:ln w="57150" cmpd="sng">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498" name="Line 10">
            <a:extLst>
              <a:ext uri="{FF2B5EF4-FFF2-40B4-BE49-F238E27FC236}">
                <a16:creationId xmlns:a16="http://schemas.microsoft.com/office/drawing/2014/main" id="{8C7B6FF8-8D03-FBEB-29DF-E680CA9A73A4}"/>
              </a:ext>
            </a:extLst>
          </p:cNvPr>
          <p:cNvSpPr>
            <a:spLocks noChangeShapeType="1"/>
          </p:cNvSpPr>
          <p:nvPr/>
        </p:nvSpPr>
        <p:spPr bwMode="auto">
          <a:xfrm flipH="1" flipV="1">
            <a:off x="2209800" y="3048000"/>
            <a:ext cx="914400" cy="60960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499" name="Line 11">
            <a:extLst>
              <a:ext uri="{FF2B5EF4-FFF2-40B4-BE49-F238E27FC236}">
                <a16:creationId xmlns:a16="http://schemas.microsoft.com/office/drawing/2014/main" id="{4E1DE98D-F06A-2EA9-1E8E-D89C0EA2A786}"/>
              </a:ext>
            </a:extLst>
          </p:cNvPr>
          <p:cNvSpPr>
            <a:spLocks noChangeShapeType="1"/>
          </p:cNvSpPr>
          <p:nvPr/>
        </p:nvSpPr>
        <p:spPr bwMode="auto">
          <a:xfrm flipH="1" flipV="1">
            <a:off x="3200400" y="1524000"/>
            <a:ext cx="914400" cy="60960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0" name="Line 12">
            <a:extLst>
              <a:ext uri="{FF2B5EF4-FFF2-40B4-BE49-F238E27FC236}">
                <a16:creationId xmlns:a16="http://schemas.microsoft.com/office/drawing/2014/main" id="{0ED6E896-B33C-20E2-DE17-E314C760CEE3}"/>
              </a:ext>
            </a:extLst>
          </p:cNvPr>
          <p:cNvSpPr>
            <a:spLocks noChangeShapeType="1"/>
          </p:cNvSpPr>
          <p:nvPr/>
        </p:nvSpPr>
        <p:spPr bwMode="auto">
          <a:xfrm flipV="1">
            <a:off x="5867400" y="2971800"/>
            <a:ext cx="1066800" cy="83820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1" name="Line 13">
            <a:extLst>
              <a:ext uri="{FF2B5EF4-FFF2-40B4-BE49-F238E27FC236}">
                <a16:creationId xmlns:a16="http://schemas.microsoft.com/office/drawing/2014/main" id="{31690C98-DFFE-28EC-4953-B9E6797F359B}"/>
              </a:ext>
            </a:extLst>
          </p:cNvPr>
          <p:cNvSpPr>
            <a:spLocks noChangeShapeType="1"/>
          </p:cNvSpPr>
          <p:nvPr/>
        </p:nvSpPr>
        <p:spPr bwMode="auto">
          <a:xfrm flipV="1">
            <a:off x="4953000" y="1600200"/>
            <a:ext cx="685800" cy="533400"/>
          </a:xfrm>
          <a:prstGeom prst="line">
            <a:avLst/>
          </a:prstGeom>
          <a:noFill/>
          <a:ln w="7620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2" name="Freeform 14">
            <a:extLst>
              <a:ext uri="{FF2B5EF4-FFF2-40B4-BE49-F238E27FC236}">
                <a16:creationId xmlns:a16="http://schemas.microsoft.com/office/drawing/2014/main" id="{2FCB08D8-4A73-7431-B40D-CDF8D202794E}"/>
              </a:ext>
            </a:extLst>
          </p:cNvPr>
          <p:cNvSpPr>
            <a:spLocks/>
          </p:cNvSpPr>
          <p:nvPr/>
        </p:nvSpPr>
        <p:spPr bwMode="auto">
          <a:xfrm rot="580802">
            <a:off x="3644900" y="1676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503" name="Freeform 15">
            <a:extLst>
              <a:ext uri="{FF2B5EF4-FFF2-40B4-BE49-F238E27FC236}">
                <a16:creationId xmlns:a16="http://schemas.microsoft.com/office/drawing/2014/main" id="{9FBC67D5-0461-9815-E294-320FBB6E0981}"/>
              </a:ext>
            </a:extLst>
          </p:cNvPr>
          <p:cNvSpPr>
            <a:spLocks/>
          </p:cNvSpPr>
          <p:nvPr/>
        </p:nvSpPr>
        <p:spPr bwMode="auto">
          <a:xfrm rot="-10377834">
            <a:off x="2514600" y="30480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504" name="Freeform 16">
            <a:extLst>
              <a:ext uri="{FF2B5EF4-FFF2-40B4-BE49-F238E27FC236}">
                <a16:creationId xmlns:a16="http://schemas.microsoft.com/office/drawing/2014/main" id="{3C35CB75-FA6D-348F-F6E6-84BC8EB8D147}"/>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505" name="Freeform 17">
            <a:extLst>
              <a:ext uri="{FF2B5EF4-FFF2-40B4-BE49-F238E27FC236}">
                <a16:creationId xmlns:a16="http://schemas.microsoft.com/office/drawing/2014/main" id="{D45732BE-F2F7-AEF0-B44D-EE45BC955811}"/>
              </a:ext>
            </a:extLst>
          </p:cNvPr>
          <p:cNvSpPr>
            <a:spLocks/>
          </p:cNvSpPr>
          <p:nvPr/>
        </p:nvSpPr>
        <p:spPr bwMode="auto">
          <a:xfrm rot="-10321312">
            <a:off x="3505200" y="1600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506" name="Freeform 18">
            <a:extLst>
              <a:ext uri="{FF2B5EF4-FFF2-40B4-BE49-F238E27FC236}">
                <a16:creationId xmlns:a16="http://schemas.microsoft.com/office/drawing/2014/main" id="{26FEFBAE-4820-7D19-ED58-FB4C9B268CC4}"/>
              </a:ext>
            </a:extLst>
          </p:cNvPr>
          <p:cNvSpPr>
            <a:spLocks/>
          </p:cNvSpPr>
          <p:nvPr/>
        </p:nvSpPr>
        <p:spPr bwMode="auto">
          <a:xfrm rot="580802">
            <a:off x="2667000" y="32004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507" name="Line 19">
            <a:extLst>
              <a:ext uri="{FF2B5EF4-FFF2-40B4-BE49-F238E27FC236}">
                <a16:creationId xmlns:a16="http://schemas.microsoft.com/office/drawing/2014/main" id="{46297013-F3A9-B6B6-E731-CF2B85BC12A5}"/>
              </a:ext>
            </a:extLst>
          </p:cNvPr>
          <p:cNvSpPr>
            <a:spLocks noChangeShapeType="1"/>
          </p:cNvSpPr>
          <p:nvPr/>
        </p:nvSpPr>
        <p:spPr bwMode="auto">
          <a:xfrm flipV="1">
            <a:off x="2057400" y="609600"/>
            <a:ext cx="2514600" cy="37338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8" name="Line 20">
            <a:extLst>
              <a:ext uri="{FF2B5EF4-FFF2-40B4-BE49-F238E27FC236}">
                <a16:creationId xmlns:a16="http://schemas.microsoft.com/office/drawing/2014/main" id="{959EE22B-E71C-96A5-96F3-0FBD3874EA23}"/>
              </a:ext>
            </a:extLst>
          </p:cNvPr>
          <p:cNvSpPr>
            <a:spLocks noChangeShapeType="1"/>
          </p:cNvSpPr>
          <p:nvPr/>
        </p:nvSpPr>
        <p:spPr bwMode="auto">
          <a:xfrm>
            <a:off x="4267200" y="533400"/>
            <a:ext cx="3048000" cy="40386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09" name="Line 21">
            <a:extLst>
              <a:ext uri="{FF2B5EF4-FFF2-40B4-BE49-F238E27FC236}">
                <a16:creationId xmlns:a16="http://schemas.microsoft.com/office/drawing/2014/main" id="{55E81141-D3D5-CF73-1DAD-9A91CC573545}"/>
              </a:ext>
            </a:extLst>
          </p:cNvPr>
          <p:cNvSpPr>
            <a:spLocks noChangeShapeType="1"/>
          </p:cNvSpPr>
          <p:nvPr/>
        </p:nvSpPr>
        <p:spPr bwMode="auto">
          <a:xfrm>
            <a:off x="1219200" y="1295400"/>
            <a:ext cx="6934200" cy="0"/>
          </a:xfrm>
          <a:prstGeom prst="line">
            <a:avLst/>
          </a:prstGeom>
          <a:noFill/>
          <a:ln w="76200">
            <a:solidFill>
              <a:srgbClr val="FF006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3510" name="Text Box 22">
            <a:extLst>
              <a:ext uri="{FF2B5EF4-FFF2-40B4-BE49-F238E27FC236}">
                <a16:creationId xmlns:a16="http://schemas.microsoft.com/office/drawing/2014/main" id="{A8699568-3FF1-328D-4C13-5C06D811F875}"/>
              </a:ext>
            </a:extLst>
          </p:cNvPr>
          <p:cNvSpPr txBox="1">
            <a:spLocks noChangeArrowheads="1"/>
          </p:cNvSpPr>
          <p:nvPr/>
        </p:nvSpPr>
        <p:spPr bwMode="auto">
          <a:xfrm>
            <a:off x="6308725" y="879475"/>
            <a:ext cx="18748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solidFill>
                  <a:srgbClr val="FF0000"/>
                </a:solidFill>
                <a:latin typeface="Times New Roman" panose="02020603050405020304" pitchFamily="18" charset="0"/>
              </a:rPr>
              <a:t>Ear Plug Line</a:t>
            </a:r>
            <a:endParaRPr lang="en-US" altLang="en-US" sz="2400">
              <a:latin typeface="Times New Roman" panose="02020603050405020304" pitchFamily="18" charset="0"/>
            </a:endParaRPr>
          </a:p>
        </p:txBody>
      </p:sp>
      <p:sp>
        <p:nvSpPr>
          <p:cNvPr id="63511" name="Freeform 23">
            <a:extLst>
              <a:ext uri="{FF2B5EF4-FFF2-40B4-BE49-F238E27FC236}">
                <a16:creationId xmlns:a16="http://schemas.microsoft.com/office/drawing/2014/main" id="{706EC0BD-E0F3-71E1-FE42-42CCE9FE8A58}"/>
              </a:ext>
            </a:extLst>
          </p:cNvPr>
          <p:cNvSpPr>
            <a:spLocks/>
          </p:cNvSpPr>
          <p:nvPr/>
        </p:nvSpPr>
        <p:spPr bwMode="auto">
          <a:xfrm>
            <a:off x="4314825" y="1017588"/>
            <a:ext cx="123825" cy="246062"/>
          </a:xfrm>
          <a:custGeom>
            <a:avLst/>
            <a:gdLst>
              <a:gd name="T0" fmla="*/ 2147483646 w 78"/>
              <a:gd name="T1" fmla="*/ 2147483646 h 155"/>
              <a:gd name="T2" fmla="*/ 2147483646 w 78"/>
              <a:gd name="T3" fmla="*/ 2147483646 h 155"/>
              <a:gd name="T4" fmla="*/ 2147483646 w 78"/>
              <a:gd name="T5" fmla="*/ 2147483646 h 155"/>
              <a:gd name="T6" fmla="*/ 0 w 78"/>
              <a:gd name="T7" fmla="*/ 0 h 155"/>
              <a:gd name="T8" fmla="*/ 0 60000 65536"/>
              <a:gd name="T9" fmla="*/ 0 60000 65536"/>
              <a:gd name="T10" fmla="*/ 0 60000 65536"/>
              <a:gd name="T11" fmla="*/ 0 60000 65536"/>
              <a:gd name="T12" fmla="*/ 0 w 78"/>
              <a:gd name="T13" fmla="*/ 0 h 155"/>
              <a:gd name="T14" fmla="*/ 78 w 78"/>
              <a:gd name="T15" fmla="*/ 155 h 155"/>
            </a:gdLst>
            <a:ahLst/>
            <a:cxnLst>
              <a:cxn ang="T8">
                <a:pos x="T0" y="T1"/>
              </a:cxn>
              <a:cxn ang="T9">
                <a:pos x="T2" y="T3"/>
              </a:cxn>
              <a:cxn ang="T10">
                <a:pos x="T4" y="T5"/>
              </a:cxn>
              <a:cxn ang="T11">
                <a:pos x="T6" y="T7"/>
              </a:cxn>
            </a:cxnLst>
            <a:rect l="T12" t="T13" r="T14" b="T15"/>
            <a:pathLst>
              <a:path w="78" h="155">
                <a:moveTo>
                  <a:pt x="78" y="155"/>
                </a:moveTo>
                <a:cubicBezTo>
                  <a:pt x="70" y="97"/>
                  <a:pt x="64" y="68"/>
                  <a:pt x="33" y="19"/>
                </a:cubicBezTo>
                <a:cubicBezTo>
                  <a:pt x="29" y="13"/>
                  <a:pt x="19" y="16"/>
                  <a:pt x="13" y="13"/>
                </a:cubicBezTo>
                <a:cubicBezTo>
                  <a:pt x="8" y="10"/>
                  <a:pt x="4" y="4"/>
                  <a:pt x="0"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2" name="Freeform 24">
            <a:extLst>
              <a:ext uri="{FF2B5EF4-FFF2-40B4-BE49-F238E27FC236}">
                <a16:creationId xmlns:a16="http://schemas.microsoft.com/office/drawing/2014/main" id="{FCBEADD4-0B05-1E52-20E2-B0A4818EE98A}"/>
              </a:ext>
            </a:extLst>
          </p:cNvPr>
          <p:cNvSpPr>
            <a:spLocks/>
          </p:cNvSpPr>
          <p:nvPr/>
        </p:nvSpPr>
        <p:spPr bwMode="auto">
          <a:xfrm>
            <a:off x="4438650" y="996950"/>
            <a:ext cx="142875" cy="296863"/>
          </a:xfrm>
          <a:custGeom>
            <a:avLst/>
            <a:gdLst>
              <a:gd name="T0" fmla="*/ 0 w 90"/>
              <a:gd name="T1" fmla="*/ 2147483646 h 187"/>
              <a:gd name="T2" fmla="*/ 2147483646 w 90"/>
              <a:gd name="T3" fmla="*/ 2147483646 h 187"/>
              <a:gd name="T4" fmla="*/ 2147483646 w 90"/>
              <a:gd name="T5" fmla="*/ 0 h 187"/>
              <a:gd name="T6" fmla="*/ 0 60000 65536"/>
              <a:gd name="T7" fmla="*/ 0 60000 65536"/>
              <a:gd name="T8" fmla="*/ 0 60000 65536"/>
              <a:gd name="T9" fmla="*/ 0 w 90"/>
              <a:gd name="T10" fmla="*/ 0 h 187"/>
              <a:gd name="T11" fmla="*/ 90 w 90"/>
              <a:gd name="T12" fmla="*/ 187 h 187"/>
            </a:gdLst>
            <a:ahLst/>
            <a:cxnLst>
              <a:cxn ang="T6">
                <a:pos x="T0" y="T1"/>
              </a:cxn>
              <a:cxn ang="T7">
                <a:pos x="T2" y="T3"/>
              </a:cxn>
              <a:cxn ang="T8">
                <a:pos x="T4" y="T5"/>
              </a:cxn>
            </a:cxnLst>
            <a:rect l="T9" t="T10" r="T11" b="T12"/>
            <a:pathLst>
              <a:path w="90" h="187">
                <a:moveTo>
                  <a:pt x="0" y="187"/>
                </a:moveTo>
                <a:cubicBezTo>
                  <a:pt x="16" y="135"/>
                  <a:pt x="35" y="84"/>
                  <a:pt x="52" y="32"/>
                </a:cubicBezTo>
                <a:cubicBezTo>
                  <a:pt x="57" y="18"/>
                  <a:pt x="74" y="0"/>
                  <a:pt x="90" y="0"/>
                </a:cubicBezTo>
              </a:path>
            </a:pathLst>
          </a:custGeom>
          <a:noFill/>
          <a:ln w="38100" cmpd="sng">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3513" name="Text Box 25">
            <a:extLst>
              <a:ext uri="{FF2B5EF4-FFF2-40B4-BE49-F238E27FC236}">
                <a16:creationId xmlns:a16="http://schemas.microsoft.com/office/drawing/2014/main" id="{F0F8DF0D-BB60-A5BD-E2A9-4A5343D44E8E}"/>
              </a:ext>
            </a:extLst>
          </p:cNvPr>
          <p:cNvSpPr txBox="1">
            <a:spLocks noChangeArrowheads="1"/>
          </p:cNvSpPr>
          <p:nvPr/>
        </p:nvSpPr>
        <p:spPr bwMode="auto">
          <a:xfrm>
            <a:off x="1355725" y="4537075"/>
            <a:ext cx="488950" cy="4572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33</a:t>
            </a:r>
          </a:p>
        </p:txBody>
      </p:sp>
      <p:sp>
        <p:nvSpPr>
          <p:cNvPr id="63514" name="Text Box 26">
            <a:extLst>
              <a:ext uri="{FF2B5EF4-FFF2-40B4-BE49-F238E27FC236}">
                <a16:creationId xmlns:a16="http://schemas.microsoft.com/office/drawing/2014/main" id="{E9A22181-BE19-F7BE-DA37-5D82AA6F07A6}"/>
              </a:ext>
            </a:extLst>
          </p:cNvPr>
          <p:cNvSpPr txBox="1">
            <a:spLocks noChangeArrowheads="1"/>
          </p:cNvSpPr>
          <p:nvPr/>
        </p:nvSpPr>
        <p:spPr bwMode="auto">
          <a:xfrm>
            <a:off x="7146925" y="4689475"/>
            <a:ext cx="488950" cy="457200"/>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r>
              <a:rPr lang="en-US" altLang="en-US" sz="2400">
                <a:latin typeface="Times New Roman" panose="02020603050405020304" pitchFamily="18" charset="0"/>
              </a:rPr>
              <a:t>35</a:t>
            </a:r>
          </a:p>
        </p:txBody>
      </p:sp>
      <p:sp>
        <p:nvSpPr>
          <p:cNvPr id="63515" name="Oval 27">
            <a:extLst>
              <a:ext uri="{FF2B5EF4-FFF2-40B4-BE49-F238E27FC236}">
                <a16:creationId xmlns:a16="http://schemas.microsoft.com/office/drawing/2014/main" id="{FA76B600-C788-B7AF-8CDA-A99E8B50B3C7}"/>
              </a:ext>
            </a:extLst>
          </p:cNvPr>
          <p:cNvSpPr>
            <a:spLocks noChangeArrowheads="1"/>
          </p:cNvSpPr>
          <p:nvPr/>
        </p:nvSpPr>
        <p:spPr bwMode="auto">
          <a:xfrm>
            <a:off x="3124200" y="14478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3516" name="Oval 28">
            <a:extLst>
              <a:ext uri="{FF2B5EF4-FFF2-40B4-BE49-F238E27FC236}">
                <a16:creationId xmlns:a16="http://schemas.microsoft.com/office/drawing/2014/main" id="{79168FB3-9BD8-F3E9-88AB-5230FBBA042E}"/>
              </a:ext>
            </a:extLst>
          </p:cNvPr>
          <p:cNvSpPr>
            <a:spLocks noChangeArrowheads="1"/>
          </p:cNvSpPr>
          <p:nvPr/>
        </p:nvSpPr>
        <p:spPr bwMode="auto">
          <a:xfrm>
            <a:off x="2133600" y="28956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3517" name="Line 29">
            <a:extLst>
              <a:ext uri="{FF2B5EF4-FFF2-40B4-BE49-F238E27FC236}">
                <a16:creationId xmlns:a16="http://schemas.microsoft.com/office/drawing/2014/main" id="{23DBAD36-7152-5F89-43EF-123013BFBC15}"/>
              </a:ext>
            </a:extLst>
          </p:cNvPr>
          <p:cNvSpPr>
            <a:spLocks noChangeShapeType="1"/>
          </p:cNvSpPr>
          <p:nvPr/>
        </p:nvSpPr>
        <p:spPr bwMode="auto">
          <a:xfrm flipV="1">
            <a:off x="1143000" y="228600"/>
            <a:ext cx="2743200" cy="42672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18" name="Line 30">
            <a:extLst>
              <a:ext uri="{FF2B5EF4-FFF2-40B4-BE49-F238E27FC236}">
                <a16:creationId xmlns:a16="http://schemas.microsoft.com/office/drawing/2014/main" id="{BAEBB85F-FD97-A513-D767-273D18FF085D}"/>
              </a:ext>
            </a:extLst>
          </p:cNvPr>
          <p:cNvSpPr>
            <a:spLocks noChangeShapeType="1"/>
          </p:cNvSpPr>
          <p:nvPr/>
        </p:nvSpPr>
        <p:spPr bwMode="auto">
          <a:xfrm flipH="1" flipV="1">
            <a:off x="4800600" y="381000"/>
            <a:ext cx="3124200" cy="41148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C1436261-2E7F-7B08-BCD2-997085C59BF8}"/>
              </a:ext>
            </a:extLst>
          </p:cNvPr>
          <p:cNvSpPr>
            <a:spLocks noGrp="1" noChangeArrowheads="1"/>
          </p:cNvSpPr>
          <p:nvPr>
            <p:ph type="title"/>
          </p:nvPr>
        </p:nvSpPr>
        <p:spPr>
          <a:xfrm>
            <a:off x="457200" y="228600"/>
            <a:ext cx="8229600" cy="1524000"/>
          </a:xfrm>
        </p:spPr>
        <p:txBody>
          <a:bodyPr>
            <a:normAutofit fontScale="90000"/>
          </a:bodyPr>
          <a:lstStyle/>
          <a:p>
            <a:pPr eaLnBrk="1" hangingPunct="1"/>
            <a:r>
              <a:rPr lang="en-US" altLang="en-US" sz="3200"/>
              <a:t>Marking the Base Posterior</a:t>
            </a:r>
            <a:br>
              <a:rPr lang="en-US" altLang="en-US" sz="3200"/>
            </a:br>
            <a:r>
              <a:rPr lang="en-US" altLang="en-US" sz="2000"/>
              <a:t>Place your parallel on the convergence angle and roll it laterally until you reach the outer margin of the lateral mass. Draw a line next to the convergence line to determine if you have a “clear window” to view C-1</a:t>
            </a:r>
            <a:endParaRPr lang="en-US" altLang="en-US" sz="3200"/>
          </a:p>
        </p:txBody>
      </p:sp>
      <p:sp>
        <p:nvSpPr>
          <p:cNvPr id="65539" name="AutoShape 3">
            <a:extLst>
              <a:ext uri="{FF2B5EF4-FFF2-40B4-BE49-F238E27FC236}">
                <a16:creationId xmlns:a16="http://schemas.microsoft.com/office/drawing/2014/main" id="{B3A98BC0-81B0-6BF5-A056-4DAC3F2130D1}"/>
              </a:ext>
            </a:extLst>
          </p:cNvPr>
          <p:cNvSpPr>
            <a:spLocks noChangeArrowheads="1"/>
          </p:cNvSpPr>
          <p:nvPr/>
        </p:nvSpPr>
        <p:spPr bwMode="auto">
          <a:xfrm>
            <a:off x="4572000" y="51816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5540" name="AutoShape 4">
            <a:extLst>
              <a:ext uri="{FF2B5EF4-FFF2-40B4-BE49-F238E27FC236}">
                <a16:creationId xmlns:a16="http://schemas.microsoft.com/office/drawing/2014/main" id="{D261B6EC-8554-3D79-7DCB-E785DDD05036}"/>
              </a:ext>
            </a:extLst>
          </p:cNvPr>
          <p:cNvSpPr>
            <a:spLocks noChangeArrowheads="1"/>
          </p:cNvSpPr>
          <p:nvPr/>
        </p:nvSpPr>
        <p:spPr bwMode="auto">
          <a:xfrm flipH="1">
            <a:off x="3810000" y="50292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5541" name="AutoShape 5">
            <a:extLst>
              <a:ext uri="{FF2B5EF4-FFF2-40B4-BE49-F238E27FC236}">
                <a16:creationId xmlns:a16="http://schemas.microsoft.com/office/drawing/2014/main" id="{4D5456C2-6E0E-4853-6481-61C0C9799B3D}"/>
              </a:ext>
            </a:extLst>
          </p:cNvPr>
          <p:cNvSpPr>
            <a:spLocks noChangeArrowheads="1"/>
          </p:cNvSpPr>
          <p:nvPr/>
        </p:nvSpPr>
        <p:spPr bwMode="auto">
          <a:xfrm>
            <a:off x="4800600" y="55626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5542" name="AutoShape 6">
            <a:extLst>
              <a:ext uri="{FF2B5EF4-FFF2-40B4-BE49-F238E27FC236}">
                <a16:creationId xmlns:a16="http://schemas.microsoft.com/office/drawing/2014/main" id="{6B02BD54-ADB6-278E-ADD0-CEE2AE1855B4}"/>
              </a:ext>
            </a:extLst>
          </p:cNvPr>
          <p:cNvSpPr>
            <a:spLocks noChangeArrowheads="1"/>
          </p:cNvSpPr>
          <p:nvPr/>
        </p:nvSpPr>
        <p:spPr bwMode="auto">
          <a:xfrm flipH="1" flipV="1">
            <a:off x="4114800" y="51816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5543" name="AutoShape 7">
            <a:extLst>
              <a:ext uri="{FF2B5EF4-FFF2-40B4-BE49-F238E27FC236}">
                <a16:creationId xmlns:a16="http://schemas.microsoft.com/office/drawing/2014/main" id="{C328D0EC-E5A3-F827-2D33-620581FC0118}"/>
              </a:ext>
            </a:extLst>
          </p:cNvPr>
          <p:cNvSpPr>
            <a:spLocks noChangeArrowheads="1"/>
          </p:cNvSpPr>
          <p:nvPr/>
        </p:nvSpPr>
        <p:spPr bwMode="auto">
          <a:xfrm flipV="1">
            <a:off x="5105400" y="54102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5544" name="AutoShape 8">
            <a:extLst>
              <a:ext uri="{FF2B5EF4-FFF2-40B4-BE49-F238E27FC236}">
                <a16:creationId xmlns:a16="http://schemas.microsoft.com/office/drawing/2014/main" id="{34AB0EC2-AF4D-BAFD-6F9D-0E09270A76BC}"/>
              </a:ext>
            </a:extLst>
          </p:cNvPr>
          <p:cNvSpPr>
            <a:spLocks noChangeArrowheads="1"/>
          </p:cNvSpPr>
          <p:nvPr/>
        </p:nvSpPr>
        <p:spPr bwMode="auto">
          <a:xfrm>
            <a:off x="4800600" y="49530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5545" name="AutoShape 9">
            <a:extLst>
              <a:ext uri="{FF2B5EF4-FFF2-40B4-BE49-F238E27FC236}">
                <a16:creationId xmlns:a16="http://schemas.microsoft.com/office/drawing/2014/main" id="{2E1DF11D-2CE5-A9D5-2FAF-9E33A04A23F2}"/>
              </a:ext>
            </a:extLst>
          </p:cNvPr>
          <p:cNvSpPr>
            <a:spLocks noChangeArrowheads="1"/>
          </p:cNvSpPr>
          <p:nvPr/>
        </p:nvSpPr>
        <p:spPr bwMode="auto">
          <a:xfrm flipH="1" flipV="1">
            <a:off x="3657600" y="53340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5546" name="AutoShape 10">
            <a:extLst>
              <a:ext uri="{FF2B5EF4-FFF2-40B4-BE49-F238E27FC236}">
                <a16:creationId xmlns:a16="http://schemas.microsoft.com/office/drawing/2014/main" id="{AC013138-F397-95E6-23E4-1B6BCF35FF65}"/>
              </a:ext>
            </a:extLst>
          </p:cNvPr>
          <p:cNvSpPr>
            <a:spLocks noChangeArrowheads="1"/>
          </p:cNvSpPr>
          <p:nvPr/>
        </p:nvSpPr>
        <p:spPr bwMode="auto">
          <a:xfrm>
            <a:off x="4038600" y="54864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65547" name="Picture 11" descr="BP13">
            <a:extLst>
              <a:ext uri="{FF2B5EF4-FFF2-40B4-BE49-F238E27FC236}">
                <a16:creationId xmlns:a16="http://schemas.microsoft.com/office/drawing/2014/main" id="{6FD2BAEE-8A7A-7E3C-6DED-918491FB621C}"/>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1124" r="2412" b="13007"/>
          <a:stretch>
            <a:fillRect/>
          </a:stretch>
        </p:blipFill>
        <p:spPr>
          <a:xfrm>
            <a:off x="2286000" y="1752600"/>
            <a:ext cx="4495800" cy="4806950"/>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DA38AEDF-4B0A-6B58-96AA-38A03C79305D}"/>
              </a:ext>
            </a:extLst>
          </p:cNvPr>
          <p:cNvSpPr>
            <a:spLocks noGrp="1" noChangeArrowheads="1"/>
          </p:cNvSpPr>
          <p:nvPr>
            <p:ph type="title"/>
          </p:nvPr>
        </p:nvSpPr>
        <p:spPr/>
        <p:txBody>
          <a:bodyPr>
            <a:normAutofit fontScale="90000"/>
          </a:bodyPr>
          <a:lstStyle/>
          <a:p>
            <a:pPr eaLnBrk="1" hangingPunct="1"/>
            <a:r>
              <a:rPr lang="en-US" altLang="en-US" sz="2800"/>
              <a:t>Marking the Base Posterior</a:t>
            </a:r>
            <a:br>
              <a:rPr lang="en-US" altLang="en-US" sz="2800"/>
            </a:br>
            <a:r>
              <a:rPr lang="en-US" altLang="en-US" sz="2000"/>
              <a:t>Divide the ocular orbits into four equal sections from medial to lateral. These quadrants will determine the vertical position of your central ray on the Blair protractoviews. </a:t>
            </a:r>
            <a:endParaRPr lang="en-US" altLang="en-US" sz="2800"/>
          </a:p>
        </p:txBody>
      </p:sp>
      <p:sp>
        <p:nvSpPr>
          <p:cNvPr id="66563" name="AutoShape 3">
            <a:extLst>
              <a:ext uri="{FF2B5EF4-FFF2-40B4-BE49-F238E27FC236}">
                <a16:creationId xmlns:a16="http://schemas.microsoft.com/office/drawing/2014/main" id="{35E3BA60-C3ED-60E2-F6F5-D209BBA848BC}"/>
              </a:ext>
            </a:extLst>
          </p:cNvPr>
          <p:cNvSpPr>
            <a:spLocks noChangeArrowheads="1"/>
          </p:cNvSpPr>
          <p:nvPr/>
        </p:nvSpPr>
        <p:spPr bwMode="auto">
          <a:xfrm flipH="1" flipV="1">
            <a:off x="5105400" y="51054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6564" name="AutoShape 4">
            <a:extLst>
              <a:ext uri="{FF2B5EF4-FFF2-40B4-BE49-F238E27FC236}">
                <a16:creationId xmlns:a16="http://schemas.microsoft.com/office/drawing/2014/main" id="{C66FCA61-B072-C064-D9E9-2E2932337CD4}"/>
              </a:ext>
            </a:extLst>
          </p:cNvPr>
          <p:cNvSpPr>
            <a:spLocks noChangeArrowheads="1"/>
          </p:cNvSpPr>
          <p:nvPr/>
        </p:nvSpPr>
        <p:spPr bwMode="auto">
          <a:xfrm flipV="1">
            <a:off x="5334000" y="54864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6565" name="AutoShape 5">
            <a:extLst>
              <a:ext uri="{FF2B5EF4-FFF2-40B4-BE49-F238E27FC236}">
                <a16:creationId xmlns:a16="http://schemas.microsoft.com/office/drawing/2014/main" id="{D03E2BB8-99B1-A16C-739C-8ECA102B81CB}"/>
              </a:ext>
            </a:extLst>
          </p:cNvPr>
          <p:cNvSpPr>
            <a:spLocks noChangeArrowheads="1"/>
          </p:cNvSpPr>
          <p:nvPr/>
        </p:nvSpPr>
        <p:spPr bwMode="auto">
          <a:xfrm>
            <a:off x="5029200" y="57150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6566" name="AutoShape 6">
            <a:extLst>
              <a:ext uri="{FF2B5EF4-FFF2-40B4-BE49-F238E27FC236}">
                <a16:creationId xmlns:a16="http://schemas.microsoft.com/office/drawing/2014/main" id="{F663E521-8A19-7B38-DFD7-4044F56C19BB}"/>
              </a:ext>
            </a:extLst>
          </p:cNvPr>
          <p:cNvSpPr>
            <a:spLocks noChangeArrowheads="1"/>
          </p:cNvSpPr>
          <p:nvPr/>
        </p:nvSpPr>
        <p:spPr bwMode="auto">
          <a:xfrm flipV="1">
            <a:off x="4800600" y="53340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6567" name="AutoShape 7">
            <a:extLst>
              <a:ext uri="{FF2B5EF4-FFF2-40B4-BE49-F238E27FC236}">
                <a16:creationId xmlns:a16="http://schemas.microsoft.com/office/drawing/2014/main" id="{56DE0CEF-C227-59B1-9C77-F081F156A8EE}"/>
              </a:ext>
            </a:extLst>
          </p:cNvPr>
          <p:cNvSpPr>
            <a:spLocks noChangeArrowheads="1"/>
          </p:cNvSpPr>
          <p:nvPr/>
        </p:nvSpPr>
        <p:spPr bwMode="auto">
          <a:xfrm flipV="1">
            <a:off x="4419600" y="52578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6568" name="AutoShape 8">
            <a:extLst>
              <a:ext uri="{FF2B5EF4-FFF2-40B4-BE49-F238E27FC236}">
                <a16:creationId xmlns:a16="http://schemas.microsoft.com/office/drawing/2014/main" id="{E6682DEA-C098-C5A7-875B-AACEFE59DD0C}"/>
              </a:ext>
            </a:extLst>
          </p:cNvPr>
          <p:cNvSpPr>
            <a:spLocks noChangeArrowheads="1"/>
          </p:cNvSpPr>
          <p:nvPr/>
        </p:nvSpPr>
        <p:spPr bwMode="auto">
          <a:xfrm>
            <a:off x="3962400" y="56388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6569" name="AutoShape 9">
            <a:extLst>
              <a:ext uri="{FF2B5EF4-FFF2-40B4-BE49-F238E27FC236}">
                <a16:creationId xmlns:a16="http://schemas.microsoft.com/office/drawing/2014/main" id="{DFFA68B6-6F22-A8D0-8BAD-F1C1F3C608DF}"/>
              </a:ext>
            </a:extLst>
          </p:cNvPr>
          <p:cNvSpPr>
            <a:spLocks noChangeArrowheads="1"/>
          </p:cNvSpPr>
          <p:nvPr/>
        </p:nvSpPr>
        <p:spPr bwMode="auto">
          <a:xfrm>
            <a:off x="4191000" y="57150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6570" name="AutoShape 10">
            <a:extLst>
              <a:ext uri="{FF2B5EF4-FFF2-40B4-BE49-F238E27FC236}">
                <a16:creationId xmlns:a16="http://schemas.microsoft.com/office/drawing/2014/main" id="{12988A69-7322-3EAC-1D8C-DA8CEEA49FBC}"/>
              </a:ext>
            </a:extLst>
          </p:cNvPr>
          <p:cNvSpPr>
            <a:spLocks noChangeArrowheads="1"/>
          </p:cNvSpPr>
          <p:nvPr/>
        </p:nvSpPr>
        <p:spPr bwMode="auto">
          <a:xfrm flipV="1">
            <a:off x="4038600" y="51816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66571" name="Picture 11" descr="BP14">
            <a:extLst>
              <a:ext uri="{FF2B5EF4-FFF2-40B4-BE49-F238E27FC236}">
                <a16:creationId xmlns:a16="http://schemas.microsoft.com/office/drawing/2014/main" id="{258AD77F-FE49-AD0D-8BB6-EC7223CE179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1124" r="2412" b="11124"/>
          <a:stretch>
            <a:fillRect/>
          </a:stretch>
        </p:blipFill>
        <p:spPr>
          <a:xfrm>
            <a:off x="2286000" y="1930400"/>
            <a:ext cx="4495800" cy="4927600"/>
          </a:xfrm>
          <a:noFill/>
        </p:spPr>
      </p:pic>
      <p:sp>
        <p:nvSpPr>
          <p:cNvPr id="66572" name="Line 12">
            <a:extLst>
              <a:ext uri="{FF2B5EF4-FFF2-40B4-BE49-F238E27FC236}">
                <a16:creationId xmlns:a16="http://schemas.microsoft.com/office/drawing/2014/main" id="{61B477E2-342C-57AA-C5CD-5F7D541B1432}"/>
              </a:ext>
            </a:extLst>
          </p:cNvPr>
          <p:cNvSpPr>
            <a:spLocks noChangeShapeType="1"/>
          </p:cNvSpPr>
          <p:nvPr/>
        </p:nvSpPr>
        <p:spPr bwMode="auto">
          <a:xfrm flipH="1" flipV="1">
            <a:off x="4419600" y="1828800"/>
            <a:ext cx="0" cy="9144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3" name="Line 13">
            <a:extLst>
              <a:ext uri="{FF2B5EF4-FFF2-40B4-BE49-F238E27FC236}">
                <a16:creationId xmlns:a16="http://schemas.microsoft.com/office/drawing/2014/main" id="{59064048-7892-BFFC-8610-DC559EE5440D}"/>
              </a:ext>
            </a:extLst>
          </p:cNvPr>
          <p:cNvSpPr>
            <a:spLocks noChangeShapeType="1"/>
          </p:cNvSpPr>
          <p:nvPr/>
        </p:nvSpPr>
        <p:spPr bwMode="auto">
          <a:xfrm flipH="1" flipV="1">
            <a:off x="3810000" y="1905000"/>
            <a:ext cx="304800" cy="8382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4" name="Line 14">
            <a:extLst>
              <a:ext uri="{FF2B5EF4-FFF2-40B4-BE49-F238E27FC236}">
                <a16:creationId xmlns:a16="http://schemas.microsoft.com/office/drawing/2014/main" id="{11ABD70C-3DE9-515E-9078-D74FE9D9A737}"/>
              </a:ext>
            </a:extLst>
          </p:cNvPr>
          <p:cNvSpPr>
            <a:spLocks noChangeShapeType="1"/>
          </p:cNvSpPr>
          <p:nvPr/>
        </p:nvSpPr>
        <p:spPr bwMode="auto">
          <a:xfrm flipH="1" flipV="1">
            <a:off x="3429000" y="2057400"/>
            <a:ext cx="381000" cy="6858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5" name="Line 15">
            <a:extLst>
              <a:ext uri="{FF2B5EF4-FFF2-40B4-BE49-F238E27FC236}">
                <a16:creationId xmlns:a16="http://schemas.microsoft.com/office/drawing/2014/main" id="{DFE0CA0E-BFA5-B1F7-855F-4DAFBF88E1C8}"/>
              </a:ext>
            </a:extLst>
          </p:cNvPr>
          <p:cNvSpPr>
            <a:spLocks noChangeShapeType="1"/>
          </p:cNvSpPr>
          <p:nvPr/>
        </p:nvSpPr>
        <p:spPr bwMode="auto">
          <a:xfrm flipH="1" flipV="1">
            <a:off x="3124200" y="2286000"/>
            <a:ext cx="457200" cy="6096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6" name="Line 16">
            <a:extLst>
              <a:ext uri="{FF2B5EF4-FFF2-40B4-BE49-F238E27FC236}">
                <a16:creationId xmlns:a16="http://schemas.microsoft.com/office/drawing/2014/main" id="{FC9C6EBE-67FE-E8F2-D30B-9F2CA1BB811B}"/>
              </a:ext>
            </a:extLst>
          </p:cNvPr>
          <p:cNvSpPr>
            <a:spLocks noChangeShapeType="1"/>
          </p:cNvSpPr>
          <p:nvPr/>
        </p:nvSpPr>
        <p:spPr bwMode="auto">
          <a:xfrm flipH="1" flipV="1">
            <a:off x="2819400" y="2514600"/>
            <a:ext cx="533400" cy="6096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7" name="Line 17">
            <a:extLst>
              <a:ext uri="{FF2B5EF4-FFF2-40B4-BE49-F238E27FC236}">
                <a16:creationId xmlns:a16="http://schemas.microsoft.com/office/drawing/2014/main" id="{E9503F7C-9428-6A6F-327D-57A83C8973DC}"/>
              </a:ext>
            </a:extLst>
          </p:cNvPr>
          <p:cNvSpPr>
            <a:spLocks noChangeShapeType="1"/>
          </p:cNvSpPr>
          <p:nvPr/>
        </p:nvSpPr>
        <p:spPr bwMode="auto">
          <a:xfrm flipV="1">
            <a:off x="4800600" y="1905000"/>
            <a:ext cx="228600" cy="8382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8" name="Line 18">
            <a:extLst>
              <a:ext uri="{FF2B5EF4-FFF2-40B4-BE49-F238E27FC236}">
                <a16:creationId xmlns:a16="http://schemas.microsoft.com/office/drawing/2014/main" id="{125C9B33-2531-6E86-E38A-D811FECFDB6E}"/>
              </a:ext>
            </a:extLst>
          </p:cNvPr>
          <p:cNvSpPr>
            <a:spLocks noChangeShapeType="1"/>
          </p:cNvSpPr>
          <p:nvPr/>
        </p:nvSpPr>
        <p:spPr bwMode="auto">
          <a:xfrm flipV="1">
            <a:off x="5105400" y="2057400"/>
            <a:ext cx="304800" cy="6858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9" name="Line 19">
            <a:extLst>
              <a:ext uri="{FF2B5EF4-FFF2-40B4-BE49-F238E27FC236}">
                <a16:creationId xmlns:a16="http://schemas.microsoft.com/office/drawing/2014/main" id="{70F12449-997C-FC70-2810-58AE452A327D}"/>
              </a:ext>
            </a:extLst>
          </p:cNvPr>
          <p:cNvSpPr>
            <a:spLocks noChangeShapeType="1"/>
          </p:cNvSpPr>
          <p:nvPr/>
        </p:nvSpPr>
        <p:spPr bwMode="auto">
          <a:xfrm flipV="1">
            <a:off x="5257800" y="2209800"/>
            <a:ext cx="457200" cy="6858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0" name="Line 20">
            <a:extLst>
              <a:ext uri="{FF2B5EF4-FFF2-40B4-BE49-F238E27FC236}">
                <a16:creationId xmlns:a16="http://schemas.microsoft.com/office/drawing/2014/main" id="{1A0BFF7F-1E07-550F-1ECD-8ADCD28E3112}"/>
              </a:ext>
            </a:extLst>
          </p:cNvPr>
          <p:cNvSpPr>
            <a:spLocks noChangeShapeType="1"/>
          </p:cNvSpPr>
          <p:nvPr/>
        </p:nvSpPr>
        <p:spPr bwMode="auto">
          <a:xfrm flipV="1">
            <a:off x="5638800" y="2514600"/>
            <a:ext cx="457200" cy="5334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1B11FA62-CBFE-6772-F7B7-99206DAE22B4}"/>
              </a:ext>
            </a:extLst>
          </p:cNvPr>
          <p:cNvSpPr>
            <a:spLocks noGrp="1" noChangeArrowheads="1"/>
          </p:cNvSpPr>
          <p:nvPr>
            <p:ph type="title"/>
          </p:nvPr>
        </p:nvSpPr>
        <p:spPr/>
        <p:txBody>
          <a:bodyPr>
            <a:normAutofit fontScale="90000"/>
          </a:bodyPr>
          <a:lstStyle/>
          <a:p>
            <a:pPr eaLnBrk="1" hangingPunct="1"/>
            <a:r>
              <a:rPr lang="en-US" altLang="en-US" sz="2800"/>
              <a:t>Marking the Base Posterior</a:t>
            </a:r>
            <a:br>
              <a:rPr lang="en-US" altLang="en-US" sz="2800"/>
            </a:br>
            <a:r>
              <a:rPr lang="en-US" altLang="en-US" sz="2000"/>
              <a:t>Divide the ocular orbits into four equal sections from medial to lateral. These quadrants will determine the vertical position of your central ray on the Blair protractoviews. </a:t>
            </a:r>
            <a:endParaRPr lang="en-US" altLang="en-US" sz="2800"/>
          </a:p>
        </p:txBody>
      </p:sp>
      <p:sp>
        <p:nvSpPr>
          <p:cNvPr id="67587" name="AutoShape 3">
            <a:extLst>
              <a:ext uri="{FF2B5EF4-FFF2-40B4-BE49-F238E27FC236}">
                <a16:creationId xmlns:a16="http://schemas.microsoft.com/office/drawing/2014/main" id="{7830BC3E-3ADB-E63D-694F-85BBEF08D35D}"/>
              </a:ext>
            </a:extLst>
          </p:cNvPr>
          <p:cNvSpPr>
            <a:spLocks noChangeArrowheads="1"/>
          </p:cNvSpPr>
          <p:nvPr/>
        </p:nvSpPr>
        <p:spPr bwMode="auto">
          <a:xfrm flipH="1" flipV="1">
            <a:off x="5105400" y="51054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7588" name="AutoShape 4">
            <a:extLst>
              <a:ext uri="{FF2B5EF4-FFF2-40B4-BE49-F238E27FC236}">
                <a16:creationId xmlns:a16="http://schemas.microsoft.com/office/drawing/2014/main" id="{B800C60E-E94A-C345-178C-E80AD3B0293E}"/>
              </a:ext>
            </a:extLst>
          </p:cNvPr>
          <p:cNvSpPr>
            <a:spLocks noChangeArrowheads="1"/>
          </p:cNvSpPr>
          <p:nvPr/>
        </p:nvSpPr>
        <p:spPr bwMode="auto">
          <a:xfrm flipV="1">
            <a:off x="5334000" y="54864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7589" name="AutoShape 5">
            <a:extLst>
              <a:ext uri="{FF2B5EF4-FFF2-40B4-BE49-F238E27FC236}">
                <a16:creationId xmlns:a16="http://schemas.microsoft.com/office/drawing/2014/main" id="{F0F861FB-510D-27C2-A790-90CD58EAEDC8}"/>
              </a:ext>
            </a:extLst>
          </p:cNvPr>
          <p:cNvSpPr>
            <a:spLocks noChangeArrowheads="1"/>
          </p:cNvSpPr>
          <p:nvPr/>
        </p:nvSpPr>
        <p:spPr bwMode="auto">
          <a:xfrm>
            <a:off x="5029200" y="57150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7590" name="AutoShape 6">
            <a:extLst>
              <a:ext uri="{FF2B5EF4-FFF2-40B4-BE49-F238E27FC236}">
                <a16:creationId xmlns:a16="http://schemas.microsoft.com/office/drawing/2014/main" id="{2A905160-A2B8-271A-B1E7-B4102019DFEC}"/>
              </a:ext>
            </a:extLst>
          </p:cNvPr>
          <p:cNvSpPr>
            <a:spLocks noChangeArrowheads="1"/>
          </p:cNvSpPr>
          <p:nvPr/>
        </p:nvSpPr>
        <p:spPr bwMode="auto">
          <a:xfrm flipV="1">
            <a:off x="4800600" y="53340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7591" name="AutoShape 7">
            <a:extLst>
              <a:ext uri="{FF2B5EF4-FFF2-40B4-BE49-F238E27FC236}">
                <a16:creationId xmlns:a16="http://schemas.microsoft.com/office/drawing/2014/main" id="{7A03AFA8-7722-BD53-0357-FA2C25A8DEB4}"/>
              </a:ext>
            </a:extLst>
          </p:cNvPr>
          <p:cNvSpPr>
            <a:spLocks noChangeArrowheads="1"/>
          </p:cNvSpPr>
          <p:nvPr/>
        </p:nvSpPr>
        <p:spPr bwMode="auto">
          <a:xfrm flipV="1">
            <a:off x="4419600" y="52578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7592" name="AutoShape 8">
            <a:extLst>
              <a:ext uri="{FF2B5EF4-FFF2-40B4-BE49-F238E27FC236}">
                <a16:creationId xmlns:a16="http://schemas.microsoft.com/office/drawing/2014/main" id="{2C23DEA2-E4C9-EFF4-CFE7-C35196FB8ADF}"/>
              </a:ext>
            </a:extLst>
          </p:cNvPr>
          <p:cNvSpPr>
            <a:spLocks noChangeArrowheads="1"/>
          </p:cNvSpPr>
          <p:nvPr/>
        </p:nvSpPr>
        <p:spPr bwMode="auto">
          <a:xfrm>
            <a:off x="3962400" y="56388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7593" name="AutoShape 9">
            <a:extLst>
              <a:ext uri="{FF2B5EF4-FFF2-40B4-BE49-F238E27FC236}">
                <a16:creationId xmlns:a16="http://schemas.microsoft.com/office/drawing/2014/main" id="{E7A6663E-AF9C-D2C2-A083-498C3B9DD73B}"/>
              </a:ext>
            </a:extLst>
          </p:cNvPr>
          <p:cNvSpPr>
            <a:spLocks noChangeArrowheads="1"/>
          </p:cNvSpPr>
          <p:nvPr/>
        </p:nvSpPr>
        <p:spPr bwMode="auto">
          <a:xfrm>
            <a:off x="4191000" y="57150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7594" name="AutoShape 10">
            <a:extLst>
              <a:ext uri="{FF2B5EF4-FFF2-40B4-BE49-F238E27FC236}">
                <a16:creationId xmlns:a16="http://schemas.microsoft.com/office/drawing/2014/main" id="{B6443B26-D273-0DD8-9ABA-83A5123D2057}"/>
              </a:ext>
            </a:extLst>
          </p:cNvPr>
          <p:cNvSpPr>
            <a:spLocks noChangeArrowheads="1"/>
          </p:cNvSpPr>
          <p:nvPr/>
        </p:nvSpPr>
        <p:spPr bwMode="auto">
          <a:xfrm flipV="1">
            <a:off x="4038600" y="5181600"/>
            <a:ext cx="76200" cy="76200"/>
          </a:xfrm>
          <a:prstGeom prst="flowChartConnector">
            <a:avLst/>
          </a:prstGeom>
          <a:solidFill>
            <a:schemeClr val="accent1"/>
          </a:solidFill>
          <a:ln w="12700">
            <a:solidFill>
              <a:schemeClr val="tx1"/>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67595" name="Picture 11" descr="BP14">
            <a:extLst>
              <a:ext uri="{FF2B5EF4-FFF2-40B4-BE49-F238E27FC236}">
                <a16:creationId xmlns:a16="http://schemas.microsoft.com/office/drawing/2014/main" id="{126AD616-7BB4-CF0F-F134-3A1C251BDE7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1124" r="2412" b="11124"/>
          <a:stretch>
            <a:fillRect/>
          </a:stretch>
        </p:blipFill>
        <p:spPr>
          <a:xfrm>
            <a:off x="2209800" y="1930400"/>
            <a:ext cx="4495800" cy="4927600"/>
          </a:xfrm>
          <a:noFill/>
        </p:spPr>
      </p:pic>
      <p:sp>
        <p:nvSpPr>
          <p:cNvPr id="67596" name="Line 12">
            <a:extLst>
              <a:ext uri="{FF2B5EF4-FFF2-40B4-BE49-F238E27FC236}">
                <a16:creationId xmlns:a16="http://schemas.microsoft.com/office/drawing/2014/main" id="{031576F4-84EE-A781-8C8E-0434486286F0}"/>
              </a:ext>
            </a:extLst>
          </p:cNvPr>
          <p:cNvSpPr>
            <a:spLocks noChangeShapeType="1"/>
          </p:cNvSpPr>
          <p:nvPr/>
        </p:nvSpPr>
        <p:spPr bwMode="auto">
          <a:xfrm flipH="1" flipV="1">
            <a:off x="4419600" y="1905000"/>
            <a:ext cx="0" cy="9144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7" name="Line 13">
            <a:extLst>
              <a:ext uri="{FF2B5EF4-FFF2-40B4-BE49-F238E27FC236}">
                <a16:creationId xmlns:a16="http://schemas.microsoft.com/office/drawing/2014/main" id="{A61CE84C-83FA-679F-5199-09A5EBD9B452}"/>
              </a:ext>
            </a:extLst>
          </p:cNvPr>
          <p:cNvSpPr>
            <a:spLocks noChangeShapeType="1"/>
          </p:cNvSpPr>
          <p:nvPr/>
        </p:nvSpPr>
        <p:spPr bwMode="auto">
          <a:xfrm flipH="1" flipV="1">
            <a:off x="3810000" y="1905000"/>
            <a:ext cx="304800" cy="8382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8" name="Line 14">
            <a:extLst>
              <a:ext uri="{FF2B5EF4-FFF2-40B4-BE49-F238E27FC236}">
                <a16:creationId xmlns:a16="http://schemas.microsoft.com/office/drawing/2014/main" id="{F4FA3D94-1EA6-0840-54E2-994084582131}"/>
              </a:ext>
            </a:extLst>
          </p:cNvPr>
          <p:cNvSpPr>
            <a:spLocks noChangeShapeType="1"/>
          </p:cNvSpPr>
          <p:nvPr/>
        </p:nvSpPr>
        <p:spPr bwMode="auto">
          <a:xfrm flipH="1" flipV="1">
            <a:off x="3429000" y="2057400"/>
            <a:ext cx="381000" cy="6858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599" name="Line 15">
            <a:extLst>
              <a:ext uri="{FF2B5EF4-FFF2-40B4-BE49-F238E27FC236}">
                <a16:creationId xmlns:a16="http://schemas.microsoft.com/office/drawing/2014/main" id="{B4C02063-A9E8-E15E-A1B2-4C34253913AD}"/>
              </a:ext>
            </a:extLst>
          </p:cNvPr>
          <p:cNvSpPr>
            <a:spLocks noChangeShapeType="1"/>
          </p:cNvSpPr>
          <p:nvPr/>
        </p:nvSpPr>
        <p:spPr bwMode="auto">
          <a:xfrm flipH="1" flipV="1">
            <a:off x="3124200" y="2286000"/>
            <a:ext cx="457200" cy="6096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0" name="Line 16">
            <a:extLst>
              <a:ext uri="{FF2B5EF4-FFF2-40B4-BE49-F238E27FC236}">
                <a16:creationId xmlns:a16="http://schemas.microsoft.com/office/drawing/2014/main" id="{7BAADA05-86AA-1370-D297-91D42926437B}"/>
              </a:ext>
            </a:extLst>
          </p:cNvPr>
          <p:cNvSpPr>
            <a:spLocks noChangeShapeType="1"/>
          </p:cNvSpPr>
          <p:nvPr/>
        </p:nvSpPr>
        <p:spPr bwMode="auto">
          <a:xfrm flipH="1" flipV="1">
            <a:off x="2819400" y="2514600"/>
            <a:ext cx="533400" cy="6096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1" name="Line 17">
            <a:extLst>
              <a:ext uri="{FF2B5EF4-FFF2-40B4-BE49-F238E27FC236}">
                <a16:creationId xmlns:a16="http://schemas.microsoft.com/office/drawing/2014/main" id="{5C59D83E-2631-74F1-37F3-DF7540D32E6E}"/>
              </a:ext>
            </a:extLst>
          </p:cNvPr>
          <p:cNvSpPr>
            <a:spLocks noChangeShapeType="1"/>
          </p:cNvSpPr>
          <p:nvPr/>
        </p:nvSpPr>
        <p:spPr bwMode="auto">
          <a:xfrm flipV="1">
            <a:off x="4800600" y="1905000"/>
            <a:ext cx="228600" cy="8382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2" name="Line 18">
            <a:extLst>
              <a:ext uri="{FF2B5EF4-FFF2-40B4-BE49-F238E27FC236}">
                <a16:creationId xmlns:a16="http://schemas.microsoft.com/office/drawing/2014/main" id="{E2E86DC7-234A-F06A-FDB0-A41EFAAB1EE2}"/>
              </a:ext>
            </a:extLst>
          </p:cNvPr>
          <p:cNvSpPr>
            <a:spLocks noChangeShapeType="1"/>
          </p:cNvSpPr>
          <p:nvPr/>
        </p:nvSpPr>
        <p:spPr bwMode="auto">
          <a:xfrm flipV="1">
            <a:off x="5105400" y="2057400"/>
            <a:ext cx="304800" cy="6858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3" name="Line 19">
            <a:extLst>
              <a:ext uri="{FF2B5EF4-FFF2-40B4-BE49-F238E27FC236}">
                <a16:creationId xmlns:a16="http://schemas.microsoft.com/office/drawing/2014/main" id="{EDCD8868-9ED7-C4DE-1133-8AF6402CA664}"/>
              </a:ext>
            </a:extLst>
          </p:cNvPr>
          <p:cNvSpPr>
            <a:spLocks noChangeShapeType="1"/>
          </p:cNvSpPr>
          <p:nvPr/>
        </p:nvSpPr>
        <p:spPr bwMode="auto">
          <a:xfrm flipV="1">
            <a:off x="5257800" y="2209800"/>
            <a:ext cx="457200" cy="6858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4" name="Line 20">
            <a:extLst>
              <a:ext uri="{FF2B5EF4-FFF2-40B4-BE49-F238E27FC236}">
                <a16:creationId xmlns:a16="http://schemas.microsoft.com/office/drawing/2014/main" id="{DFF530F1-6A8A-1DA0-27F7-88857A647545}"/>
              </a:ext>
            </a:extLst>
          </p:cNvPr>
          <p:cNvSpPr>
            <a:spLocks noChangeShapeType="1"/>
          </p:cNvSpPr>
          <p:nvPr/>
        </p:nvSpPr>
        <p:spPr bwMode="auto">
          <a:xfrm flipV="1">
            <a:off x="5638800" y="2514600"/>
            <a:ext cx="457200" cy="5334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7605" name="Text Box 21">
            <a:extLst>
              <a:ext uri="{FF2B5EF4-FFF2-40B4-BE49-F238E27FC236}">
                <a16:creationId xmlns:a16="http://schemas.microsoft.com/office/drawing/2014/main" id="{608C43FE-C79D-81FA-A252-455F927FC09A}"/>
              </a:ext>
            </a:extLst>
          </p:cNvPr>
          <p:cNvSpPr txBox="1">
            <a:spLocks noChangeArrowheads="1"/>
          </p:cNvSpPr>
          <p:nvPr/>
        </p:nvSpPr>
        <p:spPr bwMode="auto">
          <a:xfrm>
            <a:off x="3505200" y="6019800"/>
            <a:ext cx="1143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t>17 1/2</a:t>
            </a:r>
          </a:p>
        </p:txBody>
      </p:sp>
      <p:sp>
        <p:nvSpPr>
          <p:cNvPr id="67606" name="Text Box 22">
            <a:extLst>
              <a:ext uri="{FF2B5EF4-FFF2-40B4-BE49-F238E27FC236}">
                <a16:creationId xmlns:a16="http://schemas.microsoft.com/office/drawing/2014/main" id="{FBC27A6E-9816-1EE3-D574-24FFE45A54C5}"/>
              </a:ext>
            </a:extLst>
          </p:cNvPr>
          <p:cNvSpPr txBox="1">
            <a:spLocks noChangeArrowheads="1"/>
          </p:cNvSpPr>
          <p:nvPr/>
        </p:nvSpPr>
        <p:spPr bwMode="auto">
          <a:xfrm>
            <a:off x="4648200" y="60198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t>25</a:t>
            </a:r>
          </a:p>
        </p:txBody>
      </p:sp>
      <p:sp>
        <p:nvSpPr>
          <p:cNvPr id="67607" name="Text Box 23">
            <a:extLst>
              <a:ext uri="{FF2B5EF4-FFF2-40B4-BE49-F238E27FC236}">
                <a16:creationId xmlns:a16="http://schemas.microsoft.com/office/drawing/2014/main" id="{7F171DA6-09C6-4709-811D-A8858E0ABB07}"/>
              </a:ext>
            </a:extLst>
          </p:cNvPr>
          <p:cNvSpPr txBox="1">
            <a:spLocks noChangeArrowheads="1"/>
          </p:cNvSpPr>
          <p:nvPr/>
        </p:nvSpPr>
        <p:spPr bwMode="auto">
          <a:xfrm>
            <a:off x="3505200" y="19050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rgbClr val="FF00FF"/>
                </a:solidFill>
              </a:rPr>
              <a:t>2</a:t>
            </a:r>
          </a:p>
        </p:txBody>
      </p:sp>
      <p:sp>
        <p:nvSpPr>
          <p:cNvPr id="67608" name="Text Box 24">
            <a:extLst>
              <a:ext uri="{FF2B5EF4-FFF2-40B4-BE49-F238E27FC236}">
                <a16:creationId xmlns:a16="http://schemas.microsoft.com/office/drawing/2014/main" id="{1736466F-03EC-72AE-BC59-51EF34867222}"/>
              </a:ext>
            </a:extLst>
          </p:cNvPr>
          <p:cNvSpPr txBox="1">
            <a:spLocks noChangeArrowheads="1"/>
          </p:cNvSpPr>
          <p:nvPr/>
        </p:nvSpPr>
        <p:spPr bwMode="auto">
          <a:xfrm>
            <a:off x="3886200" y="1828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rgbClr val="FF00FF"/>
                </a:solidFill>
              </a:rPr>
              <a:t>1</a:t>
            </a:r>
          </a:p>
        </p:txBody>
      </p:sp>
      <p:sp>
        <p:nvSpPr>
          <p:cNvPr id="67609" name="Text Box 25">
            <a:extLst>
              <a:ext uri="{FF2B5EF4-FFF2-40B4-BE49-F238E27FC236}">
                <a16:creationId xmlns:a16="http://schemas.microsoft.com/office/drawing/2014/main" id="{F445F084-6456-15D8-9C58-57FFF7CAFDD4}"/>
              </a:ext>
            </a:extLst>
          </p:cNvPr>
          <p:cNvSpPr txBox="1">
            <a:spLocks noChangeArrowheads="1"/>
          </p:cNvSpPr>
          <p:nvPr/>
        </p:nvSpPr>
        <p:spPr bwMode="auto">
          <a:xfrm>
            <a:off x="3124200" y="19812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rgbClr val="FF00FF"/>
                </a:solidFill>
              </a:rPr>
              <a:t>3</a:t>
            </a:r>
          </a:p>
        </p:txBody>
      </p:sp>
      <p:sp>
        <p:nvSpPr>
          <p:cNvPr id="67610" name="Text Box 26">
            <a:extLst>
              <a:ext uri="{FF2B5EF4-FFF2-40B4-BE49-F238E27FC236}">
                <a16:creationId xmlns:a16="http://schemas.microsoft.com/office/drawing/2014/main" id="{91597F9F-6137-655A-2835-EE77523D72FA}"/>
              </a:ext>
            </a:extLst>
          </p:cNvPr>
          <p:cNvSpPr txBox="1">
            <a:spLocks noChangeArrowheads="1"/>
          </p:cNvSpPr>
          <p:nvPr/>
        </p:nvSpPr>
        <p:spPr bwMode="auto">
          <a:xfrm>
            <a:off x="2743200" y="21336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rgbClr val="FF00FF"/>
                </a:solidFill>
              </a:rPr>
              <a:t>4</a:t>
            </a:r>
          </a:p>
        </p:txBody>
      </p:sp>
      <p:sp>
        <p:nvSpPr>
          <p:cNvPr id="67611" name="Text Box 27">
            <a:extLst>
              <a:ext uri="{FF2B5EF4-FFF2-40B4-BE49-F238E27FC236}">
                <a16:creationId xmlns:a16="http://schemas.microsoft.com/office/drawing/2014/main" id="{1B4A9EA3-3FAC-2533-686D-99EA9673398E}"/>
              </a:ext>
            </a:extLst>
          </p:cNvPr>
          <p:cNvSpPr txBox="1">
            <a:spLocks noChangeArrowheads="1"/>
          </p:cNvSpPr>
          <p:nvPr/>
        </p:nvSpPr>
        <p:spPr bwMode="auto">
          <a:xfrm>
            <a:off x="4572000" y="18288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rgbClr val="FF00FF"/>
                </a:solidFill>
              </a:rPr>
              <a:t>1</a:t>
            </a:r>
          </a:p>
        </p:txBody>
      </p:sp>
      <p:sp>
        <p:nvSpPr>
          <p:cNvPr id="67612" name="Text Box 28">
            <a:extLst>
              <a:ext uri="{FF2B5EF4-FFF2-40B4-BE49-F238E27FC236}">
                <a16:creationId xmlns:a16="http://schemas.microsoft.com/office/drawing/2014/main" id="{FE8830F1-7B50-AF25-E648-41B14C0DC31B}"/>
              </a:ext>
            </a:extLst>
          </p:cNvPr>
          <p:cNvSpPr txBox="1">
            <a:spLocks noChangeArrowheads="1"/>
          </p:cNvSpPr>
          <p:nvPr/>
        </p:nvSpPr>
        <p:spPr bwMode="auto">
          <a:xfrm>
            <a:off x="5029200" y="18288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rgbClr val="FF00FF"/>
                </a:solidFill>
              </a:rPr>
              <a:t>2</a:t>
            </a:r>
          </a:p>
        </p:txBody>
      </p:sp>
      <p:sp>
        <p:nvSpPr>
          <p:cNvPr id="67613" name="Text Box 29">
            <a:extLst>
              <a:ext uri="{FF2B5EF4-FFF2-40B4-BE49-F238E27FC236}">
                <a16:creationId xmlns:a16="http://schemas.microsoft.com/office/drawing/2014/main" id="{48EE0073-BFF0-75EB-DEAF-2AB288ABF221}"/>
              </a:ext>
            </a:extLst>
          </p:cNvPr>
          <p:cNvSpPr txBox="1">
            <a:spLocks noChangeArrowheads="1"/>
          </p:cNvSpPr>
          <p:nvPr/>
        </p:nvSpPr>
        <p:spPr bwMode="auto">
          <a:xfrm>
            <a:off x="5410200" y="19050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rgbClr val="FF00FF"/>
                </a:solidFill>
              </a:rPr>
              <a:t>3</a:t>
            </a:r>
          </a:p>
        </p:txBody>
      </p:sp>
      <p:sp>
        <p:nvSpPr>
          <p:cNvPr id="67614" name="Text Box 30">
            <a:extLst>
              <a:ext uri="{FF2B5EF4-FFF2-40B4-BE49-F238E27FC236}">
                <a16:creationId xmlns:a16="http://schemas.microsoft.com/office/drawing/2014/main" id="{CB4E4C2A-4B85-CD44-D267-B4D66B8A0C48}"/>
              </a:ext>
            </a:extLst>
          </p:cNvPr>
          <p:cNvSpPr txBox="1">
            <a:spLocks noChangeArrowheads="1"/>
          </p:cNvSpPr>
          <p:nvPr/>
        </p:nvSpPr>
        <p:spPr bwMode="auto">
          <a:xfrm>
            <a:off x="5791200" y="21336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rgbClr val="FF00FF"/>
                </a:solidFill>
              </a:rPr>
              <a:t>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DeKoyerBP2">
            <a:extLst>
              <a:ext uri="{FF2B5EF4-FFF2-40B4-BE49-F238E27FC236}">
                <a16:creationId xmlns:a16="http://schemas.microsoft.com/office/drawing/2014/main" id="{33D4E73F-7DD1-7800-ABE1-ABB2CF6D62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52400"/>
            <a:ext cx="5283200" cy="6489700"/>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68611" name="Oval 3">
            <a:extLst>
              <a:ext uri="{FF2B5EF4-FFF2-40B4-BE49-F238E27FC236}">
                <a16:creationId xmlns:a16="http://schemas.microsoft.com/office/drawing/2014/main" id="{D56B4CAC-2039-8087-31DA-3AEC34BF7FC7}"/>
              </a:ext>
            </a:extLst>
          </p:cNvPr>
          <p:cNvSpPr>
            <a:spLocks noChangeArrowheads="1"/>
          </p:cNvSpPr>
          <p:nvPr/>
        </p:nvSpPr>
        <p:spPr bwMode="auto">
          <a:xfrm>
            <a:off x="4572000" y="4572000"/>
            <a:ext cx="76200" cy="76200"/>
          </a:xfrm>
          <a:prstGeom prst="ellipse">
            <a:avLst/>
          </a:prstGeom>
          <a:solidFill>
            <a:srgbClr val="FF6600"/>
          </a:solidFill>
          <a:ln w="9525">
            <a:solidFill>
              <a:srgbClr val="FF6600"/>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solidFill>
                <a:srgbClr val="FF6600"/>
              </a:solidFill>
            </a:endParaRPr>
          </a:p>
        </p:txBody>
      </p:sp>
      <p:sp>
        <p:nvSpPr>
          <p:cNvPr id="68612" name="Oval 4">
            <a:extLst>
              <a:ext uri="{FF2B5EF4-FFF2-40B4-BE49-F238E27FC236}">
                <a16:creationId xmlns:a16="http://schemas.microsoft.com/office/drawing/2014/main" id="{A673D0F6-4E9B-780A-8679-27FB2210CDAC}"/>
              </a:ext>
            </a:extLst>
          </p:cNvPr>
          <p:cNvSpPr>
            <a:spLocks noChangeArrowheads="1"/>
          </p:cNvSpPr>
          <p:nvPr/>
        </p:nvSpPr>
        <p:spPr bwMode="auto">
          <a:xfrm>
            <a:off x="4267200" y="5105400"/>
            <a:ext cx="76200" cy="76200"/>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8613" name="Freeform 5">
            <a:extLst>
              <a:ext uri="{FF2B5EF4-FFF2-40B4-BE49-F238E27FC236}">
                <a16:creationId xmlns:a16="http://schemas.microsoft.com/office/drawing/2014/main" id="{367E9131-FA26-5342-7EB8-6386AFBE2DA0}"/>
              </a:ext>
            </a:extLst>
          </p:cNvPr>
          <p:cNvSpPr>
            <a:spLocks/>
          </p:cNvSpPr>
          <p:nvPr/>
        </p:nvSpPr>
        <p:spPr bwMode="auto">
          <a:xfrm>
            <a:off x="3810000" y="4953000"/>
            <a:ext cx="457200" cy="266700"/>
          </a:xfrm>
          <a:custGeom>
            <a:avLst/>
            <a:gdLst>
              <a:gd name="T0" fmla="*/ 2147483646 w 288"/>
              <a:gd name="T1" fmla="*/ 2147483646 h 168"/>
              <a:gd name="T2" fmla="*/ 2147483646 w 288"/>
              <a:gd name="T3" fmla="*/ 2147483646 h 168"/>
              <a:gd name="T4" fmla="*/ 2147483646 w 288"/>
              <a:gd name="T5" fmla="*/ 2147483646 h 168"/>
              <a:gd name="T6" fmla="*/ 0 w 288"/>
              <a:gd name="T7" fmla="*/ 0 h 168"/>
              <a:gd name="T8" fmla="*/ 0 60000 65536"/>
              <a:gd name="T9" fmla="*/ 0 60000 65536"/>
              <a:gd name="T10" fmla="*/ 0 60000 65536"/>
              <a:gd name="T11" fmla="*/ 0 60000 65536"/>
              <a:gd name="T12" fmla="*/ 0 w 288"/>
              <a:gd name="T13" fmla="*/ 0 h 168"/>
              <a:gd name="T14" fmla="*/ 288 w 288"/>
              <a:gd name="T15" fmla="*/ 168 h 168"/>
            </a:gdLst>
            <a:ahLst/>
            <a:cxnLst>
              <a:cxn ang="T8">
                <a:pos x="T0" y="T1"/>
              </a:cxn>
              <a:cxn ang="T9">
                <a:pos x="T2" y="T3"/>
              </a:cxn>
              <a:cxn ang="T10">
                <a:pos x="T4" y="T5"/>
              </a:cxn>
              <a:cxn ang="T11">
                <a:pos x="T6" y="T7"/>
              </a:cxn>
            </a:cxnLst>
            <a:rect l="T12" t="T13" r="T14" b="T15"/>
            <a:pathLst>
              <a:path w="288" h="168">
                <a:moveTo>
                  <a:pt x="288" y="144"/>
                </a:moveTo>
                <a:cubicBezTo>
                  <a:pt x="256" y="144"/>
                  <a:pt x="224" y="144"/>
                  <a:pt x="192" y="144"/>
                </a:cubicBezTo>
                <a:cubicBezTo>
                  <a:pt x="160" y="144"/>
                  <a:pt x="128" y="168"/>
                  <a:pt x="96" y="144"/>
                </a:cubicBezTo>
                <a:cubicBezTo>
                  <a:pt x="64" y="120"/>
                  <a:pt x="16" y="24"/>
                  <a:pt x="0" y="0"/>
                </a:cubicBezTo>
              </a:path>
            </a:pathLst>
          </a:custGeom>
          <a:noFill/>
          <a:ln w="19050" cap="flat" cmpd="sng">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14" name="Freeform 6">
            <a:extLst>
              <a:ext uri="{FF2B5EF4-FFF2-40B4-BE49-F238E27FC236}">
                <a16:creationId xmlns:a16="http://schemas.microsoft.com/office/drawing/2014/main" id="{169A8807-F1DE-6DE5-547B-5880679B026C}"/>
              </a:ext>
            </a:extLst>
          </p:cNvPr>
          <p:cNvSpPr>
            <a:spLocks/>
          </p:cNvSpPr>
          <p:nvPr/>
        </p:nvSpPr>
        <p:spPr bwMode="auto">
          <a:xfrm>
            <a:off x="3886200" y="4241800"/>
            <a:ext cx="762000" cy="482600"/>
          </a:xfrm>
          <a:custGeom>
            <a:avLst/>
            <a:gdLst>
              <a:gd name="T0" fmla="*/ 2147483646 w 480"/>
              <a:gd name="T1" fmla="*/ 2147483646 h 304"/>
              <a:gd name="T2" fmla="*/ 2147483646 w 480"/>
              <a:gd name="T3" fmla="*/ 2147483646 h 304"/>
              <a:gd name="T4" fmla="*/ 2147483646 w 480"/>
              <a:gd name="T5" fmla="*/ 2147483646 h 304"/>
              <a:gd name="T6" fmla="*/ 0 w 480"/>
              <a:gd name="T7" fmla="*/ 2147483646 h 304"/>
              <a:gd name="T8" fmla="*/ 0 60000 65536"/>
              <a:gd name="T9" fmla="*/ 0 60000 65536"/>
              <a:gd name="T10" fmla="*/ 0 60000 65536"/>
              <a:gd name="T11" fmla="*/ 0 60000 65536"/>
              <a:gd name="T12" fmla="*/ 0 w 480"/>
              <a:gd name="T13" fmla="*/ 0 h 304"/>
              <a:gd name="T14" fmla="*/ 480 w 480"/>
              <a:gd name="T15" fmla="*/ 304 h 304"/>
            </a:gdLst>
            <a:ahLst/>
            <a:cxnLst>
              <a:cxn ang="T8">
                <a:pos x="T0" y="T1"/>
              </a:cxn>
              <a:cxn ang="T9">
                <a:pos x="T2" y="T3"/>
              </a:cxn>
              <a:cxn ang="T10">
                <a:pos x="T4" y="T5"/>
              </a:cxn>
              <a:cxn ang="T11">
                <a:pos x="T6" y="T7"/>
              </a:cxn>
            </a:cxnLst>
            <a:rect l="T12" t="T13" r="T14" b="T15"/>
            <a:pathLst>
              <a:path w="480" h="304">
                <a:moveTo>
                  <a:pt x="480" y="16"/>
                </a:moveTo>
                <a:cubicBezTo>
                  <a:pt x="412" y="8"/>
                  <a:pt x="344" y="0"/>
                  <a:pt x="288" y="16"/>
                </a:cubicBezTo>
                <a:cubicBezTo>
                  <a:pt x="232" y="32"/>
                  <a:pt x="192" y="64"/>
                  <a:pt x="144" y="112"/>
                </a:cubicBezTo>
                <a:cubicBezTo>
                  <a:pt x="96" y="160"/>
                  <a:pt x="24" y="272"/>
                  <a:pt x="0" y="304"/>
                </a:cubicBezTo>
              </a:path>
            </a:pathLst>
          </a:custGeom>
          <a:noFill/>
          <a:ln w="19050" cap="flat" cmpd="sng">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15" name="Freeform 7">
            <a:extLst>
              <a:ext uri="{FF2B5EF4-FFF2-40B4-BE49-F238E27FC236}">
                <a16:creationId xmlns:a16="http://schemas.microsoft.com/office/drawing/2014/main" id="{8411F96E-BECD-DCA6-87CC-000561A20F05}"/>
              </a:ext>
            </a:extLst>
          </p:cNvPr>
          <p:cNvSpPr>
            <a:spLocks/>
          </p:cNvSpPr>
          <p:nvPr/>
        </p:nvSpPr>
        <p:spPr bwMode="auto">
          <a:xfrm>
            <a:off x="3810000" y="4724400"/>
            <a:ext cx="76200" cy="228600"/>
          </a:xfrm>
          <a:custGeom>
            <a:avLst/>
            <a:gdLst>
              <a:gd name="T0" fmla="*/ 0 w 48"/>
              <a:gd name="T1" fmla="*/ 2147483646 h 144"/>
              <a:gd name="T2" fmla="*/ 2147483646 w 48"/>
              <a:gd name="T3" fmla="*/ 0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0" y="144"/>
                </a:moveTo>
                <a:cubicBezTo>
                  <a:pt x="20" y="84"/>
                  <a:pt x="40" y="24"/>
                  <a:pt x="48" y="0"/>
                </a:cubicBezTo>
              </a:path>
            </a:pathLst>
          </a:custGeom>
          <a:noFill/>
          <a:ln w="19050" cap="flat" cmpd="sng">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16" name="Line 8">
            <a:extLst>
              <a:ext uri="{FF2B5EF4-FFF2-40B4-BE49-F238E27FC236}">
                <a16:creationId xmlns:a16="http://schemas.microsoft.com/office/drawing/2014/main" id="{455813C9-BC29-1261-AC17-98E28653B81E}"/>
              </a:ext>
            </a:extLst>
          </p:cNvPr>
          <p:cNvSpPr>
            <a:spLocks noChangeShapeType="1"/>
          </p:cNvSpPr>
          <p:nvPr/>
        </p:nvSpPr>
        <p:spPr bwMode="auto">
          <a:xfrm flipH="1">
            <a:off x="4267200" y="4648200"/>
            <a:ext cx="304800" cy="53340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7" name="Line 9">
            <a:extLst>
              <a:ext uri="{FF2B5EF4-FFF2-40B4-BE49-F238E27FC236}">
                <a16:creationId xmlns:a16="http://schemas.microsoft.com/office/drawing/2014/main" id="{0F219222-7759-FDDE-0CC5-7A3C9FFCDEB6}"/>
              </a:ext>
            </a:extLst>
          </p:cNvPr>
          <p:cNvSpPr>
            <a:spLocks noChangeShapeType="1"/>
          </p:cNvSpPr>
          <p:nvPr/>
        </p:nvSpPr>
        <p:spPr bwMode="auto">
          <a:xfrm>
            <a:off x="4343400" y="51054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8" name="Line 10">
            <a:extLst>
              <a:ext uri="{FF2B5EF4-FFF2-40B4-BE49-F238E27FC236}">
                <a16:creationId xmlns:a16="http://schemas.microsoft.com/office/drawing/2014/main" id="{1371ACF8-4E07-5828-A465-C2E3CF5BDAC6}"/>
              </a:ext>
            </a:extLst>
          </p:cNvPr>
          <p:cNvSpPr>
            <a:spLocks noChangeShapeType="1"/>
          </p:cNvSpPr>
          <p:nvPr/>
        </p:nvSpPr>
        <p:spPr bwMode="auto">
          <a:xfrm flipH="1" flipV="1">
            <a:off x="3810000" y="4876800"/>
            <a:ext cx="457200" cy="304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19" name="Line 11">
            <a:extLst>
              <a:ext uri="{FF2B5EF4-FFF2-40B4-BE49-F238E27FC236}">
                <a16:creationId xmlns:a16="http://schemas.microsoft.com/office/drawing/2014/main" id="{A7EBF020-6857-3F63-915A-329A20D02FF9}"/>
              </a:ext>
            </a:extLst>
          </p:cNvPr>
          <p:cNvSpPr>
            <a:spLocks noChangeShapeType="1"/>
          </p:cNvSpPr>
          <p:nvPr/>
        </p:nvSpPr>
        <p:spPr bwMode="auto">
          <a:xfrm flipH="1" flipV="1">
            <a:off x="4191000" y="4343400"/>
            <a:ext cx="381000" cy="2286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0" name="Line 12">
            <a:extLst>
              <a:ext uri="{FF2B5EF4-FFF2-40B4-BE49-F238E27FC236}">
                <a16:creationId xmlns:a16="http://schemas.microsoft.com/office/drawing/2014/main" id="{86127AC0-392C-66C1-AB3C-86BB927151D6}"/>
              </a:ext>
            </a:extLst>
          </p:cNvPr>
          <p:cNvSpPr>
            <a:spLocks noChangeShapeType="1"/>
          </p:cNvSpPr>
          <p:nvPr/>
        </p:nvSpPr>
        <p:spPr bwMode="auto">
          <a:xfrm flipV="1">
            <a:off x="3962400" y="4876800"/>
            <a:ext cx="152400" cy="2286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1" name="Line 13">
            <a:extLst>
              <a:ext uri="{FF2B5EF4-FFF2-40B4-BE49-F238E27FC236}">
                <a16:creationId xmlns:a16="http://schemas.microsoft.com/office/drawing/2014/main" id="{11C42E32-DA4F-795F-E980-5C922EC9148F}"/>
              </a:ext>
            </a:extLst>
          </p:cNvPr>
          <p:cNvSpPr>
            <a:spLocks noChangeShapeType="1"/>
          </p:cNvSpPr>
          <p:nvPr/>
        </p:nvSpPr>
        <p:spPr bwMode="auto">
          <a:xfrm flipV="1">
            <a:off x="4343400" y="4343400"/>
            <a:ext cx="152400" cy="2286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2" name="Line 14">
            <a:extLst>
              <a:ext uri="{FF2B5EF4-FFF2-40B4-BE49-F238E27FC236}">
                <a16:creationId xmlns:a16="http://schemas.microsoft.com/office/drawing/2014/main" id="{940F52C6-6FB5-5074-47AA-05968FDFCCC6}"/>
              </a:ext>
            </a:extLst>
          </p:cNvPr>
          <p:cNvSpPr>
            <a:spLocks noChangeShapeType="1"/>
          </p:cNvSpPr>
          <p:nvPr/>
        </p:nvSpPr>
        <p:spPr bwMode="auto">
          <a:xfrm flipV="1">
            <a:off x="3276600" y="914400"/>
            <a:ext cx="3352800" cy="5334000"/>
          </a:xfrm>
          <a:prstGeom prst="line">
            <a:avLst/>
          </a:prstGeom>
          <a:noFill/>
          <a:ln w="57150">
            <a:solidFill>
              <a:srgbClr val="FF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3" name="Oval 15">
            <a:extLst>
              <a:ext uri="{FF2B5EF4-FFF2-40B4-BE49-F238E27FC236}">
                <a16:creationId xmlns:a16="http://schemas.microsoft.com/office/drawing/2014/main" id="{B073BD36-043D-FC1C-08E9-1482977893F5}"/>
              </a:ext>
            </a:extLst>
          </p:cNvPr>
          <p:cNvSpPr>
            <a:spLocks noChangeArrowheads="1"/>
          </p:cNvSpPr>
          <p:nvPr/>
        </p:nvSpPr>
        <p:spPr bwMode="auto">
          <a:xfrm>
            <a:off x="5257800" y="4572000"/>
            <a:ext cx="76200" cy="76200"/>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68624" name="Oval 16">
            <a:extLst>
              <a:ext uri="{FF2B5EF4-FFF2-40B4-BE49-F238E27FC236}">
                <a16:creationId xmlns:a16="http://schemas.microsoft.com/office/drawing/2014/main" id="{90934AB1-D7F5-0500-AF10-C2A7A3C8E13E}"/>
              </a:ext>
            </a:extLst>
          </p:cNvPr>
          <p:cNvSpPr>
            <a:spLocks noChangeArrowheads="1"/>
          </p:cNvSpPr>
          <p:nvPr/>
        </p:nvSpPr>
        <p:spPr bwMode="auto">
          <a:xfrm>
            <a:off x="5562600" y="5181600"/>
            <a:ext cx="76200" cy="76200"/>
          </a:xfrm>
          <a:prstGeom prst="ellipse">
            <a:avLst/>
          </a:prstGeom>
          <a:solidFill>
            <a:srgbClr val="FF660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1800">
              <a:solidFill>
                <a:srgbClr val="FF6600"/>
              </a:solidFill>
            </a:endParaRPr>
          </a:p>
        </p:txBody>
      </p:sp>
      <p:sp>
        <p:nvSpPr>
          <p:cNvPr id="68625" name="Line 17">
            <a:extLst>
              <a:ext uri="{FF2B5EF4-FFF2-40B4-BE49-F238E27FC236}">
                <a16:creationId xmlns:a16="http://schemas.microsoft.com/office/drawing/2014/main" id="{B0A74F34-B574-9BF3-BE49-8402FB583979}"/>
              </a:ext>
            </a:extLst>
          </p:cNvPr>
          <p:cNvSpPr>
            <a:spLocks noChangeShapeType="1"/>
          </p:cNvSpPr>
          <p:nvPr/>
        </p:nvSpPr>
        <p:spPr bwMode="auto">
          <a:xfrm>
            <a:off x="5257800" y="4572000"/>
            <a:ext cx="381000" cy="68580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6" name="Freeform 18">
            <a:extLst>
              <a:ext uri="{FF2B5EF4-FFF2-40B4-BE49-F238E27FC236}">
                <a16:creationId xmlns:a16="http://schemas.microsoft.com/office/drawing/2014/main" id="{32672B60-6FAA-4891-3B91-5438666B5145}"/>
              </a:ext>
            </a:extLst>
          </p:cNvPr>
          <p:cNvSpPr>
            <a:spLocks/>
          </p:cNvSpPr>
          <p:nvPr/>
        </p:nvSpPr>
        <p:spPr bwMode="auto">
          <a:xfrm>
            <a:off x="5638800" y="5029200"/>
            <a:ext cx="419100" cy="254000"/>
          </a:xfrm>
          <a:custGeom>
            <a:avLst/>
            <a:gdLst>
              <a:gd name="T0" fmla="*/ 0 w 264"/>
              <a:gd name="T1" fmla="*/ 2147483646 h 160"/>
              <a:gd name="T2" fmla="*/ 2147483646 w 264"/>
              <a:gd name="T3" fmla="*/ 2147483646 h 160"/>
              <a:gd name="T4" fmla="*/ 2147483646 w 264"/>
              <a:gd name="T5" fmla="*/ 2147483646 h 160"/>
              <a:gd name="T6" fmla="*/ 2147483646 w 264"/>
              <a:gd name="T7" fmla="*/ 0 h 160"/>
              <a:gd name="T8" fmla="*/ 0 60000 65536"/>
              <a:gd name="T9" fmla="*/ 0 60000 65536"/>
              <a:gd name="T10" fmla="*/ 0 60000 65536"/>
              <a:gd name="T11" fmla="*/ 0 60000 65536"/>
              <a:gd name="T12" fmla="*/ 0 w 264"/>
              <a:gd name="T13" fmla="*/ 0 h 160"/>
              <a:gd name="T14" fmla="*/ 264 w 264"/>
              <a:gd name="T15" fmla="*/ 160 h 160"/>
            </a:gdLst>
            <a:ahLst/>
            <a:cxnLst>
              <a:cxn ang="T8">
                <a:pos x="T0" y="T1"/>
              </a:cxn>
              <a:cxn ang="T9">
                <a:pos x="T2" y="T3"/>
              </a:cxn>
              <a:cxn ang="T10">
                <a:pos x="T4" y="T5"/>
              </a:cxn>
              <a:cxn ang="T11">
                <a:pos x="T6" y="T7"/>
              </a:cxn>
            </a:cxnLst>
            <a:rect l="T12" t="T13" r="T14" b="T15"/>
            <a:pathLst>
              <a:path w="264" h="160">
                <a:moveTo>
                  <a:pt x="0" y="144"/>
                </a:moveTo>
                <a:cubicBezTo>
                  <a:pt x="28" y="152"/>
                  <a:pt x="56" y="160"/>
                  <a:pt x="96" y="144"/>
                </a:cubicBezTo>
                <a:cubicBezTo>
                  <a:pt x="136" y="128"/>
                  <a:pt x="216" y="72"/>
                  <a:pt x="240" y="48"/>
                </a:cubicBezTo>
                <a:cubicBezTo>
                  <a:pt x="264" y="24"/>
                  <a:pt x="240" y="8"/>
                  <a:pt x="240" y="0"/>
                </a:cubicBezTo>
              </a:path>
            </a:pathLst>
          </a:custGeom>
          <a:noFill/>
          <a:ln w="19050" cap="flat" cmpd="sng">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7" name="Freeform 19">
            <a:extLst>
              <a:ext uri="{FF2B5EF4-FFF2-40B4-BE49-F238E27FC236}">
                <a16:creationId xmlns:a16="http://schemas.microsoft.com/office/drawing/2014/main" id="{4EBB2466-A493-398B-446B-3758BC1D1582}"/>
              </a:ext>
            </a:extLst>
          </p:cNvPr>
          <p:cNvSpPr>
            <a:spLocks/>
          </p:cNvSpPr>
          <p:nvPr/>
        </p:nvSpPr>
        <p:spPr bwMode="auto">
          <a:xfrm>
            <a:off x="5410200" y="4191000"/>
            <a:ext cx="685800" cy="533400"/>
          </a:xfrm>
          <a:custGeom>
            <a:avLst/>
            <a:gdLst>
              <a:gd name="T0" fmla="*/ 0 w 432"/>
              <a:gd name="T1" fmla="*/ 0 h 336"/>
              <a:gd name="T2" fmla="*/ 2147483646 w 432"/>
              <a:gd name="T3" fmla="*/ 2147483646 h 336"/>
              <a:gd name="T4" fmla="*/ 2147483646 w 432"/>
              <a:gd name="T5" fmla="*/ 2147483646 h 336"/>
              <a:gd name="T6" fmla="*/ 2147483646 w 432"/>
              <a:gd name="T7" fmla="*/ 2147483646 h 336"/>
              <a:gd name="T8" fmla="*/ 0 60000 65536"/>
              <a:gd name="T9" fmla="*/ 0 60000 65536"/>
              <a:gd name="T10" fmla="*/ 0 60000 65536"/>
              <a:gd name="T11" fmla="*/ 0 60000 65536"/>
              <a:gd name="T12" fmla="*/ 0 w 432"/>
              <a:gd name="T13" fmla="*/ 0 h 336"/>
              <a:gd name="T14" fmla="*/ 432 w 432"/>
              <a:gd name="T15" fmla="*/ 336 h 336"/>
            </a:gdLst>
            <a:ahLst/>
            <a:cxnLst>
              <a:cxn ang="T8">
                <a:pos x="T0" y="T1"/>
              </a:cxn>
              <a:cxn ang="T9">
                <a:pos x="T2" y="T3"/>
              </a:cxn>
              <a:cxn ang="T10">
                <a:pos x="T4" y="T5"/>
              </a:cxn>
              <a:cxn ang="T11">
                <a:pos x="T6" y="T7"/>
              </a:cxn>
            </a:cxnLst>
            <a:rect l="T12" t="T13" r="T14" b="T15"/>
            <a:pathLst>
              <a:path w="432" h="336">
                <a:moveTo>
                  <a:pt x="0" y="0"/>
                </a:moveTo>
                <a:cubicBezTo>
                  <a:pt x="64" y="8"/>
                  <a:pt x="128" y="16"/>
                  <a:pt x="192" y="48"/>
                </a:cubicBezTo>
                <a:cubicBezTo>
                  <a:pt x="256" y="80"/>
                  <a:pt x="344" y="144"/>
                  <a:pt x="384" y="192"/>
                </a:cubicBezTo>
                <a:cubicBezTo>
                  <a:pt x="424" y="240"/>
                  <a:pt x="424" y="312"/>
                  <a:pt x="432" y="336"/>
                </a:cubicBezTo>
              </a:path>
            </a:pathLst>
          </a:custGeom>
          <a:noFill/>
          <a:ln w="19050" cap="flat" cmpd="sng">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8" name="Freeform 20">
            <a:extLst>
              <a:ext uri="{FF2B5EF4-FFF2-40B4-BE49-F238E27FC236}">
                <a16:creationId xmlns:a16="http://schemas.microsoft.com/office/drawing/2014/main" id="{522DDDF4-0B5C-11E5-A973-760476237F0B}"/>
              </a:ext>
            </a:extLst>
          </p:cNvPr>
          <p:cNvSpPr>
            <a:spLocks/>
          </p:cNvSpPr>
          <p:nvPr/>
        </p:nvSpPr>
        <p:spPr bwMode="auto">
          <a:xfrm>
            <a:off x="6019800" y="4724400"/>
            <a:ext cx="88900" cy="304800"/>
          </a:xfrm>
          <a:custGeom>
            <a:avLst/>
            <a:gdLst>
              <a:gd name="T0" fmla="*/ 0 w 56"/>
              <a:gd name="T1" fmla="*/ 2147483646 h 192"/>
              <a:gd name="T2" fmla="*/ 2147483646 w 56"/>
              <a:gd name="T3" fmla="*/ 2147483646 h 192"/>
              <a:gd name="T4" fmla="*/ 2147483646 w 56"/>
              <a:gd name="T5" fmla="*/ 0 h 192"/>
              <a:gd name="T6" fmla="*/ 0 60000 65536"/>
              <a:gd name="T7" fmla="*/ 0 60000 65536"/>
              <a:gd name="T8" fmla="*/ 0 60000 65536"/>
              <a:gd name="T9" fmla="*/ 0 w 56"/>
              <a:gd name="T10" fmla="*/ 0 h 192"/>
              <a:gd name="T11" fmla="*/ 56 w 56"/>
              <a:gd name="T12" fmla="*/ 192 h 192"/>
            </a:gdLst>
            <a:ahLst/>
            <a:cxnLst>
              <a:cxn ang="T6">
                <a:pos x="T0" y="T1"/>
              </a:cxn>
              <a:cxn ang="T7">
                <a:pos x="T2" y="T3"/>
              </a:cxn>
              <a:cxn ang="T8">
                <a:pos x="T4" y="T5"/>
              </a:cxn>
            </a:cxnLst>
            <a:rect l="T9" t="T10" r="T11" b="T12"/>
            <a:pathLst>
              <a:path w="56" h="192">
                <a:moveTo>
                  <a:pt x="0" y="192"/>
                </a:moveTo>
                <a:cubicBezTo>
                  <a:pt x="20" y="160"/>
                  <a:pt x="40" y="128"/>
                  <a:pt x="48" y="96"/>
                </a:cubicBezTo>
                <a:cubicBezTo>
                  <a:pt x="56" y="64"/>
                  <a:pt x="48" y="16"/>
                  <a:pt x="48" y="0"/>
                </a:cubicBezTo>
              </a:path>
            </a:pathLst>
          </a:custGeom>
          <a:noFill/>
          <a:ln w="19050" cap="flat" cmpd="sng">
            <a:solidFill>
              <a:srgbClr val="FFFF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629" name="Line 21">
            <a:extLst>
              <a:ext uri="{FF2B5EF4-FFF2-40B4-BE49-F238E27FC236}">
                <a16:creationId xmlns:a16="http://schemas.microsoft.com/office/drawing/2014/main" id="{29303F69-DA2D-3448-D5E0-C20D68E85323}"/>
              </a:ext>
            </a:extLst>
          </p:cNvPr>
          <p:cNvSpPr>
            <a:spLocks noChangeShapeType="1"/>
          </p:cNvSpPr>
          <p:nvPr/>
        </p:nvSpPr>
        <p:spPr bwMode="auto">
          <a:xfrm flipV="1">
            <a:off x="5257800" y="4343400"/>
            <a:ext cx="533400" cy="2286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0" name="Line 22">
            <a:extLst>
              <a:ext uri="{FF2B5EF4-FFF2-40B4-BE49-F238E27FC236}">
                <a16:creationId xmlns:a16="http://schemas.microsoft.com/office/drawing/2014/main" id="{DD2E7774-D3D4-E4B1-3F30-99FAC8635BFE}"/>
              </a:ext>
            </a:extLst>
          </p:cNvPr>
          <p:cNvSpPr>
            <a:spLocks noChangeShapeType="1"/>
          </p:cNvSpPr>
          <p:nvPr/>
        </p:nvSpPr>
        <p:spPr bwMode="auto">
          <a:xfrm flipV="1">
            <a:off x="5638800" y="4953000"/>
            <a:ext cx="457200" cy="2286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1" name="Line 23">
            <a:extLst>
              <a:ext uri="{FF2B5EF4-FFF2-40B4-BE49-F238E27FC236}">
                <a16:creationId xmlns:a16="http://schemas.microsoft.com/office/drawing/2014/main" id="{D654F678-6688-11EF-0038-026232605DD5}"/>
              </a:ext>
            </a:extLst>
          </p:cNvPr>
          <p:cNvSpPr>
            <a:spLocks noChangeShapeType="1"/>
          </p:cNvSpPr>
          <p:nvPr/>
        </p:nvSpPr>
        <p:spPr bwMode="auto">
          <a:xfrm>
            <a:off x="5486400" y="4343400"/>
            <a:ext cx="152400" cy="2286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2" name="Line 24">
            <a:extLst>
              <a:ext uri="{FF2B5EF4-FFF2-40B4-BE49-F238E27FC236}">
                <a16:creationId xmlns:a16="http://schemas.microsoft.com/office/drawing/2014/main" id="{46C77868-AFB6-488E-027C-5E904A41D85B}"/>
              </a:ext>
            </a:extLst>
          </p:cNvPr>
          <p:cNvSpPr>
            <a:spLocks noChangeShapeType="1"/>
          </p:cNvSpPr>
          <p:nvPr/>
        </p:nvSpPr>
        <p:spPr bwMode="auto">
          <a:xfrm>
            <a:off x="5791200" y="4953000"/>
            <a:ext cx="152400" cy="228600"/>
          </a:xfrm>
          <a:prstGeom prst="line">
            <a:avLst/>
          </a:prstGeom>
          <a:noFill/>
          <a:ln w="38100">
            <a:solidFill>
              <a:schemeClr val="folHlink"/>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3" name="Line 25">
            <a:extLst>
              <a:ext uri="{FF2B5EF4-FFF2-40B4-BE49-F238E27FC236}">
                <a16:creationId xmlns:a16="http://schemas.microsoft.com/office/drawing/2014/main" id="{9310A9AB-E090-2DC9-AB6D-31325B91FD28}"/>
              </a:ext>
            </a:extLst>
          </p:cNvPr>
          <p:cNvSpPr>
            <a:spLocks noChangeShapeType="1"/>
          </p:cNvSpPr>
          <p:nvPr/>
        </p:nvSpPr>
        <p:spPr bwMode="auto">
          <a:xfrm flipH="1" flipV="1">
            <a:off x="3657600" y="838200"/>
            <a:ext cx="2895600" cy="5486400"/>
          </a:xfrm>
          <a:prstGeom prst="line">
            <a:avLst/>
          </a:prstGeom>
          <a:noFill/>
          <a:ln w="57150">
            <a:solidFill>
              <a:srgbClr val="FF66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4" name="Line 26">
            <a:extLst>
              <a:ext uri="{FF2B5EF4-FFF2-40B4-BE49-F238E27FC236}">
                <a16:creationId xmlns:a16="http://schemas.microsoft.com/office/drawing/2014/main" id="{FFC466E3-C07D-406C-724A-7DE5913F9E8A}"/>
              </a:ext>
            </a:extLst>
          </p:cNvPr>
          <p:cNvSpPr>
            <a:spLocks noChangeShapeType="1"/>
          </p:cNvSpPr>
          <p:nvPr/>
        </p:nvSpPr>
        <p:spPr bwMode="auto">
          <a:xfrm flipV="1">
            <a:off x="2514600" y="3886200"/>
            <a:ext cx="4724400" cy="7620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5" name="Line 27">
            <a:extLst>
              <a:ext uri="{FF2B5EF4-FFF2-40B4-BE49-F238E27FC236}">
                <a16:creationId xmlns:a16="http://schemas.microsoft.com/office/drawing/2014/main" id="{1A93B234-6158-EB0D-F4DC-B754705901BC}"/>
              </a:ext>
            </a:extLst>
          </p:cNvPr>
          <p:cNvSpPr>
            <a:spLocks noChangeShapeType="1"/>
          </p:cNvSpPr>
          <p:nvPr/>
        </p:nvSpPr>
        <p:spPr bwMode="auto">
          <a:xfrm>
            <a:off x="4876800" y="1295400"/>
            <a:ext cx="381000" cy="4724400"/>
          </a:xfrm>
          <a:prstGeom prst="line">
            <a:avLst/>
          </a:prstGeom>
          <a:noFill/>
          <a:ln w="38100">
            <a:solidFill>
              <a:srgbClr val="A5002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6" name="Line 28">
            <a:extLst>
              <a:ext uri="{FF2B5EF4-FFF2-40B4-BE49-F238E27FC236}">
                <a16:creationId xmlns:a16="http://schemas.microsoft.com/office/drawing/2014/main" id="{AABE34B8-2C22-8A3D-4640-94AC0487EB41}"/>
              </a:ext>
            </a:extLst>
          </p:cNvPr>
          <p:cNvSpPr>
            <a:spLocks noChangeShapeType="1"/>
          </p:cNvSpPr>
          <p:nvPr/>
        </p:nvSpPr>
        <p:spPr bwMode="auto">
          <a:xfrm>
            <a:off x="4876800" y="152400"/>
            <a:ext cx="0" cy="228600"/>
          </a:xfrm>
          <a:prstGeom prst="line">
            <a:avLst/>
          </a:prstGeom>
          <a:noFill/>
          <a:ln w="57150">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7" name="Line 29">
            <a:extLst>
              <a:ext uri="{FF2B5EF4-FFF2-40B4-BE49-F238E27FC236}">
                <a16:creationId xmlns:a16="http://schemas.microsoft.com/office/drawing/2014/main" id="{74C1898F-7CD0-DE3D-3247-BC1C9307B246}"/>
              </a:ext>
            </a:extLst>
          </p:cNvPr>
          <p:cNvSpPr>
            <a:spLocks noChangeShapeType="1"/>
          </p:cNvSpPr>
          <p:nvPr/>
        </p:nvSpPr>
        <p:spPr bwMode="auto">
          <a:xfrm>
            <a:off x="2667000" y="762000"/>
            <a:ext cx="152400" cy="228600"/>
          </a:xfrm>
          <a:prstGeom prst="line">
            <a:avLst/>
          </a:prstGeom>
          <a:noFill/>
          <a:ln w="57150">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8" name="Line 30">
            <a:extLst>
              <a:ext uri="{FF2B5EF4-FFF2-40B4-BE49-F238E27FC236}">
                <a16:creationId xmlns:a16="http://schemas.microsoft.com/office/drawing/2014/main" id="{370A8A1D-3399-A3C9-4A71-B19CD9853298}"/>
              </a:ext>
            </a:extLst>
          </p:cNvPr>
          <p:cNvSpPr>
            <a:spLocks noChangeShapeType="1"/>
          </p:cNvSpPr>
          <p:nvPr/>
        </p:nvSpPr>
        <p:spPr bwMode="auto">
          <a:xfrm flipH="1">
            <a:off x="6934200" y="990600"/>
            <a:ext cx="152400" cy="228600"/>
          </a:xfrm>
          <a:prstGeom prst="line">
            <a:avLst/>
          </a:prstGeom>
          <a:noFill/>
          <a:ln w="57150">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39" name="Line 31">
            <a:extLst>
              <a:ext uri="{FF2B5EF4-FFF2-40B4-BE49-F238E27FC236}">
                <a16:creationId xmlns:a16="http://schemas.microsoft.com/office/drawing/2014/main" id="{AFA5A38B-E66F-F1DC-6291-C6EC7271562F}"/>
              </a:ext>
            </a:extLst>
          </p:cNvPr>
          <p:cNvSpPr>
            <a:spLocks noChangeShapeType="1"/>
          </p:cNvSpPr>
          <p:nvPr/>
        </p:nvSpPr>
        <p:spPr bwMode="auto">
          <a:xfrm>
            <a:off x="3733800" y="381000"/>
            <a:ext cx="76200" cy="228600"/>
          </a:xfrm>
          <a:prstGeom prst="line">
            <a:avLst/>
          </a:prstGeom>
          <a:noFill/>
          <a:ln w="57150">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0" name="Line 32">
            <a:extLst>
              <a:ext uri="{FF2B5EF4-FFF2-40B4-BE49-F238E27FC236}">
                <a16:creationId xmlns:a16="http://schemas.microsoft.com/office/drawing/2014/main" id="{62688F2A-F8B9-175C-355D-4EF576EB3569}"/>
              </a:ext>
            </a:extLst>
          </p:cNvPr>
          <p:cNvSpPr>
            <a:spLocks noChangeShapeType="1"/>
          </p:cNvSpPr>
          <p:nvPr/>
        </p:nvSpPr>
        <p:spPr bwMode="auto">
          <a:xfrm flipH="1">
            <a:off x="5943600" y="457200"/>
            <a:ext cx="152400" cy="228600"/>
          </a:xfrm>
          <a:prstGeom prst="line">
            <a:avLst/>
          </a:prstGeom>
          <a:noFill/>
          <a:ln w="57150">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1" name="Line 33">
            <a:extLst>
              <a:ext uri="{FF2B5EF4-FFF2-40B4-BE49-F238E27FC236}">
                <a16:creationId xmlns:a16="http://schemas.microsoft.com/office/drawing/2014/main" id="{785C1BF0-D9FD-6E30-B679-A486D70AD9C0}"/>
              </a:ext>
            </a:extLst>
          </p:cNvPr>
          <p:cNvSpPr>
            <a:spLocks noChangeShapeType="1"/>
          </p:cNvSpPr>
          <p:nvPr/>
        </p:nvSpPr>
        <p:spPr bwMode="auto">
          <a:xfrm>
            <a:off x="3200400" y="533400"/>
            <a:ext cx="152400" cy="228600"/>
          </a:xfrm>
          <a:prstGeom prst="line">
            <a:avLst/>
          </a:prstGeom>
          <a:noFill/>
          <a:ln w="57150">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2" name="Line 34">
            <a:extLst>
              <a:ext uri="{FF2B5EF4-FFF2-40B4-BE49-F238E27FC236}">
                <a16:creationId xmlns:a16="http://schemas.microsoft.com/office/drawing/2014/main" id="{B46DA2F4-B95A-F27A-7288-E5B407181DD3}"/>
              </a:ext>
            </a:extLst>
          </p:cNvPr>
          <p:cNvSpPr>
            <a:spLocks noChangeShapeType="1"/>
          </p:cNvSpPr>
          <p:nvPr/>
        </p:nvSpPr>
        <p:spPr bwMode="auto">
          <a:xfrm>
            <a:off x="4267200" y="304800"/>
            <a:ext cx="76200" cy="152400"/>
          </a:xfrm>
          <a:prstGeom prst="line">
            <a:avLst/>
          </a:prstGeom>
          <a:noFill/>
          <a:ln w="57150">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3" name="Line 35">
            <a:extLst>
              <a:ext uri="{FF2B5EF4-FFF2-40B4-BE49-F238E27FC236}">
                <a16:creationId xmlns:a16="http://schemas.microsoft.com/office/drawing/2014/main" id="{EA8C4B98-3452-C020-B55C-0CB4B39278A3}"/>
              </a:ext>
            </a:extLst>
          </p:cNvPr>
          <p:cNvSpPr>
            <a:spLocks noChangeShapeType="1"/>
          </p:cNvSpPr>
          <p:nvPr/>
        </p:nvSpPr>
        <p:spPr bwMode="auto">
          <a:xfrm flipH="1">
            <a:off x="5410200" y="304800"/>
            <a:ext cx="76200" cy="228600"/>
          </a:xfrm>
          <a:prstGeom prst="line">
            <a:avLst/>
          </a:prstGeom>
          <a:noFill/>
          <a:ln w="57150">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4" name="Line 36">
            <a:extLst>
              <a:ext uri="{FF2B5EF4-FFF2-40B4-BE49-F238E27FC236}">
                <a16:creationId xmlns:a16="http://schemas.microsoft.com/office/drawing/2014/main" id="{AC135006-5032-5CA6-62BB-BCB465B74ED3}"/>
              </a:ext>
            </a:extLst>
          </p:cNvPr>
          <p:cNvSpPr>
            <a:spLocks noChangeShapeType="1"/>
          </p:cNvSpPr>
          <p:nvPr/>
        </p:nvSpPr>
        <p:spPr bwMode="auto">
          <a:xfrm flipH="1">
            <a:off x="6400800" y="685800"/>
            <a:ext cx="152400" cy="228600"/>
          </a:xfrm>
          <a:prstGeom prst="line">
            <a:avLst/>
          </a:prstGeom>
          <a:noFill/>
          <a:ln w="57150">
            <a:solidFill>
              <a:srgbClr val="FFFF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45" name="Text Box 37">
            <a:extLst>
              <a:ext uri="{FF2B5EF4-FFF2-40B4-BE49-F238E27FC236}">
                <a16:creationId xmlns:a16="http://schemas.microsoft.com/office/drawing/2014/main" id="{512CA4BF-28F1-374C-79F7-97D579C0D4F4}"/>
              </a:ext>
            </a:extLst>
          </p:cNvPr>
          <p:cNvSpPr txBox="1">
            <a:spLocks noChangeArrowheads="1"/>
          </p:cNvSpPr>
          <p:nvPr/>
        </p:nvSpPr>
        <p:spPr bwMode="auto">
          <a:xfrm>
            <a:off x="4419600" y="228600"/>
            <a:ext cx="38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FF6600"/>
                </a:solidFill>
              </a:rPr>
              <a:t>1</a:t>
            </a:r>
          </a:p>
        </p:txBody>
      </p:sp>
      <p:sp>
        <p:nvSpPr>
          <p:cNvPr id="68646" name="Text Box 38">
            <a:extLst>
              <a:ext uri="{FF2B5EF4-FFF2-40B4-BE49-F238E27FC236}">
                <a16:creationId xmlns:a16="http://schemas.microsoft.com/office/drawing/2014/main" id="{616946CE-444C-7B1C-9733-D03AB73170D6}"/>
              </a:ext>
            </a:extLst>
          </p:cNvPr>
          <p:cNvSpPr txBox="1">
            <a:spLocks noChangeArrowheads="1"/>
          </p:cNvSpPr>
          <p:nvPr/>
        </p:nvSpPr>
        <p:spPr bwMode="auto">
          <a:xfrm>
            <a:off x="3962400" y="3048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FF6600"/>
                </a:solidFill>
              </a:rPr>
              <a:t>2</a:t>
            </a:r>
          </a:p>
        </p:txBody>
      </p:sp>
      <p:sp>
        <p:nvSpPr>
          <p:cNvPr id="68647" name="Text Box 39">
            <a:extLst>
              <a:ext uri="{FF2B5EF4-FFF2-40B4-BE49-F238E27FC236}">
                <a16:creationId xmlns:a16="http://schemas.microsoft.com/office/drawing/2014/main" id="{EA94FFAF-4F00-592E-AD7F-B6A626C2A6C2}"/>
              </a:ext>
            </a:extLst>
          </p:cNvPr>
          <p:cNvSpPr txBox="1">
            <a:spLocks noChangeArrowheads="1"/>
          </p:cNvSpPr>
          <p:nvPr/>
        </p:nvSpPr>
        <p:spPr bwMode="auto">
          <a:xfrm>
            <a:off x="3429000" y="3810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FF6600"/>
                </a:solidFill>
              </a:rPr>
              <a:t>3</a:t>
            </a:r>
          </a:p>
        </p:txBody>
      </p:sp>
      <p:sp>
        <p:nvSpPr>
          <p:cNvPr id="68648" name="Text Box 40">
            <a:extLst>
              <a:ext uri="{FF2B5EF4-FFF2-40B4-BE49-F238E27FC236}">
                <a16:creationId xmlns:a16="http://schemas.microsoft.com/office/drawing/2014/main" id="{E8B07EBA-E853-BBE2-4B3F-A26B44EBEC1A}"/>
              </a:ext>
            </a:extLst>
          </p:cNvPr>
          <p:cNvSpPr txBox="1">
            <a:spLocks noChangeArrowheads="1"/>
          </p:cNvSpPr>
          <p:nvPr/>
        </p:nvSpPr>
        <p:spPr bwMode="auto">
          <a:xfrm>
            <a:off x="2895600" y="6096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FF6600"/>
                </a:solidFill>
              </a:rPr>
              <a:t>4</a:t>
            </a:r>
          </a:p>
        </p:txBody>
      </p:sp>
      <p:sp>
        <p:nvSpPr>
          <p:cNvPr id="68649" name="Text Box 41">
            <a:extLst>
              <a:ext uri="{FF2B5EF4-FFF2-40B4-BE49-F238E27FC236}">
                <a16:creationId xmlns:a16="http://schemas.microsoft.com/office/drawing/2014/main" id="{655B0615-1059-DD4E-D663-63CFB9D57B7E}"/>
              </a:ext>
            </a:extLst>
          </p:cNvPr>
          <p:cNvSpPr txBox="1">
            <a:spLocks noChangeArrowheads="1"/>
          </p:cNvSpPr>
          <p:nvPr/>
        </p:nvSpPr>
        <p:spPr bwMode="auto">
          <a:xfrm>
            <a:off x="5029200" y="304800"/>
            <a:ext cx="228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FF6600"/>
                </a:solidFill>
              </a:rPr>
              <a:t>1</a:t>
            </a:r>
          </a:p>
        </p:txBody>
      </p:sp>
      <p:sp>
        <p:nvSpPr>
          <p:cNvPr id="68650" name="Text Box 42">
            <a:extLst>
              <a:ext uri="{FF2B5EF4-FFF2-40B4-BE49-F238E27FC236}">
                <a16:creationId xmlns:a16="http://schemas.microsoft.com/office/drawing/2014/main" id="{DD650870-DB88-E5A5-7CBD-2AD6DCEC1E10}"/>
              </a:ext>
            </a:extLst>
          </p:cNvPr>
          <p:cNvSpPr txBox="1">
            <a:spLocks noChangeArrowheads="1"/>
          </p:cNvSpPr>
          <p:nvPr/>
        </p:nvSpPr>
        <p:spPr bwMode="auto">
          <a:xfrm>
            <a:off x="5638800" y="3810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FF6600"/>
                </a:solidFill>
              </a:rPr>
              <a:t>2</a:t>
            </a:r>
          </a:p>
        </p:txBody>
      </p:sp>
      <p:sp>
        <p:nvSpPr>
          <p:cNvPr id="68651" name="Text Box 43">
            <a:extLst>
              <a:ext uri="{FF2B5EF4-FFF2-40B4-BE49-F238E27FC236}">
                <a16:creationId xmlns:a16="http://schemas.microsoft.com/office/drawing/2014/main" id="{B0A4BA0D-C133-C81A-FFF6-1F894DF5B903}"/>
              </a:ext>
            </a:extLst>
          </p:cNvPr>
          <p:cNvSpPr txBox="1">
            <a:spLocks noChangeArrowheads="1"/>
          </p:cNvSpPr>
          <p:nvPr/>
        </p:nvSpPr>
        <p:spPr bwMode="auto">
          <a:xfrm>
            <a:off x="6019800" y="6096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FF6600"/>
                </a:solidFill>
              </a:rPr>
              <a:t>3</a:t>
            </a:r>
          </a:p>
        </p:txBody>
      </p:sp>
      <p:sp>
        <p:nvSpPr>
          <p:cNvPr id="68652" name="Text Box 44">
            <a:extLst>
              <a:ext uri="{FF2B5EF4-FFF2-40B4-BE49-F238E27FC236}">
                <a16:creationId xmlns:a16="http://schemas.microsoft.com/office/drawing/2014/main" id="{E2C3685E-6227-8201-ED3B-B5962AF350D9}"/>
              </a:ext>
            </a:extLst>
          </p:cNvPr>
          <p:cNvSpPr txBox="1">
            <a:spLocks noChangeArrowheads="1"/>
          </p:cNvSpPr>
          <p:nvPr/>
        </p:nvSpPr>
        <p:spPr bwMode="auto">
          <a:xfrm>
            <a:off x="6477000" y="914400"/>
            <a:ext cx="30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solidFill>
                  <a:srgbClr val="FF6600"/>
                </a:solidFill>
              </a:rPr>
              <a:t>4</a:t>
            </a:r>
          </a:p>
        </p:txBody>
      </p:sp>
      <p:sp>
        <p:nvSpPr>
          <p:cNvPr id="68653" name="Text Box 45">
            <a:extLst>
              <a:ext uri="{FF2B5EF4-FFF2-40B4-BE49-F238E27FC236}">
                <a16:creationId xmlns:a16="http://schemas.microsoft.com/office/drawing/2014/main" id="{AF79CCE7-45A3-1406-2EBF-FC6933DA1673}"/>
              </a:ext>
            </a:extLst>
          </p:cNvPr>
          <p:cNvSpPr txBox="1">
            <a:spLocks noChangeArrowheads="1"/>
          </p:cNvSpPr>
          <p:nvPr/>
        </p:nvSpPr>
        <p:spPr bwMode="auto">
          <a:xfrm>
            <a:off x="2743200" y="48768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rgbClr val="FF00FF"/>
                </a:solidFill>
              </a:rPr>
              <a:t>34</a:t>
            </a:r>
          </a:p>
        </p:txBody>
      </p:sp>
      <p:sp>
        <p:nvSpPr>
          <p:cNvPr id="68654" name="Text Box 46">
            <a:extLst>
              <a:ext uri="{FF2B5EF4-FFF2-40B4-BE49-F238E27FC236}">
                <a16:creationId xmlns:a16="http://schemas.microsoft.com/office/drawing/2014/main" id="{2A3D63A2-588D-3A35-B2A0-1F279BE943D5}"/>
              </a:ext>
            </a:extLst>
          </p:cNvPr>
          <p:cNvSpPr txBox="1">
            <a:spLocks noChangeArrowheads="1"/>
          </p:cNvSpPr>
          <p:nvPr/>
        </p:nvSpPr>
        <p:spPr bwMode="auto">
          <a:xfrm>
            <a:off x="6400800" y="4800600"/>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1800">
                <a:solidFill>
                  <a:srgbClr val="FF00FF"/>
                </a:solidFill>
              </a:rPr>
              <a:t>29</a:t>
            </a:r>
          </a:p>
        </p:txBody>
      </p:sp>
      <p:sp>
        <p:nvSpPr>
          <p:cNvPr id="68655" name="Line 47">
            <a:extLst>
              <a:ext uri="{FF2B5EF4-FFF2-40B4-BE49-F238E27FC236}">
                <a16:creationId xmlns:a16="http://schemas.microsoft.com/office/drawing/2014/main" id="{E522B633-EC4F-CF2F-6CFE-FCA72A17552A}"/>
              </a:ext>
            </a:extLst>
          </p:cNvPr>
          <p:cNvSpPr>
            <a:spLocks noChangeShapeType="1"/>
          </p:cNvSpPr>
          <p:nvPr/>
        </p:nvSpPr>
        <p:spPr bwMode="auto">
          <a:xfrm flipV="1">
            <a:off x="3048000" y="381000"/>
            <a:ext cx="3505200" cy="56388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56" name="Line 48">
            <a:extLst>
              <a:ext uri="{FF2B5EF4-FFF2-40B4-BE49-F238E27FC236}">
                <a16:creationId xmlns:a16="http://schemas.microsoft.com/office/drawing/2014/main" id="{D11690D6-59DE-BB4A-C2FA-095EC26CB9F7}"/>
              </a:ext>
            </a:extLst>
          </p:cNvPr>
          <p:cNvSpPr>
            <a:spLocks noChangeShapeType="1"/>
          </p:cNvSpPr>
          <p:nvPr/>
        </p:nvSpPr>
        <p:spPr bwMode="auto">
          <a:xfrm flipH="1" flipV="1">
            <a:off x="3810000" y="304800"/>
            <a:ext cx="3048000" cy="57150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4F8F12-AB4A-017A-2FBB-6DC654E88872}"/>
              </a:ext>
            </a:extLst>
          </p:cNvPr>
          <p:cNvSpPr txBox="1"/>
          <p:nvPr/>
        </p:nvSpPr>
        <p:spPr>
          <a:xfrm>
            <a:off x="1219200" y="914400"/>
            <a:ext cx="7315200" cy="4154984"/>
          </a:xfrm>
          <a:prstGeom prst="rect">
            <a:avLst/>
          </a:prstGeom>
          <a:noFill/>
        </p:spPr>
        <p:txBody>
          <a:bodyPr wrap="square" rtlCol="0">
            <a:spAutoFit/>
          </a:bodyPr>
          <a:lstStyle/>
          <a:p>
            <a:r>
              <a:rPr lang="en-US" sz="4400" dirty="0"/>
              <a:t>Once you have determined which </a:t>
            </a:r>
            <a:r>
              <a:rPr lang="en-US" sz="4400" dirty="0" err="1"/>
              <a:t>protractoview</a:t>
            </a:r>
            <a:r>
              <a:rPr lang="en-US" sz="4400" dirty="0"/>
              <a:t> drawing you have (there are four), try to determine the listing, using the darkened lateral mass as your side of displacement.</a:t>
            </a:r>
          </a:p>
        </p:txBody>
      </p:sp>
    </p:spTree>
    <p:extLst>
      <p:ext uri="{BB962C8B-B14F-4D97-AF65-F5344CB8AC3E}">
        <p14:creationId xmlns:p14="http://schemas.microsoft.com/office/powerpoint/2010/main" val="39440690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View the Blair </a:t>
            </a:r>
            <a:r>
              <a:rPr lang="en-US" dirty="0" err="1"/>
              <a:t>Protractoviews</a:t>
            </a:r>
            <a:r>
              <a:rPr lang="en-US" dirty="0"/>
              <a:t> and determine the listing and mark in large capital letters at the top of the PV the displacement you’ve found.</a:t>
            </a:r>
          </a:p>
        </p:txBody>
      </p:sp>
    </p:spTree>
    <p:extLst>
      <p:ext uri="{BB962C8B-B14F-4D97-AF65-F5344CB8AC3E}">
        <p14:creationId xmlns:p14="http://schemas.microsoft.com/office/powerpoint/2010/main" val="1381398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676400" y="533400"/>
            <a:ext cx="8385175" cy="5334000"/>
          </a:xfrm>
        </p:spPr>
        <p:txBody>
          <a:bodyPr/>
          <a:lstStyle/>
          <a:p>
            <a:pPr eaLnBrk="1" hangingPunct="1"/>
            <a:endParaRPr lang="en-US" altLang="en-US"/>
          </a:p>
        </p:txBody>
      </p:sp>
      <p:sp>
        <p:nvSpPr>
          <p:cNvPr id="80899" name="Rectangle 3"/>
          <p:cNvSpPr>
            <a:spLocks noGrp="1" noChangeArrowheads="1"/>
          </p:cNvSpPr>
          <p:nvPr>
            <p:ph type="body" idx="1"/>
          </p:nvPr>
        </p:nvSpPr>
        <p:spPr>
          <a:xfrm>
            <a:off x="5486400" y="2209800"/>
            <a:ext cx="2520950" cy="4191000"/>
          </a:xfrm>
        </p:spPr>
        <p:txBody>
          <a:bodyPr/>
          <a:lstStyle/>
          <a:p>
            <a:pPr eaLnBrk="1" hangingPunct="1"/>
            <a:endParaRPr lang="en-US" altLang="en-US"/>
          </a:p>
        </p:txBody>
      </p:sp>
      <p:pic>
        <p:nvPicPr>
          <p:cNvPr id="80900" name="Picture 4" descr="Todd"/>
          <p:cNvPicPr>
            <a:picLocks noChangeAspect="1" noChangeArrowheads="1"/>
          </p:cNvPicPr>
          <p:nvPr/>
        </p:nvPicPr>
        <p:blipFill>
          <a:blip r:embed="rId2">
            <a:extLst>
              <a:ext uri="{28A0092B-C50C-407E-A947-70E740481C1C}">
                <a14:useLocalDpi xmlns:a14="http://schemas.microsoft.com/office/drawing/2010/main" val="0"/>
              </a:ext>
            </a:extLst>
          </a:blip>
          <a:srcRect l="18669" t="47072" r="52698" b="24319"/>
          <a:stretch>
            <a:fillRect/>
          </a:stretch>
        </p:blipFill>
        <p:spPr bwMode="auto">
          <a:xfrm>
            <a:off x="1447800" y="1828800"/>
            <a:ext cx="28797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1" name="Picture 5" descr="Todd"/>
          <p:cNvPicPr>
            <a:picLocks noChangeAspect="1" noChangeArrowheads="1"/>
          </p:cNvPicPr>
          <p:nvPr/>
        </p:nvPicPr>
        <p:blipFill>
          <a:blip r:embed="rId3">
            <a:extLst>
              <a:ext uri="{28A0092B-C50C-407E-A947-70E740481C1C}">
                <a14:useLocalDpi xmlns:a14="http://schemas.microsoft.com/office/drawing/2010/main" val="0"/>
              </a:ext>
            </a:extLst>
          </a:blip>
          <a:srcRect l="55888" t="12929" r="9570" b="59128"/>
          <a:stretch>
            <a:fillRect/>
          </a:stretch>
        </p:blipFill>
        <p:spPr bwMode="auto">
          <a:xfrm>
            <a:off x="5257800" y="1905000"/>
            <a:ext cx="33369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2" name="Text Box 7"/>
          <p:cNvSpPr txBox="1">
            <a:spLocks noChangeArrowheads="1"/>
          </p:cNvSpPr>
          <p:nvPr/>
        </p:nvSpPr>
        <p:spPr bwMode="auto">
          <a:xfrm>
            <a:off x="2286000" y="838200"/>
            <a:ext cx="5410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t>VIEW THE LEFT &amp; RIGHT PROTRACTOVIEWS.</a:t>
            </a:r>
          </a:p>
        </p:txBody>
      </p:sp>
    </p:spTree>
    <p:extLst>
      <p:ext uri="{BB962C8B-B14F-4D97-AF65-F5344CB8AC3E}">
        <p14:creationId xmlns:p14="http://schemas.microsoft.com/office/powerpoint/2010/main" val="2472884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609600" y="2057400"/>
            <a:ext cx="4038600" cy="4114800"/>
          </a:xfrm>
        </p:spPr>
        <p:txBody>
          <a:bodyPr/>
          <a:lstStyle/>
          <a:p>
            <a:pPr eaLnBrk="1" hangingPunct="1"/>
            <a:endParaRPr lang="en-US" altLang="en-US"/>
          </a:p>
        </p:txBody>
      </p:sp>
      <p:sp>
        <p:nvSpPr>
          <p:cNvPr id="81923" name="Rectangle 3"/>
          <p:cNvSpPr>
            <a:spLocks noGrp="1" noChangeArrowheads="1"/>
          </p:cNvSpPr>
          <p:nvPr>
            <p:ph type="body" idx="1"/>
          </p:nvPr>
        </p:nvSpPr>
        <p:spPr>
          <a:xfrm>
            <a:off x="304800" y="1981200"/>
            <a:ext cx="3048000" cy="4191000"/>
          </a:xfrm>
        </p:spPr>
        <p:txBody>
          <a:bodyPr/>
          <a:lstStyle/>
          <a:p>
            <a:pPr eaLnBrk="1" hangingPunct="1"/>
            <a:endParaRPr lang="en-US" altLang="en-US"/>
          </a:p>
        </p:txBody>
      </p:sp>
      <p:pic>
        <p:nvPicPr>
          <p:cNvPr id="81924" name="Picture 4" descr="Todd2"/>
          <p:cNvPicPr>
            <a:picLocks noChangeAspect="1" noChangeArrowheads="1"/>
          </p:cNvPicPr>
          <p:nvPr/>
        </p:nvPicPr>
        <p:blipFill>
          <a:blip r:embed="rId2">
            <a:extLst>
              <a:ext uri="{28A0092B-C50C-407E-A947-70E740481C1C}">
                <a14:useLocalDpi xmlns:a14="http://schemas.microsoft.com/office/drawing/2010/main" val="0"/>
              </a:ext>
            </a:extLst>
          </a:blip>
          <a:srcRect l="11816" t="37148" r="58606" b="34769"/>
          <a:stretch>
            <a:fillRect/>
          </a:stretch>
        </p:blipFill>
        <p:spPr bwMode="auto">
          <a:xfrm>
            <a:off x="5181600" y="2057400"/>
            <a:ext cx="31543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descr="Todd2"/>
          <p:cNvPicPr>
            <a:picLocks noChangeAspect="1" noChangeArrowheads="1"/>
          </p:cNvPicPr>
          <p:nvPr/>
        </p:nvPicPr>
        <p:blipFill>
          <a:blip r:embed="rId2">
            <a:extLst>
              <a:ext uri="{28A0092B-C50C-407E-A947-70E740481C1C}">
                <a14:useLocalDpi xmlns:a14="http://schemas.microsoft.com/office/drawing/2010/main" val="0"/>
              </a:ext>
            </a:extLst>
          </a:blip>
          <a:srcRect l="53246" t="3824" r="16542" b="69684"/>
          <a:stretch>
            <a:fillRect/>
          </a:stretch>
        </p:blipFill>
        <p:spPr bwMode="auto">
          <a:xfrm>
            <a:off x="838200" y="2133600"/>
            <a:ext cx="32813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Text Box 6"/>
          <p:cNvSpPr txBox="1">
            <a:spLocks noChangeArrowheads="1"/>
          </p:cNvSpPr>
          <p:nvPr/>
        </p:nvSpPr>
        <p:spPr bwMode="auto">
          <a:xfrm>
            <a:off x="1371600" y="609600"/>
            <a:ext cx="678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dirty="0"/>
              <a:t>        VIEW THE LEFT &amp; RIGHT PROTRACTOVIEWS.</a:t>
            </a:r>
          </a:p>
        </p:txBody>
      </p:sp>
    </p:spTree>
    <p:extLst>
      <p:ext uri="{BB962C8B-B14F-4D97-AF65-F5344CB8AC3E}">
        <p14:creationId xmlns:p14="http://schemas.microsoft.com/office/powerpoint/2010/main" val="315314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0B70C4A-8A52-0296-B0D8-670EC8049A1C}"/>
              </a:ext>
            </a:extLst>
          </p:cNvPr>
          <p:cNvSpPr>
            <a:spLocks noChangeArrowheads="1"/>
          </p:cNvSpPr>
          <p:nvPr/>
        </p:nvSpPr>
        <p:spPr bwMode="auto">
          <a:xfrm>
            <a:off x="7315200" y="7620000"/>
            <a:ext cx="838200" cy="6858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9219" name="Rectangle 3">
            <a:extLst>
              <a:ext uri="{FF2B5EF4-FFF2-40B4-BE49-F238E27FC236}">
                <a16:creationId xmlns:a16="http://schemas.microsoft.com/office/drawing/2014/main" id="{60F9ACC9-CCF3-49D3-4E92-716A468F77D6}"/>
              </a:ext>
            </a:extLst>
          </p:cNvPr>
          <p:cNvSpPr>
            <a:spLocks noChangeArrowheads="1"/>
          </p:cNvSpPr>
          <p:nvPr/>
        </p:nvSpPr>
        <p:spPr bwMode="auto">
          <a:xfrm>
            <a:off x="1371600" y="-571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pic>
        <p:nvPicPr>
          <p:cNvPr id="9220" name="Picture 4" descr="Blair 62">
            <a:extLst>
              <a:ext uri="{FF2B5EF4-FFF2-40B4-BE49-F238E27FC236}">
                <a16:creationId xmlns:a16="http://schemas.microsoft.com/office/drawing/2014/main" id="{8D01A1CC-A9B2-A3FD-B5D0-9999060E2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7620"/>
          <a:stretch>
            <a:fillRect/>
          </a:stretch>
        </p:blipFill>
        <p:spPr bwMode="auto">
          <a:xfrm>
            <a:off x="2011363" y="228600"/>
            <a:ext cx="5121275"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5">
            <a:extLst>
              <a:ext uri="{FF2B5EF4-FFF2-40B4-BE49-F238E27FC236}">
                <a16:creationId xmlns:a16="http://schemas.microsoft.com/office/drawing/2014/main" id="{38C05698-244C-2DB8-F5D7-1361A06C91B8}"/>
              </a:ext>
            </a:extLst>
          </p:cNvPr>
          <p:cNvSpPr txBox="1">
            <a:spLocks noChangeArrowheads="1"/>
          </p:cNvSpPr>
          <p:nvPr/>
        </p:nvSpPr>
        <p:spPr bwMode="auto">
          <a:xfrm>
            <a:off x="1981200" y="3505200"/>
            <a:ext cx="5410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50000"/>
              </a:spcBef>
              <a:buClrTx/>
              <a:buSzTx/>
              <a:buFontTx/>
              <a:buNone/>
            </a:pPr>
            <a:r>
              <a:rPr lang="en-US" altLang="en-US" sz="2400" b="1">
                <a:cs typeface="Times New Roman" panose="02020603050405020304" pitchFamily="18" charset="0"/>
              </a:rPr>
              <a:t>Check head</a:t>
            </a:r>
            <a:endParaRPr lang="en-US" altLang="en-US" sz="2400">
              <a:latin typeface="Times New Roman" panose="02020603050405020304" pitchFamily="18" charset="0"/>
              <a:cs typeface="Times New Roman" panose="02020603050405020304" pitchFamily="18" charset="0"/>
            </a:endParaRPr>
          </a:p>
          <a:p>
            <a:pPr algn="ctr" eaLnBrk="1" hangingPunct="1">
              <a:spcBef>
                <a:spcPct val="50000"/>
              </a:spcBef>
              <a:buClrTx/>
              <a:buSzTx/>
              <a:buFontTx/>
              <a:buNone/>
            </a:pPr>
            <a:r>
              <a:rPr lang="en-US" altLang="en-US" sz="2400" b="1">
                <a:cs typeface="Times New Roman" panose="02020603050405020304" pitchFamily="18" charset="0"/>
              </a:rPr>
              <a:t>Tilt - - if more</a:t>
            </a:r>
            <a:endParaRPr lang="en-US" altLang="en-US" sz="2400">
              <a:latin typeface="Times New Roman" panose="02020603050405020304" pitchFamily="18" charset="0"/>
              <a:cs typeface="Times New Roman" panose="02020603050405020304" pitchFamily="18" charset="0"/>
            </a:endParaRPr>
          </a:p>
          <a:p>
            <a:pPr algn="ctr" eaLnBrk="1" hangingPunct="1">
              <a:spcBef>
                <a:spcPct val="50000"/>
              </a:spcBef>
              <a:buClrTx/>
              <a:buSzTx/>
              <a:buFontTx/>
              <a:buNone/>
            </a:pPr>
            <a:r>
              <a:rPr lang="en-US" altLang="en-US" sz="2400" b="1">
                <a:cs typeface="Times New Roman" panose="02020603050405020304" pitchFamily="18" charset="0"/>
              </a:rPr>
              <a:t>then 1/8” or 3.2 mm </a:t>
            </a:r>
          </a:p>
          <a:p>
            <a:pPr algn="ctr" eaLnBrk="1" hangingPunct="1">
              <a:spcBef>
                <a:spcPct val="50000"/>
              </a:spcBef>
              <a:buClrTx/>
              <a:buSzTx/>
              <a:buFontTx/>
              <a:buNone/>
            </a:pPr>
            <a:r>
              <a:rPr lang="en-US" altLang="en-US" sz="3200" b="1" u="sng">
                <a:cs typeface="Times New Roman" panose="02020603050405020304" pitchFamily="18" charset="0"/>
              </a:rPr>
              <a:t>Retake</a:t>
            </a:r>
            <a:r>
              <a:rPr lang="en-US" altLang="en-US" sz="2800" u="sng">
                <a:latin typeface="Times New Roman" panose="02020603050405020304" pitchFamily="18" charset="0"/>
              </a:rPr>
              <a:t>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5181600" y="2209800"/>
            <a:ext cx="3660775" cy="4038600"/>
          </a:xfrm>
        </p:spPr>
        <p:txBody>
          <a:bodyPr/>
          <a:lstStyle/>
          <a:p>
            <a:pPr eaLnBrk="1" hangingPunct="1"/>
            <a:endParaRPr lang="en-US" altLang="en-US"/>
          </a:p>
        </p:txBody>
      </p:sp>
      <p:sp>
        <p:nvSpPr>
          <p:cNvPr id="82947" name="Rectangle 3"/>
          <p:cNvSpPr>
            <a:spLocks noGrp="1" noChangeArrowheads="1"/>
          </p:cNvSpPr>
          <p:nvPr>
            <p:ph type="body" idx="1"/>
          </p:nvPr>
        </p:nvSpPr>
        <p:spPr>
          <a:xfrm>
            <a:off x="4956175" y="1828800"/>
            <a:ext cx="3730625" cy="4038600"/>
          </a:xfrm>
        </p:spPr>
        <p:txBody>
          <a:bodyPr/>
          <a:lstStyle/>
          <a:p>
            <a:pPr eaLnBrk="1" hangingPunct="1"/>
            <a:endParaRPr lang="en-US" altLang="en-US"/>
          </a:p>
        </p:txBody>
      </p:sp>
      <p:pic>
        <p:nvPicPr>
          <p:cNvPr id="82948" name="Picture 4" descr="Todd 3"/>
          <p:cNvPicPr>
            <a:picLocks noChangeAspect="1" noChangeArrowheads="1"/>
          </p:cNvPicPr>
          <p:nvPr/>
        </p:nvPicPr>
        <p:blipFill>
          <a:blip r:embed="rId2">
            <a:extLst>
              <a:ext uri="{28A0092B-C50C-407E-A947-70E740481C1C}">
                <a14:useLocalDpi xmlns:a14="http://schemas.microsoft.com/office/drawing/2010/main" val="0"/>
              </a:ext>
            </a:extLst>
          </a:blip>
          <a:srcRect l="57144" t="4552" r="11804" b="66852"/>
          <a:stretch>
            <a:fillRect/>
          </a:stretch>
        </p:blipFill>
        <p:spPr bwMode="auto">
          <a:xfrm>
            <a:off x="838200" y="2209800"/>
            <a:ext cx="3124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5" descr="Todd 3"/>
          <p:cNvPicPr>
            <a:picLocks noChangeAspect="1" noChangeArrowheads="1"/>
          </p:cNvPicPr>
          <p:nvPr/>
        </p:nvPicPr>
        <p:blipFill>
          <a:blip r:embed="rId3">
            <a:extLst>
              <a:ext uri="{28A0092B-C50C-407E-A947-70E740481C1C}">
                <a14:useLocalDpi xmlns:a14="http://schemas.microsoft.com/office/drawing/2010/main" val="0"/>
              </a:ext>
            </a:extLst>
          </a:blip>
          <a:srcRect l="16779" t="47072" r="52698" b="23610"/>
          <a:stretch>
            <a:fillRect/>
          </a:stretch>
        </p:blipFill>
        <p:spPr bwMode="auto">
          <a:xfrm>
            <a:off x="5410200" y="2133600"/>
            <a:ext cx="311785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50" name="Text Box 6"/>
          <p:cNvSpPr txBox="1">
            <a:spLocks noChangeArrowheads="1"/>
          </p:cNvSpPr>
          <p:nvPr/>
        </p:nvSpPr>
        <p:spPr bwMode="auto">
          <a:xfrm>
            <a:off x="1371600" y="457200"/>
            <a:ext cx="6400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dirty="0"/>
              <a:t>       VIEW THE LEFT &amp; RIGHT PROTRACTOVIEWS.</a:t>
            </a:r>
          </a:p>
        </p:txBody>
      </p:sp>
    </p:spTree>
    <p:extLst>
      <p:ext uri="{BB962C8B-B14F-4D97-AF65-F5344CB8AC3E}">
        <p14:creationId xmlns:p14="http://schemas.microsoft.com/office/powerpoint/2010/main" val="12776764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5105400" y="2590800"/>
            <a:ext cx="3736975" cy="3581400"/>
          </a:xfrm>
        </p:spPr>
        <p:txBody>
          <a:bodyPr/>
          <a:lstStyle/>
          <a:p>
            <a:pPr eaLnBrk="1" hangingPunct="1"/>
            <a:endParaRPr lang="en-US" altLang="en-US" dirty="0"/>
          </a:p>
        </p:txBody>
      </p:sp>
      <p:sp>
        <p:nvSpPr>
          <p:cNvPr id="83971" name="Rectangle 3"/>
          <p:cNvSpPr>
            <a:spLocks noGrp="1" noChangeArrowheads="1"/>
          </p:cNvSpPr>
          <p:nvPr>
            <p:ph type="body" idx="1"/>
          </p:nvPr>
        </p:nvSpPr>
        <p:spPr/>
        <p:txBody>
          <a:bodyPr/>
          <a:lstStyle/>
          <a:p>
            <a:pPr eaLnBrk="1" hangingPunct="1"/>
            <a:endParaRPr lang="en-US" altLang="en-US"/>
          </a:p>
        </p:txBody>
      </p:sp>
      <p:pic>
        <p:nvPicPr>
          <p:cNvPr id="83972" name="Picture 4" descr="Todd 4"/>
          <p:cNvPicPr>
            <a:picLocks noChangeAspect="1" noChangeArrowheads="1"/>
          </p:cNvPicPr>
          <p:nvPr/>
        </p:nvPicPr>
        <p:blipFill>
          <a:blip r:embed="rId2">
            <a:extLst>
              <a:ext uri="{28A0092B-C50C-407E-A947-70E740481C1C}">
                <a14:useLocalDpi xmlns:a14="http://schemas.microsoft.com/office/drawing/2010/main" val="0"/>
              </a:ext>
            </a:extLst>
          </a:blip>
          <a:srcRect l="14534" t="14386" r="58099" b="59856"/>
          <a:stretch>
            <a:fillRect/>
          </a:stretch>
        </p:blipFill>
        <p:spPr bwMode="auto">
          <a:xfrm>
            <a:off x="533400" y="2667000"/>
            <a:ext cx="2743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5" descr="Todd 4"/>
          <p:cNvPicPr>
            <a:picLocks noChangeAspect="1" noChangeArrowheads="1"/>
          </p:cNvPicPr>
          <p:nvPr/>
        </p:nvPicPr>
        <p:blipFill>
          <a:blip r:embed="rId3">
            <a:extLst>
              <a:ext uri="{28A0092B-C50C-407E-A947-70E740481C1C}">
                <a14:useLocalDpi xmlns:a14="http://schemas.microsoft.com/office/drawing/2010/main" val="0"/>
              </a:ext>
            </a:extLst>
          </a:blip>
          <a:srcRect l="14351" t="66737" r="57626" b="7584"/>
          <a:stretch>
            <a:fillRect/>
          </a:stretch>
        </p:blipFill>
        <p:spPr bwMode="auto">
          <a:xfrm>
            <a:off x="5486400" y="2667000"/>
            <a:ext cx="2819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Text Box 6"/>
          <p:cNvSpPr txBox="1">
            <a:spLocks noChangeArrowheads="1"/>
          </p:cNvSpPr>
          <p:nvPr/>
        </p:nvSpPr>
        <p:spPr bwMode="auto">
          <a:xfrm>
            <a:off x="1752600" y="609600"/>
            <a:ext cx="6096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dirty="0"/>
              <a:t>VIEW THE LEFT &amp; RIGHT PROTRACTOVIEWS.</a:t>
            </a:r>
            <a:endParaRPr lang="en-US" altLang="en-US" sz="2400" dirty="0"/>
          </a:p>
        </p:txBody>
      </p:sp>
    </p:spTree>
    <p:extLst>
      <p:ext uri="{BB962C8B-B14F-4D97-AF65-F5344CB8AC3E}">
        <p14:creationId xmlns:p14="http://schemas.microsoft.com/office/powerpoint/2010/main" val="198775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altLang="en-US"/>
              <a:t>Now that you have the listing:</a:t>
            </a:r>
          </a:p>
        </p:txBody>
      </p:sp>
      <p:sp>
        <p:nvSpPr>
          <p:cNvPr id="84995" name="Rectangle 3"/>
          <p:cNvSpPr>
            <a:spLocks noGrp="1" noChangeArrowheads="1"/>
          </p:cNvSpPr>
          <p:nvPr>
            <p:ph type="body" idx="1"/>
          </p:nvPr>
        </p:nvSpPr>
        <p:spPr/>
        <p:txBody>
          <a:bodyPr/>
          <a:lstStyle/>
          <a:p>
            <a:pPr marL="590550" indent="-590550" eaLnBrk="1" hangingPunct="1"/>
            <a:r>
              <a:rPr lang="en-US" altLang="en-US"/>
              <a:t>Mark these angles in this order:</a:t>
            </a:r>
          </a:p>
          <a:p>
            <a:pPr marL="590550" indent="-590550" eaLnBrk="1" hangingPunct="1">
              <a:buFont typeface="Wingdings" panose="05000000000000000000" pitchFamily="2" charset="2"/>
              <a:buAutoNum type="arabicPeriod"/>
            </a:pPr>
            <a:r>
              <a:rPr lang="en-US" altLang="en-US"/>
              <a:t>Left slope angle</a:t>
            </a:r>
          </a:p>
          <a:p>
            <a:pPr marL="590550" indent="-590550" eaLnBrk="1" hangingPunct="1">
              <a:buFont typeface="Wingdings" panose="05000000000000000000" pitchFamily="2" charset="2"/>
              <a:buAutoNum type="arabicPeriod"/>
            </a:pPr>
            <a:r>
              <a:rPr lang="en-US" altLang="en-US"/>
              <a:t>Right convexity angle</a:t>
            </a:r>
          </a:p>
          <a:p>
            <a:pPr marL="590550" indent="-590550" eaLnBrk="1" hangingPunct="1">
              <a:buFont typeface="Wingdings" panose="05000000000000000000" pitchFamily="2" charset="2"/>
              <a:buAutoNum type="arabicPeriod"/>
            </a:pPr>
            <a:r>
              <a:rPr lang="en-US" altLang="en-US"/>
              <a:t>Left convexity angle</a:t>
            </a:r>
          </a:p>
          <a:p>
            <a:pPr marL="590550" indent="-590550" eaLnBrk="1" hangingPunct="1">
              <a:buFont typeface="Wingdings" panose="05000000000000000000" pitchFamily="2" charset="2"/>
              <a:buAutoNum type="arabicPeriod"/>
            </a:pPr>
            <a:r>
              <a:rPr lang="en-US" altLang="en-US"/>
              <a:t>Right slope angle</a:t>
            </a:r>
          </a:p>
          <a:p>
            <a:pPr marL="590550" indent="-590550" eaLnBrk="1" hangingPunct="1">
              <a:buFont typeface="Wingdings" panose="05000000000000000000" pitchFamily="2" charset="2"/>
              <a:buAutoNum type="arabicPeriod"/>
            </a:pPr>
            <a:endParaRPr lang="en-US" altLang="en-US"/>
          </a:p>
        </p:txBody>
      </p:sp>
    </p:spTree>
    <p:extLst>
      <p:ext uri="{BB962C8B-B14F-4D97-AF65-F5344CB8AC3E}">
        <p14:creationId xmlns:p14="http://schemas.microsoft.com/office/powerpoint/2010/main" val="9293322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dirty="0"/>
              <a:t>Marking slope and convexity angles</a:t>
            </a:r>
          </a:p>
        </p:txBody>
      </p:sp>
      <p:sp>
        <p:nvSpPr>
          <p:cNvPr id="86019" name="Rectangle 3"/>
          <p:cNvSpPr>
            <a:spLocks noGrp="1" noChangeArrowheads="1"/>
          </p:cNvSpPr>
          <p:nvPr>
            <p:ph type="body" idx="1"/>
          </p:nvPr>
        </p:nvSpPr>
        <p:spPr/>
        <p:txBody>
          <a:bodyPr/>
          <a:lstStyle/>
          <a:p>
            <a:pPr eaLnBrk="1" hangingPunct="1"/>
            <a:endParaRPr lang="en-US" altLang="en-US" dirty="0"/>
          </a:p>
        </p:txBody>
      </p:sp>
      <p:pic>
        <p:nvPicPr>
          <p:cNvPr id="86020" name="Picture 4" descr="Todd 4"/>
          <p:cNvPicPr>
            <a:picLocks noChangeAspect="1" noChangeArrowheads="1"/>
          </p:cNvPicPr>
          <p:nvPr/>
        </p:nvPicPr>
        <p:blipFill>
          <a:blip r:embed="rId2">
            <a:extLst>
              <a:ext uri="{28A0092B-C50C-407E-A947-70E740481C1C}">
                <a14:useLocalDpi xmlns:a14="http://schemas.microsoft.com/office/drawing/2010/main" val="0"/>
              </a:ext>
            </a:extLst>
          </a:blip>
          <a:srcRect l="15561" t="14386" r="58792" b="59769"/>
          <a:stretch>
            <a:fillRect/>
          </a:stretch>
        </p:blipFill>
        <p:spPr bwMode="auto">
          <a:xfrm>
            <a:off x="5029200" y="1828800"/>
            <a:ext cx="2971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Text Box 5"/>
          <p:cNvSpPr txBox="1">
            <a:spLocks noChangeArrowheads="1"/>
          </p:cNvSpPr>
          <p:nvPr/>
        </p:nvSpPr>
        <p:spPr bwMode="auto">
          <a:xfrm>
            <a:off x="990600" y="2438400"/>
            <a:ext cx="266700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dirty="0"/>
              <a:t>MARK THE </a:t>
            </a:r>
            <a:r>
              <a:rPr lang="en-US" altLang="en-US" b="1" dirty="0">
                <a:solidFill>
                  <a:srgbClr val="00B050"/>
                </a:solidFill>
              </a:rPr>
              <a:t>LEFT SLOPE  ANGLE </a:t>
            </a:r>
            <a:r>
              <a:rPr lang="en-US" altLang="en-US" dirty="0"/>
              <a:t>ON THE UNDERSURFACE OF THE LEFT C-0-1 JOINT?</a:t>
            </a:r>
          </a:p>
          <a:p>
            <a:pPr>
              <a:spcBef>
                <a:spcPct val="50000"/>
              </a:spcBef>
            </a:pPr>
            <a:r>
              <a:rPr lang="en-US" altLang="en-US" dirty="0"/>
              <a:t>(REMEMBER NEVER DRAW A LINE ON THE JOINT, ALWAYS DRAW BELOW IT.)</a:t>
            </a:r>
            <a:endParaRPr lang="en-US" altLang="en-US" sz="2000" dirty="0">
              <a:solidFill>
                <a:schemeClr val="hlink"/>
              </a:solidFill>
            </a:endParaRPr>
          </a:p>
        </p:txBody>
      </p:sp>
      <p:sp>
        <p:nvSpPr>
          <p:cNvPr id="86022" name="Oval 6"/>
          <p:cNvSpPr>
            <a:spLocks noChangeArrowheads="1"/>
          </p:cNvSpPr>
          <p:nvPr/>
        </p:nvSpPr>
        <p:spPr bwMode="auto">
          <a:xfrm>
            <a:off x="6629400" y="3276600"/>
            <a:ext cx="762000" cy="457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6023" name="Line 7"/>
          <p:cNvSpPr>
            <a:spLocks noChangeShapeType="1"/>
          </p:cNvSpPr>
          <p:nvPr/>
        </p:nvSpPr>
        <p:spPr bwMode="auto">
          <a:xfrm flipH="1" flipV="1">
            <a:off x="5715000" y="3429000"/>
            <a:ext cx="990600" cy="6096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4" name="Line 8"/>
          <p:cNvSpPr>
            <a:spLocks noChangeShapeType="1"/>
          </p:cNvSpPr>
          <p:nvPr/>
        </p:nvSpPr>
        <p:spPr bwMode="auto">
          <a:xfrm flipH="1">
            <a:off x="5715000" y="4038600"/>
            <a:ext cx="9906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6025" name="Text Box 9"/>
          <p:cNvSpPr txBox="1">
            <a:spLocks noChangeArrowheads="1"/>
          </p:cNvSpPr>
          <p:nvPr/>
        </p:nvSpPr>
        <p:spPr bwMode="auto">
          <a:xfrm>
            <a:off x="5105400" y="4038600"/>
            <a:ext cx="533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solidFill>
                  <a:schemeClr val="accent2"/>
                </a:solidFill>
              </a:rPr>
              <a:t>32</a:t>
            </a:r>
          </a:p>
        </p:txBody>
      </p:sp>
    </p:spTree>
    <p:extLst>
      <p:ext uri="{BB962C8B-B14F-4D97-AF65-F5344CB8AC3E}">
        <p14:creationId xmlns:p14="http://schemas.microsoft.com/office/powerpoint/2010/main" val="19581641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dirty="0"/>
              <a:t>Marking slope and convexity angles</a:t>
            </a:r>
          </a:p>
        </p:txBody>
      </p:sp>
      <p:sp>
        <p:nvSpPr>
          <p:cNvPr id="87043" name="Rectangle 3"/>
          <p:cNvSpPr>
            <a:spLocks noGrp="1" noChangeArrowheads="1"/>
          </p:cNvSpPr>
          <p:nvPr>
            <p:ph type="body" idx="1"/>
          </p:nvPr>
        </p:nvSpPr>
        <p:spPr/>
        <p:txBody>
          <a:bodyPr/>
          <a:lstStyle/>
          <a:p>
            <a:pPr eaLnBrk="1" hangingPunct="1"/>
            <a:endParaRPr lang="en-US" altLang="en-US" dirty="0"/>
          </a:p>
        </p:txBody>
      </p:sp>
      <p:pic>
        <p:nvPicPr>
          <p:cNvPr id="87044" name="Picture 4" descr="Todd 4"/>
          <p:cNvPicPr>
            <a:picLocks noChangeAspect="1" noChangeArrowheads="1"/>
          </p:cNvPicPr>
          <p:nvPr/>
        </p:nvPicPr>
        <p:blipFill>
          <a:blip r:embed="rId2">
            <a:extLst>
              <a:ext uri="{28A0092B-C50C-407E-A947-70E740481C1C}">
                <a14:useLocalDpi xmlns:a14="http://schemas.microsoft.com/office/drawing/2010/main" val="0"/>
              </a:ext>
            </a:extLst>
          </a:blip>
          <a:srcRect l="15561" t="14386" r="58792" b="59769"/>
          <a:stretch>
            <a:fillRect/>
          </a:stretch>
        </p:blipFill>
        <p:spPr bwMode="auto">
          <a:xfrm>
            <a:off x="5029200" y="1828800"/>
            <a:ext cx="29718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5" name="Text Box 5"/>
          <p:cNvSpPr txBox="1">
            <a:spLocks noChangeArrowheads="1"/>
          </p:cNvSpPr>
          <p:nvPr/>
        </p:nvSpPr>
        <p:spPr bwMode="auto">
          <a:xfrm>
            <a:off x="990600" y="2438400"/>
            <a:ext cx="2971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dirty="0"/>
              <a:t>MARK THE </a:t>
            </a:r>
            <a:r>
              <a:rPr lang="en-US" altLang="en-US" b="1" dirty="0">
                <a:solidFill>
                  <a:srgbClr val="00B050"/>
                </a:solidFill>
              </a:rPr>
              <a:t>RIGHT CONVEXITY  ANGLE </a:t>
            </a:r>
            <a:r>
              <a:rPr lang="en-US" altLang="en-US" dirty="0"/>
              <a:t>ON THE UNDERSURFACE OF THE POSTERIOR 1/3</a:t>
            </a:r>
            <a:r>
              <a:rPr lang="en-US" altLang="en-US" baseline="30000" dirty="0"/>
              <a:t>RD</a:t>
            </a:r>
            <a:r>
              <a:rPr lang="en-US" altLang="en-US" dirty="0"/>
              <a:t> OF THE C-0-1 JOINT.</a:t>
            </a:r>
            <a:endParaRPr lang="en-US" altLang="en-US" sz="2000" dirty="0">
              <a:solidFill>
                <a:schemeClr val="hlink"/>
              </a:solidFill>
            </a:endParaRPr>
          </a:p>
        </p:txBody>
      </p:sp>
      <p:sp>
        <p:nvSpPr>
          <p:cNvPr id="87046" name="Oval 6"/>
          <p:cNvSpPr>
            <a:spLocks noChangeArrowheads="1"/>
          </p:cNvSpPr>
          <p:nvPr/>
        </p:nvSpPr>
        <p:spPr bwMode="auto">
          <a:xfrm>
            <a:off x="6629400" y="3276600"/>
            <a:ext cx="762000" cy="4572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round/>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87047" name="Line 7"/>
          <p:cNvSpPr>
            <a:spLocks noChangeShapeType="1"/>
          </p:cNvSpPr>
          <p:nvPr/>
        </p:nvSpPr>
        <p:spPr bwMode="auto">
          <a:xfrm flipV="1">
            <a:off x="6781800" y="3276600"/>
            <a:ext cx="990600" cy="53340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48" name="Line 8"/>
          <p:cNvSpPr>
            <a:spLocks noChangeShapeType="1"/>
          </p:cNvSpPr>
          <p:nvPr/>
        </p:nvSpPr>
        <p:spPr bwMode="auto">
          <a:xfrm flipH="1">
            <a:off x="6781800" y="3810000"/>
            <a:ext cx="9906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49" name="Text Box 9"/>
          <p:cNvSpPr txBox="1">
            <a:spLocks noChangeArrowheads="1"/>
          </p:cNvSpPr>
          <p:nvPr/>
        </p:nvSpPr>
        <p:spPr bwMode="auto">
          <a:xfrm>
            <a:off x="7467600" y="3886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dirty="0">
                <a:solidFill>
                  <a:schemeClr val="accent2"/>
                </a:solidFill>
              </a:rPr>
              <a:t>39</a:t>
            </a:r>
          </a:p>
        </p:txBody>
      </p:sp>
    </p:spTree>
    <p:extLst>
      <p:ext uri="{BB962C8B-B14F-4D97-AF65-F5344CB8AC3E}">
        <p14:creationId xmlns:p14="http://schemas.microsoft.com/office/powerpoint/2010/main" val="1133307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33400" y="473075"/>
            <a:ext cx="8153400" cy="593725"/>
          </a:xfrm>
        </p:spPr>
        <p:txBody>
          <a:bodyPr/>
          <a:lstStyle/>
          <a:p>
            <a:pPr eaLnBrk="1" hangingPunct="1"/>
            <a:r>
              <a:rPr lang="en-US" altLang="en-US" sz="3200" dirty="0"/>
              <a:t>Marking slope and convexity angles</a:t>
            </a:r>
          </a:p>
        </p:txBody>
      </p:sp>
      <p:sp>
        <p:nvSpPr>
          <p:cNvPr id="88067" name="Rectangle 3"/>
          <p:cNvSpPr>
            <a:spLocks noGrp="1" noChangeArrowheads="1"/>
          </p:cNvSpPr>
          <p:nvPr>
            <p:ph type="body" idx="1"/>
          </p:nvPr>
        </p:nvSpPr>
        <p:spPr>
          <a:ln>
            <a:noFill/>
          </a:ln>
        </p:spPr>
        <p:txBody>
          <a:bodyPr/>
          <a:lstStyle/>
          <a:p>
            <a:pPr eaLnBrk="1" hangingPunct="1"/>
            <a:endParaRPr lang="en-US" altLang="en-US" dirty="0"/>
          </a:p>
        </p:txBody>
      </p:sp>
      <p:pic>
        <p:nvPicPr>
          <p:cNvPr id="88068" name="Picture 4" descr="Todd 6"/>
          <p:cNvPicPr>
            <a:picLocks noChangeAspect="1" noChangeArrowheads="1"/>
          </p:cNvPicPr>
          <p:nvPr/>
        </p:nvPicPr>
        <p:blipFill>
          <a:blip r:embed="rId2">
            <a:extLst>
              <a:ext uri="{28A0092B-C50C-407E-A947-70E740481C1C}">
                <a14:useLocalDpi xmlns:a14="http://schemas.microsoft.com/office/drawing/2010/main" val="0"/>
              </a:ext>
            </a:extLst>
          </a:blip>
          <a:srcRect l="53998" t="4552" r="14534" b="62094"/>
          <a:stretch>
            <a:fillRect/>
          </a:stretch>
        </p:blipFill>
        <p:spPr bwMode="auto">
          <a:xfrm>
            <a:off x="2895600" y="1295400"/>
            <a:ext cx="36560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Line 5"/>
          <p:cNvSpPr>
            <a:spLocks noChangeShapeType="1"/>
          </p:cNvSpPr>
          <p:nvPr/>
        </p:nvSpPr>
        <p:spPr bwMode="auto">
          <a:xfrm>
            <a:off x="3322648" y="3108325"/>
            <a:ext cx="1325551" cy="70167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70" name="Line 6"/>
          <p:cNvSpPr>
            <a:spLocks noChangeShapeType="1"/>
          </p:cNvSpPr>
          <p:nvPr/>
        </p:nvSpPr>
        <p:spPr bwMode="auto">
          <a:xfrm flipH="1">
            <a:off x="3505199" y="3810001"/>
            <a:ext cx="114300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71" name="Text Box 7"/>
          <p:cNvSpPr txBox="1">
            <a:spLocks noChangeArrowheads="1"/>
          </p:cNvSpPr>
          <p:nvPr/>
        </p:nvSpPr>
        <p:spPr bwMode="auto">
          <a:xfrm>
            <a:off x="685800" y="2895600"/>
            <a:ext cx="152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dirty="0"/>
              <a:t>MEASURE THE </a:t>
            </a:r>
            <a:r>
              <a:rPr lang="en-US" altLang="en-US" b="1" dirty="0">
                <a:solidFill>
                  <a:srgbClr val="00B050"/>
                </a:solidFill>
              </a:rPr>
              <a:t>LEFT CONVEXITY ANGLE</a:t>
            </a:r>
            <a:r>
              <a:rPr lang="en-US" altLang="en-US" dirty="0"/>
              <a:t>.</a:t>
            </a:r>
          </a:p>
        </p:txBody>
      </p:sp>
      <p:sp>
        <p:nvSpPr>
          <p:cNvPr id="88072" name="Line 8"/>
          <p:cNvSpPr>
            <a:spLocks noChangeShapeType="1"/>
          </p:cNvSpPr>
          <p:nvPr/>
        </p:nvSpPr>
        <p:spPr bwMode="auto">
          <a:xfrm>
            <a:off x="2286000" y="3657600"/>
            <a:ext cx="1066800" cy="0"/>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73" name="Text Box 9"/>
          <p:cNvSpPr txBox="1">
            <a:spLocks noChangeArrowheads="1"/>
          </p:cNvSpPr>
          <p:nvPr/>
        </p:nvSpPr>
        <p:spPr bwMode="auto">
          <a:xfrm>
            <a:off x="2895600" y="4419600"/>
            <a:ext cx="457200" cy="366713"/>
          </a:xfrm>
          <a:prstGeom prst="rect">
            <a:avLst/>
          </a:prstGeom>
          <a:noFill/>
          <a:ln w="9525">
            <a:no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dirty="0">
                <a:solidFill>
                  <a:schemeClr val="accent6"/>
                </a:solidFill>
              </a:rPr>
              <a:t>26</a:t>
            </a:r>
          </a:p>
        </p:txBody>
      </p:sp>
    </p:spTree>
    <p:extLst>
      <p:ext uri="{BB962C8B-B14F-4D97-AF65-F5344CB8AC3E}">
        <p14:creationId xmlns:p14="http://schemas.microsoft.com/office/powerpoint/2010/main" val="980078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533400" y="473075"/>
            <a:ext cx="8153400" cy="593725"/>
          </a:xfrm>
        </p:spPr>
        <p:txBody>
          <a:bodyPr/>
          <a:lstStyle/>
          <a:p>
            <a:pPr eaLnBrk="1" hangingPunct="1"/>
            <a:r>
              <a:rPr lang="en-US" altLang="en-US" sz="3200"/>
              <a:t>Marking slope and convexity angles</a:t>
            </a:r>
          </a:p>
        </p:txBody>
      </p:sp>
      <p:sp>
        <p:nvSpPr>
          <p:cNvPr id="88067" name="Rectangle 3"/>
          <p:cNvSpPr>
            <a:spLocks noGrp="1" noChangeArrowheads="1"/>
          </p:cNvSpPr>
          <p:nvPr>
            <p:ph type="body" idx="1"/>
          </p:nvPr>
        </p:nvSpPr>
        <p:spPr/>
        <p:txBody>
          <a:bodyPr/>
          <a:lstStyle/>
          <a:p>
            <a:pPr eaLnBrk="1" hangingPunct="1"/>
            <a:endParaRPr lang="en-US" altLang="en-US" dirty="0"/>
          </a:p>
        </p:txBody>
      </p:sp>
      <p:pic>
        <p:nvPicPr>
          <p:cNvPr id="88068" name="Picture 4" descr="Todd 6"/>
          <p:cNvPicPr>
            <a:picLocks noChangeAspect="1" noChangeArrowheads="1"/>
          </p:cNvPicPr>
          <p:nvPr/>
        </p:nvPicPr>
        <p:blipFill>
          <a:blip r:embed="rId2">
            <a:extLst>
              <a:ext uri="{28A0092B-C50C-407E-A947-70E740481C1C}">
                <a14:useLocalDpi xmlns:a14="http://schemas.microsoft.com/office/drawing/2010/main" val="0"/>
              </a:ext>
            </a:extLst>
          </a:blip>
          <a:srcRect l="53998" t="4552" r="14534" b="62094"/>
          <a:stretch>
            <a:fillRect/>
          </a:stretch>
        </p:blipFill>
        <p:spPr bwMode="auto">
          <a:xfrm>
            <a:off x="2820193" y="1371600"/>
            <a:ext cx="365601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9" name="Line 5"/>
          <p:cNvSpPr>
            <a:spLocks noChangeShapeType="1"/>
          </p:cNvSpPr>
          <p:nvPr/>
        </p:nvSpPr>
        <p:spPr bwMode="auto">
          <a:xfrm flipH="1">
            <a:off x="4343400" y="2960836"/>
            <a:ext cx="1219200" cy="762000"/>
          </a:xfrm>
          <a:prstGeom prst="line">
            <a:avLst/>
          </a:prstGeom>
          <a:noFill/>
          <a:ln w="38100">
            <a:solidFill>
              <a:schemeClr val="accent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70" name="Line 6"/>
          <p:cNvSpPr>
            <a:spLocks noChangeShapeType="1"/>
          </p:cNvSpPr>
          <p:nvPr/>
        </p:nvSpPr>
        <p:spPr bwMode="auto">
          <a:xfrm flipH="1">
            <a:off x="4343400" y="3722836"/>
            <a:ext cx="1143000" cy="0"/>
          </a:xfrm>
          <a:prstGeom prst="line">
            <a:avLst/>
          </a:prstGeom>
          <a:noFill/>
          <a:ln w="38100">
            <a:solidFill>
              <a:schemeClr val="accent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71" name="Text Box 7"/>
          <p:cNvSpPr txBox="1">
            <a:spLocks noChangeArrowheads="1"/>
          </p:cNvSpPr>
          <p:nvPr/>
        </p:nvSpPr>
        <p:spPr bwMode="auto">
          <a:xfrm>
            <a:off x="457200" y="2895600"/>
            <a:ext cx="19050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dirty="0"/>
              <a:t>MEASURE THE </a:t>
            </a:r>
            <a:r>
              <a:rPr lang="en-US" altLang="en-US" b="1" dirty="0">
                <a:solidFill>
                  <a:srgbClr val="00B050"/>
                </a:solidFill>
              </a:rPr>
              <a:t>RIGHT SLOPE ANGLE</a:t>
            </a:r>
            <a:r>
              <a:rPr lang="en-US" altLang="en-US" dirty="0"/>
              <a:t>.</a:t>
            </a:r>
          </a:p>
        </p:txBody>
      </p:sp>
      <p:sp>
        <p:nvSpPr>
          <p:cNvPr id="88072" name="Line 8"/>
          <p:cNvSpPr>
            <a:spLocks noChangeShapeType="1"/>
          </p:cNvSpPr>
          <p:nvPr/>
        </p:nvSpPr>
        <p:spPr bwMode="auto">
          <a:xfrm>
            <a:off x="2514600" y="3581400"/>
            <a:ext cx="1676400" cy="0"/>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73" name="Text Box 9"/>
          <p:cNvSpPr txBox="1">
            <a:spLocks noChangeArrowheads="1"/>
          </p:cNvSpPr>
          <p:nvPr/>
        </p:nvSpPr>
        <p:spPr bwMode="auto">
          <a:xfrm>
            <a:off x="5943600" y="4419600"/>
            <a:ext cx="609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dirty="0">
                <a:solidFill>
                  <a:schemeClr val="accent6"/>
                </a:solidFill>
              </a:rPr>
              <a:t>40</a:t>
            </a:r>
          </a:p>
        </p:txBody>
      </p:sp>
    </p:spTree>
    <p:extLst>
      <p:ext uri="{BB962C8B-B14F-4D97-AF65-F5344CB8AC3E}">
        <p14:creationId xmlns:p14="http://schemas.microsoft.com/office/powerpoint/2010/main" val="362863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 slope angle 33 degrees</a:t>
            </a:r>
          </a:p>
        </p:txBody>
      </p:sp>
      <p:sp>
        <p:nvSpPr>
          <p:cNvPr id="3" name="Content Placeholder 2"/>
          <p:cNvSpPr>
            <a:spLocks noGrp="1"/>
          </p:cNvSpPr>
          <p:nvPr>
            <p:ph idx="1"/>
          </p:nvPr>
        </p:nvSpPr>
        <p:spPr/>
        <p:txBody>
          <a:bodyPr/>
          <a:lstStyle/>
          <a:p>
            <a:endParaRPr lang="en-US" dirty="0"/>
          </a:p>
        </p:txBody>
      </p:sp>
      <p:pic>
        <p:nvPicPr>
          <p:cNvPr id="4" name="Picture 3" descr="LPVdrawing 001"/>
          <p:cNvPicPr>
            <a:picLocks noChangeAspect="1" noChangeArrowheads="1"/>
          </p:cNvPicPr>
          <p:nvPr/>
        </p:nvPicPr>
        <p:blipFill>
          <a:blip r:embed="rId2" cstate="print"/>
          <a:srcRect t="10497" r="2730"/>
          <a:stretch>
            <a:fillRect/>
          </a:stretch>
        </p:blipFill>
        <p:spPr>
          <a:xfrm>
            <a:off x="2590800" y="1447800"/>
            <a:ext cx="3733800" cy="4724400"/>
          </a:xfrm>
          <a:prstGeom prst="rect">
            <a:avLst/>
          </a:prstGeom>
          <a:noFill/>
        </p:spPr>
      </p:pic>
      <p:cxnSp>
        <p:nvCxnSpPr>
          <p:cNvPr id="6" name="Straight Connector 5"/>
          <p:cNvCxnSpPr/>
          <p:nvPr/>
        </p:nvCxnSpPr>
        <p:spPr>
          <a:xfrm flipH="1" flipV="1">
            <a:off x="3200400" y="3276600"/>
            <a:ext cx="1600200" cy="990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819400" y="4267200"/>
            <a:ext cx="19812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convexity angle 20</a:t>
            </a:r>
          </a:p>
        </p:txBody>
      </p:sp>
      <p:sp>
        <p:nvSpPr>
          <p:cNvPr id="3" name="Content Placeholder 2"/>
          <p:cNvSpPr>
            <a:spLocks noGrp="1"/>
          </p:cNvSpPr>
          <p:nvPr>
            <p:ph idx="1"/>
          </p:nvPr>
        </p:nvSpPr>
        <p:spPr/>
        <p:txBody>
          <a:bodyPr/>
          <a:lstStyle/>
          <a:p>
            <a:endParaRPr lang="en-US" dirty="0"/>
          </a:p>
        </p:txBody>
      </p:sp>
      <p:pic>
        <p:nvPicPr>
          <p:cNvPr id="4" name="Picture 3" descr="LPVdrawing 001"/>
          <p:cNvPicPr>
            <a:picLocks noChangeAspect="1" noChangeArrowheads="1"/>
          </p:cNvPicPr>
          <p:nvPr/>
        </p:nvPicPr>
        <p:blipFill>
          <a:blip r:embed="rId2" cstate="print"/>
          <a:srcRect t="10497" r="2730"/>
          <a:stretch>
            <a:fillRect/>
          </a:stretch>
        </p:blipFill>
        <p:spPr>
          <a:xfrm>
            <a:off x="2133600" y="1752600"/>
            <a:ext cx="3733800" cy="4724400"/>
          </a:xfrm>
          <a:prstGeom prst="rect">
            <a:avLst/>
          </a:prstGeom>
          <a:noFill/>
        </p:spPr>
      </p:pic>
      <p:cxnSp>
        <p:nvCxnSpPr>
          <p:cNvPr id="6" name="Straight Connector 5"/>
          <p:cNvCxnSpPr/>
          <p:nvPr/>
        </p:nvCxnSpPr>
        <p:spPr>
          <a:xfrm flipV="1">
            <a:off x="4191000" y="3657600"/>
            <a:ext cx="1524000" cy="914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191000" y="4572000"/>
            <a:ext cx="18288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 convexity angle 28 degrees</a:t>
            </a:r>
          </a:p>
        </p:txBody>
      </p:sp>
      <p:pic>
        <p:nvPicPr>
          <p:cNvPr id="4" name="Content Placeholder 3" descr="RPVdrawing"/>
          <p:cNvPicPr>
            <a:picLocks noGrp="1" noChangeAspect="1" noChangeArrowheads="1"/>
          </p:cNvPicPr>
          <p:nvPr>
            <p:ph idx="1"/>
          </p:nvPr>
        </p:nvPicPr>
        <p:blipFill>
          <a:blip r:embed="rId3" cstate="print"/>
          <a:stretch>
            <a:fillRect/>
          </a:stretch>
        </p:blipFill>
        <p:spPr>
          <a:xfrm>
            <a:off x="3002233" y="1554163"/>
            <a:ext cx="3291934" cy="4525962"/>
          </a:xfrm>
          <a:noFill/>
        </p:spPr>
      </p:pic>
      <p:cxnSp>
        <p:nvCxnSpPr>
          <p:cNvPr id="6" name="Straight Connector 5"/>
          <p:cNvCxnSpPr/>
          <p:nvPr/>
        </p:nvCxnSpPr>
        <p:spPr>
          <a:xfrm flipH="1" flipV="1">
            <a:off x="2971800" y="3200400"/>
            <a:ext cx="1219200" cy="762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819400" y="3962400"/>
            <a:ext cx="13716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Leverage factor 001.jpg"/>
          <p:cNvPicPr>
            <a:picLocks noGrp="1" noChangeAspect="1"/>
          </p:cNvPicPr>
          <p:nvPr>
            <p:ph idx="1"/>
          </p:nvPr>
        </p:nvPicPr>
        <p:blipFill>
          <a:blip r:embed="rId2" cstate="print"/>
          <a:srcRect b="24237"/>
          <a:stretch>
            <a:fillRect/>
          </a:stretch>
        </p:blipFill>
        <p:spPr>
          <a:xfrm>
            <a:off x="685800" y="1397363"/>
            <a:ext cx="4937760" cy="5011320"/>
          </a:xfrm>
        </p:spPr>
      </p:pic>
      <p:sp>
        <p:nvSpPr>
          <p:cNvPr id="3" name="TextBox 2"/>
          <p:cNvSpPr txBox="1"/>
          <p:nvPr/>
        </p:nvSpPr>
        <p:spPr>
          <a:xfrm>
            <a:off x="314119" y="926068"/>
            <a:ext cx="242374" cy="369332"/>
          </a:xfrm>
          <a:prstGeom prst="rect">
            <a:avLst/>
          </a:prstGeom>
          <a:noFill/>
        </p:spPr>
        <p:txBody>
          <a:bodyPr wrap="none" rtlCol="0">
            <a:spAutoFit/>
          </a:bodyPr>
          <a:lstStyle/>
          <a:p>
            <a:r>
              <a:rPr lang="en-US" dirty="0"/>
              <a:t>.</a:t>
            </a:r>
          </a:p>
        </p:txBody>
      </p:sp>
      <p:sp>
        <p:nvSpPr>
          <p:cNvPr id="5" name="TextBox 4">
            <a:extLst>
              <a:ext uri="{FF2B5EF4-FFF2-40B4-BE49-F238E27FC236}">
                <a16:creationId xmlns:a16="http://schemas.microsoft.com/office/drawing/2014/main" id="{D4DDE344-4C75-CBBF-EF52-E966A6F5E359}"/>
              </a:ext>
            </a:extLst>
          </p:cNvPr>
          <p:cNvSpPr txBox="1"/>
          <p:nvPr/>
        </p:nvSpPr>
        <p:spPr>
          <a:xfrm>
            <a:off x="6324600" y="1524000"/>
            <a:ext cx="2667000" cy="4524315"/>
          </a:xfrm>
          <a:prstGeom prst="rect">
            <a:avLst/>
          </a:prstGeom>
          <a:noFill/>
        </p:spPr>
        <p:txBody>
          <a:bodyPr wrap="square" rtlCol="0">
            <a:spAutoFit/>
          </a:bodyPr>
          <a:lstStyle/>
          <a:p>
            <a:r>
              <a:rPr lang="en-US" sz="2400" dirty="0"/>
              <a:t>Follow along the slides explaining the process of marking the base posterior you performed in the last class.</a:t>
            </a:r>
          </a:p>
          <a:p>
            <a:r>
              <a:rPr lang="en-US" sz="2400" dirty="0"/>
              <a:t>These are sample convergence angles, insert ones you marked from your base posterior</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slope angle 41 degrees</a:t>
            </a:r>
          </a:p>
        </p:txBody>
      </p:sp>
      <p:sp>
        <p:nvSpPr>
          <p:cNvPr id="3" name="Content Placeholder 2"/>
          <p:cNvSpPr>
            <a:spLocks noGrp="1"/>
          </p:cNvSpPr>
          <p:nvPr>
            <p:ph idx="1"/>
          </p:nvPr>
        </p:nvSpPr>
        <p:spPr/>
        <p:txBody>
          <a:bodyPr/>
          <a:lstStyle/>
          <a:p>
            <a:endParaRPr lang="en-US" dirty="0"/>
          </a:p>
        </p:txBody>
      </p:sp>
      <p:pic>
        <p:nvPicPr>
          <p:cNvPr id="4" name="Picture 3" descr="RPVdrawing"/>
          <p:cNvPicPr>
            <a:picLocks noChangeAspect="1" noChangeArrowheads="1"/>
          </p:cNvPicPr>
          <p:nvPr/>
        </p:nvPicPr>
        <p:blipFill>
          <a:blip r:embed="rId2" cstate="print"/>
          <a:srcRect t="12993" r="4715"/>
          <a:stretch>
            <a:fillRect/>
          </a:stretch>
        </p:blipFill>
        <p:spPr>
          <a:xfrm>
            <a:off x="2743200" y="2057400"/>
            <a:ext cx="3657600" cy="4592637"/>
          </a:xfrm>
          <a:prstGeom prst="rect">
            <a:avLst/>
          </a:prstGeom>
          <a:noFill/>
        </p:spPr>
      </p:pic>
      <p:cxnSp>
        <p:nvCxnSpPr>
          <p:cNvPr id="6" name="Straight Connector 5"/>
          <p:cNvCxnSpPr/>
          <p:nvPr/>
        </p:nvCxnSpPr>
        <p:spPr>
          <a:xfrm flipV="1">
            <a:off x="4419600" y="3657600"/>
            <a:ext cx="1295400" cy="6858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419600" y="4343400"/>
            <a:ext cx="14478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396C8F-4949-AD1C-956E-B0EEDB971E64}"/>
              </a:ext>
            </a:extLst>
          </p:cNvPr>
          <p:cNvSpPr>
            <a:spLocks noGrp="1"/>
          </p:cNvSpPr>
          <p:nvPr>
            <p:ph type="title"/>
          </p:nvPr>
        </p:nvSpPr>
        <p:spPr/>
        <p:txBody>
          <a:bodyPr/>
          <a:lstStyle/>
          <a:p>
            <a:r>
              <a:rPr lang="en-US" dirty="0"/>
              <a:t>           CAN I CONTACT THE ATLAS?</a:t>
            </a:r>
          </a:p>
        </p:txBody>
      </p:sp>
      <p:sp>
        <p:nvSpPr>
          <p:cNvPr id="7" name="Content Placeholder 6">
            <a:extLst>
              <a:ext uri="{FF2B5EF4-FFF2-40B4-BE49-F238E27FC236}">
                <a16:creationId xmlns:a16="http://schemas.microsoft.com/office/drawing/2014/main" id="{3A824D74-77C6-C81D-9BB2-EB13CAD47D04}"/>
              </a:ext>
            </a:extLst>
          </p:cNvPr>
          <p:cNvSpPr>
            <a:spLocks noGrp="1"/>
          </p:cNvSpPr>
          <p:nvPr>
            <p:ph idx="1"/>
          </p:nvPr>
        </p:nvSpPr>
        <p:spPr/>
        <p:txBody>
          <a:bodyPr/>
          <a:lstStyle/>
          <a:p>
            <a:endParaRPr lang="en-US" dirty="0"/>
          </a:p>
          <a:p>
            <a:r>
              <a:rPr lang="en-US" dirty="0"/>
              <a:t>There is the possibility on one or more of the </a:t>
            </a:r>
            <a:r>
              <a:rPr lang="en-US" dirty="0" err="1"/>
              <a:t>protactoview</a:t>
            </a:r>
            <a:r>
              <a:rPr lang="en-US" dirty="0"/>
              <a:t> illustrations that the transverse process on the side of laterality is inaccessible.</a:t>
            </a:r>
          </a:p>
          <a:p>
            <a:endParaRPr lang="en-US" dirty="0"/>
          </a:p>
          <a:p>
            <a:r>
              <a:rPr lang="en-US" dirty="0"/>
              <a:t>To determine if you can contact that transverse, you must draw the transverse and mastoid lines.</a:t>
            </a:r>
          </a:p>
        </p:txBody>
      </p:sp>
    </p:spTree>
    <p:extLst>
      <p:ext uri="{BB962C8B-B14F-4D97-AF65-F5344CB8AC3E}">
        <p14:creationId xmlns:p14="http://schemas.microsoft.com/office/powerpoint/2010/main" val="8833674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28C1405-3CEF-3AB4-8B75-12E70DB3E9FF}"/>
              </a:ext>
            </a:extLst>
          </p:cNvPr>
          <p:cNvSpPr>
            <a:spLocks noGrp="1" noChangeArrowheads="1"/>
          </p:cNvSpPr>
          <p:nvPr>
            <p:ph type="title"/>
          </p:nvPr>
        </p:nvSpPr>
        <p:spPr/>
        <p:txBody>
          <a:bodyPr>
            <a:normAutofit fontScale="90000"/>
          </a:bodyPr>
          <a:lstStyle/>
          <a:p>
            <a:pPr eaLnBrk="1" hangingPunct="1"/>
            <a:r>
              <a:rPr lang="en-US" altLang="en-US" sz="2800"/>
              <a:t>Determining Transverse Process Access</a:t>
            </a:r>
            <a:br>
              <a:rPr lang="en-US" altLang="en-US" sz="2800"/>
            </a:br>
            <a:r>
              <a:rPr lang="en-US" altLang="en-US" sz="2000"/>
              <a:t>Using a BB firmly affixed to the inferior surface of the mastoid, Dr. Blair determined there is 8mm of soft tissue between the skin and bone on an average and a measurement will determine if transverse contact is possible </a:t>
            </a:r>
            <a:endParaRPr lang="en-US" altLang="en-US" sz="2800"/>
          </a:p>
        </p:txBody>
      </p:sp>
      <p:pic>
        <p:nvPicPr>
          <p:cNvPr id="100355" name="Picture 3" descr="mastoid1">
            <a:extLst>
              <a:ext uri="{FF2B5EF4-FFF2-40B4-BE49-F238E27FC236}">
                <a16:creationId xmlns:a16="http://schemas.microsoft.com/office/drawing/2014/main" id="{F5A84ECB-072D-916B-F952-6EDA44BF0A3E}"/>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5562" b="24045"/>
          <a:stretch>
            <a:fillRect/>
          </a:stretch>
        </p:blipFill>
        <p:spPr>
          <a:xfrm>
            <a:off x="2495550" y="2203450"/>
            <a:ext cx="3805238" cy="3646488"/>
          </a:xfr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8E72B92C-0536-F797-8F7E-8F1DE357B5DF}"/>
              </a:ext>
            </a:extLst>
          </p:cNvPr>
          <p:cNvSpPr>
            <a:spLocks noGrp="1" noChangeArrowheads="1"/>
          </p:cNvSpPr>
          <p:nvPr>
            <p:ph type="title"/>
          </p:nvPr>
        </p:nvSpPr>
        <p:spPr/>
        <p:txBody>
          <a:bodyPr>
            <a:normAutofit fontScale="90000"/>
          </a:bodyPr>
          <a:lstStyle/>
          <a:p>
            <a:pPr eaLnBrk="1" hangingPunct="1"/>
            <a:r>
              <a:rPr lang="en-US" altLang="en-US" sz="3200"/>
              <a:t>Determining Transverse Process Access</a:t>
            </a:r>
            <a:br>
              <a:rPr lang="en-US" altLang="en-US" sz="3200"/>
            </a:br>
            <a:r>
              <a:rPr lang="en-US" altLang="en-US" sz="2400"/>
              <a:t>Draw a horizontal line through the mid-point of the atlas transverse process. </a:t>
            </a:r>
            <a:endParaRPr lang="en-US" altLang="en-US" sz="3200"/>
          </a:p>
        </p:txBody>
      </p:sp>
      <p:pic>
        <p:nvPicPr>
          <p:cNvPr id="101379" name="Picture 3" descr="mastoid2">
            <a:extLst>
              <a:ext uri="{FF2B5EF4-FFF2-40B4-BE49-F238E27FC236}">
                <a16:creationId xmlns:a16="http://schemas.microsoft.com/office/drawing/2014/main" id="{7651819F-D385-079E-5D8B-8C51104F0E5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6566" b="25928"/>
          <a:stretch>
            <a:fillRect/>
          </a:stretch>
        </p:blipFill>
        <p:spPr>
          <a:xfrm>
            <a:off x="2647950" y="2125663"/>
            <a:ext cx="3803650" cy="3498850"/>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C46D3957-34E9-AD96-0DDE-551BB80289E3}"/>
              </a:ext>
            </a:extLst>
          </p:cNvPr>
          <p:cNvSpPr>
            <a:spLocks noGrp="1" noChangeArrowheads="1"/>
          </p:cNvSpPr>
          <p:nvPr>
            <p:ph type="title"/>
          </p:nvPr>
        </p:nvSpPr>
        <p:spPr/>
        <p:txBody>
          <a:bodyPr>
            <a:normAutofit fontScale="90000"/>
          </a:bodyPr>
          <a:lstStyle/>
          <a:p>
            <a:pPr eaLnBrk="1" hangingPunct="1"/>
            <a:r>
              <a:rPr lang="en-US" altLang="en-US" sz="2800"/>
              <a:t>Determining Atlas Transverse Access</a:t>
            </a:r>
            <a:br>
              <a:rPr lang="en-US" altLang="en-US" sz="2800"/>
            </a:br>
            <a:r>
              <a:rPr lang="en-US" altLang="en-US" sz="2000"/>
              <a:t>Draw a vertical line from the undersurface of the mastoid.  If the transverse line is below the mastoid line, you have adequate room to contact that transverse. If not, alternative contact is necessary.</a:t>
            </a:r>
            <a:endParaRPr lang="en-US" altLang="en-US" sz="2800"/>
          </a:p>
        </p:txBody>
      </p:sp>
      <p:pic>
        <p:nvPicPr>
          <p:cNvPr id="102403" name="Picture 3" descr="mastoid3">
            <a:extLst>
              <a:ext uri="{FF2B5EF4-FFF2-40B4-BE49-F238E27FC236}">
                <a16:creationId xmlns:a16="http://schemas.microsoft.com/office/drawing/2014/main" id="{08F2F69B-7353-4A76-F021-CA4A51251C9D}"/>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5562" b="33371"/>
          <a:stretch>
            <a:fillRect/>
          </a:stretch>
        </p:blipFill>
        <p:spPr>
          <a:xfrm>
            <a:off x="2495550" y="2279650"/>
            <a:ext cx="3805238" cy="3160713"/>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C838B-CF14-6963-0B4F-73CBD464AD1D}"/>
              </a:ext>
            </a:extLst>
          </p:cNvPr>
          <p:cNvSpPr>
            <a:spLocks noGrp="1"/>
          </p:cNvSpPr>
          <p:nvPr>
            <p:ph type="title"/>
          </p:nvPr>
        </p:nvSpPr>
        <p:spPr/>
        <p:txBody>
          <a:bodyPr/>
          <a:lstStyle/>
          <a:p>
            <a:r>
              <a:rPr lang="en-US" dirty="0"/>
              <a:t>Optional Blair Leverage Factor</a:t>
            </a:r>
          </a:p>
        </p:txBody>
      </p:sp>
      <p:sp>
        <p:nvSpPr>
          <p:cNvPr id="3" name="Content Placeholder 2">
            <a:extLst>
              <a:ext uri="{FF2B5EF4-FFF2-40B4-BE49-F238E27FC236}">
                <a16:creationId xmlns:a16="http://schemas.microsoft.com/office/drawing/2014/main" id="{D17BEEF6-BA67-0F55-A86A-C2801FF377BF}"/>
              </a:ext>
            </a:extLst>
          </p:cNvPr>
          <p:cNvSpPr>
            <a:spLocks noGrp="1"/>
          </p:cNvSpPr>
          <p:nvPr>
            <p:ph idx="1"/>
          </p:nvPr>
        </p:nvSpPr>
        <p:spPr/>
        <p:txBody>
          <a:bodyPr/>
          <a:lstStyle/>
          <a:p>
            <a:r>
              <a:rPr lang="en-US" dirty="0"/>
              <a:t>These next few slides explain one is the most effective way of determining which, of the many Blair adjustments, may work most effectively.  The leverage factor assists you in measuring the biomechanics of the displaced segment.</a:t>
            </a:r>
          </a:p>
        </p:txBody>
      </p:sp>
    </p:spTree>
    <p:extLst>
      <p:ext uri="{BB962C8B-B14F-4D97-AF65-F5344CB8AC3E}">
        <p14:creationId xmlns:p14="http://schemas.microsoft.com/office/powerpoint/2010/main" val="3890912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FDCE3F4B-D5D1-78BB-00ED-80E856FF8C8E}"/>
              </a:ext>
            </a:extLst>
          </p:cNvPr>
          <p:cNvSpPr>
            <a:spLocks noGrp="1" noChangeArrowheads="1"/>
          </p:cNvSpPr>
          <p:nvPr>
            <p:ph type="title"/>
          </p:nvPr>
        </p:nvSpPr>
        <p:spPr/>
        <p:txBody>
          <a:bodyPr/>
          <a:lstStyle/>
          <a:p>
            <a:pPr eaLnBrk="1" hangingPunct="1"/>
            <a:r>
              <a:rPr lang="en-US" altLang="en-US"/>
              <a:t>LEVERAGE FACTOR</a:t>
            </a:r>
          </a:p>
        </p:txBody>
      </p:sp>
      <p:sp>
        <p:nvSpPr>
          <p:cNvPr id="93187" name="Rectangle 3">
            <a:extLst>
              <a:ext uri="{FF2B5EF4-FFF2-40B4-BE49-F238E27FC236}">
                <a16:creationId xmlns:a16="http://schemas.microsoft.com/office/drawing/2014/main" id="{1EA75B94-66D6-1FD5-2806-D3FD4EFABE1A}"/>
              </a:ext>
            </a:extLst>
          </p:cNvPr>
          <p:cNvSpPr>
            <a:spLocks noGrp="1" noChangeArrowheads="1"/>
          </p:cNvSpPr>
          <p:nvPr>
            <p:ph type="body" idx="1"/>
          </p:nvPr>
        </p:nvSpPr>
        <p:spPr/>
        <p:txBody>
          <a:bodyPr/>
          <a:lstStyle/>
          <a:p>
            <a:pPr eaLnBrk="1" hangingPunct="1"/>
            <a:r>
              <a:rPr lang="en-US" altLang="en-US"/>
              <a:t>Once you have determined your atlas misalignment, decide which condyle is the TRACK condyle. Then proceed to determine the “leverage factor” to determine the best approach towards unlocking and repositioning the displaced atlas.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5DF68023-C2CF-0F01-A77A-DBCC95DFDC1B}"/>
              </a:ext>
            </a:extLst>
          </p:cNvPr>
          <p:cNvSpPr>
            <a:spLocks noGrp="1" noChangeArrowheads="1"/>
          </p:cNvSpPr>
          <p:nvPr>
            <p:ph type="title"/>
          </p:nvPr>
        </p:nvSpPr>
        <p:spPr/>
        <p:txBody>
          <a:bodyPr>
            <a:normAutofit fontScale="90000"/>
          </a:bodyPr>
          <a:lstStyle/>
          <a:p>
            <a:pPr eaLnBrk="1" hangingPunct="1"/>
            <a:r>
              <a:rPr lang="en-US" altLang="en-US" sz="3200"/>
              <a:t>On the side of track condyle, draw a short line perpendicular to the convergence line at both the anterior &amp; posterior aspect of the condyle</a:t>
            </a:r>
          </a:p>
        </p:txBody>
      </p:sp>
      <p:pic>
        <p:nvPicPr>
          <p:cNvPr id="94211" name="Picture 3" descr="BP pic">
            <a:extLst>
              <a:ext uri="{FF2B5EF4-FFF2-40B4-BE49-F238E27FC236}">
                <a16:creationId xmlns:a16="http://schemas.microsoft.com/office/drawing/2014/main" id="{5DA366F0-EE18-7BEE-D311-BE28FC453C75}"/>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8118" t="10182" r="10353" b="23701"/>
          <a:stretch>
            <a:fillRect/>
          </a:stretch>
        </p:blipFill>
        <p:spPr>
          <a:xfrm>
            <a:off x="2438400" y="2133600"/>
            <a:ext cx="3802063" cy="4238625"/>
          </a:xfrm>
          <a:noFill/>
        </p:spPr>
      </p:pic>
      <p:sp>
        <p:nvSpPr>
          <p:cNvPr id="94212" name="Text Box 4">
            <a:extLst>
              <a:ext uri="{FF2B5EF4-FFF2-40B4-BE49-F238E27FC236}">
                <a16:creationId xmlns:a16="http://schemas.microsoft.com/office/drawing/2014/main" id="{44F6AA90-297E-F51B-F9BB-765E19FBD39B}"/>
              </a:ext>
            </a:extLst>
          </p:cNvPr>
          <p:cNvSpPr txBox="1">
            <a:spLocks noChangeArrowheads="1"/>
          </p:cNvSpPr>
          <p:nvPr/>
        </p:nvSpPr>
        <p:spPr bwMode="auto">
          <a:xfrm>
            <a:off x="6553200" y="3429000"/>
            <a:ext cx="259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CC00"/>
                </a:solidFill>
                <a:latin typeface="Garamond" panose="02020404030301010803" pitchFamily="18" charset="0"/>
              </a:rPr>
              <a:t>LEVERAGE FACTOR</a:t>
            </a:r>
          </a:p>
        </p:txBody>
      </p:sp>
      <p:sp>
        <p:nvSpPr>
          <p:cNvPr id="94213" name="Line 5">
            <a:extLst>
              <a:ext uri="{FF2B5EF4-FFF2-40B4-BE49-F238E27FC236}">
                <a16:creationId xmlns:a16="http://schemas.microsoft.com/office/drawing/2014/main" id="{4A38B0F5-8A26-E4D8-5228-13F796740F36}"/>
              </a:ext>
            </a:extLst>
          </p:cNvPr>
          <p:cNvSpPr>
            <a:spLocks noChangeShapeType="1"/>
          </p:cNvSpPr>
          <p:nvPr/>
        </p:nvSpPr>
        <p:spPr bwMode="auto">
          <a:xfrm flipV="1">
            <a:off x="3810000" y="2438400"/>
            <a:ext cx="685800" cy="3352800"/>
          </a:xfrm>
          <a:prstGeom prst="line">
            <a:avLst/>
          </a:prstGeom>
          <a:noFill/>
          <a:ln w="571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4214" name="Line 6">
            <a:extLst>
              <a:ext uri="{FF2B5EF4-FFF2-40B4-BE49-F238E27FC236}">
                <a16:creationId xmlns:a16="http://schemas.microsoft.com/office/drawing/2014/main" id="{B7BE9070-C7F3-306E-BB57-D023E4B8BD62}"/>
              </a:ext>
            </a:extLst>
          </p:cNvPr>
          <p:cNvSpPr>
            <a:spLocks noChangeShapeType="1"/>
          </p:cNvSpPr>
          <p:nvPr/>
        </p:nvSpPr>
        <p:spPr bwMode="auto">
          <a:xfrm flipH="1" flipV="1">
            <a:off x="3810000" y="4953000"/>
            <a:ext cx="304800" cy="76200"/>
          </a:xfrm>
          <a:prstGeom prst="line">
            <a:avLst/>
          </a:prstGeom>
          <a:noFill/>
          <a:ln w="5715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4215" name="Line 7">
            <a:extLst>
              <a:ext uri="{FF2B5EF4-FFF2-40B4-BE49-F238E27FC236}">
                <a16:creationId xmlns:a16="http://schemas.microsoft.com/office/drawing/2014/main" id="{9639F4BA-8A6E-B5D0-C08C-92E34D55E75A}"/>
              </a:ext>
            </a:extLst>
          </p:cNvPr>
          <p:cNvSpPr>
            <a:spLocks noChangeShapeType="1"/>
          </p:cNvSpPr>
          <p:nvPr/>
        </p:nvSpPr>
        <p:spPr bwMode="auto">
          <a:xfrm flipH="1" flipV="1">
            <a:off x="3733800" y="5486400"/>
            <a:ext cx="228600" cy="76200"/>
          </a:xfrm>
          <a:prstGeom prst="line">
            <a:avLst/>
          </a:prstGeom>
          <a:noFill/>
          <a:ln w="57150">
            <a:solidFill>
              <a:srgbClr val="FF0066"/>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4216" name="Text Box 8">
            <a:extLst>
              <a:ext uri="{FF2B5EF4-FFF2-40B4-BE49-F238E27FC236}">
                <a16:creationId xmlns:a16="http://schemas.microsoft.com/office/drawing/2014/main" id="{397F9F83-6701-A2CC-8A11-FE88D2E2E3B0}"/>
              </a:ext>
            </a:extLst>
          </p:cNvPr>
          <p:cNvSpPr txBox="1">
            <a:spLocks noChangeArrowheads="1"/>
          </p:cNvSpPr>
          <p:nvPr/>
        </p:nvSpPr>
        <p:spPr bwMode="auto">
          <a:xfrm>
            <a:off x="3352800" y="4724400"/>
            <a:ext cx="30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1</a:t>
            </a:r>
          </a:p>
        </p:txBody>
      </p:sp>
      <p:sp>
        <p:nvSpPr>
          <p:cNvPr id="94217" name="Text Box 9">
            <a:extLst>
              <a:ext uri="{FF2B5EF4-FFF2-40B4-BE49-F238E27FC236}">
                <a16:creationId xmlns:a16="http://schemas.microsoft.com/office/drawing/2014/main" id="{AEADA132-71BE-E30B-1B45-5C14E0D1B6CF}"/>
              </a:ext>
            </a:extLst>
          </p:cNvPr>
          <p:cNvSpPr txBox="1">
            <a:spLocks noChangeArrowheads="1"/>
          </p:cNvSpPr>
          <p:nvPr/>
        </p:nvSpPr>
        <p:spPr bwMode="auto">
          <a:xfrm>
            <a:off x="3352800" y="5410200"/>
            <a:ext cx="22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2</a:t>
            </a:r>
          </a:p>
        </p:txBody>
      </p:sp>
      <p:sp>
        <p:nvSpPr>
          <p:cNvPr id="94218" name="Text Box 10">
            <a:extLst>
              <a:ext uri="{FF2B5EF4-FFF2-40B4-BE49-F238E27FC236}">
                <a16:creationId xmlns:a16="http://schemas.microsoft.com/office/drawing/2014/main" id="{ECD59141-9F96-ADC8-26CF-47DF60A33A30}"/>
              </a:ext>
            </a:extLst>
          </p:cNvPr>
          <p:cNvSpPr txBox="1">
            <a:spLocks noChangeArrowheads="1"/>
          </p:cNvSpPr>
          <p:nvPr/>
        </p:nvSpPr>
        <p:spPr bwMode="auto">
          <a:xfrm>
            <a:off x="457200" y="1828800"/>
            <a:ext cx="152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FFFF00"/>
                </a:solidFill>
                <a:latin typeface="Garamond" panose="02020404030301010803" pitchFamily="18" charset="0"/>
              </a:rPr>
              <a:t>ANT=</a:t>
            </a:r>
            <a:r>
              <a:rPr lang="en-US" altLang="en-US" sz="3200" b="1">
                <a:solidFill>
                  <a:srgbClr val="FF66CC"/>
                </a:solidFill>
                <a:latin typeface="Garamond" panose="02020404030301010803" pitchFamily="18" charset="0"/>
              </a:rPr>
              <a:t>1</a:t>
            </a:r>
          </a:p>
        </p:txBody>
      </p:sp>
      <p:sp>
        <p:nvSpPr>
          <p:cNvPr id="94219" name="Text Box 11">
            <a:extLst>
              <a:ext uri="{FF2B5EF4-FFF2-40B4-BE49-F238E27FC236}">
                <a16:creationId xmlns:a16="http://schemas.microsoft.com/office/drawing/2014/main" id="{FF10444D-D5E8-3ED4-62AC-EB70802F4379}"/>
              </a:ext>
            </a:extLst>
          </p:cNvPr>
          <p:cNvSpPr txBox="1">
            <a:spLocks noChangeArrowheads="1"/>
          </p:cNvSpPr>
          <p:nvPr/>
        </p:nvSpPr>
        <p:spPr bwMode="auto">
          <a:xfrm>
            <a:off x="533400" y="25146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FFFF00"/>
                </a:solidFill>
                <a:latin typeface="Garamond" panose="02020404030301010803" pitchFamily="18" charset="0"/>
              </a:rPr>
              <a:t>POST=</a:t>
            </a:r>
            <a:r>
              <a:rPr lang="en-US" altLang="en-US" sz="3200" b="1">
                <a:solidFill>
                  <a:srgbClr val="FF0066"/>
                </a:solidFill>
                <a:latin typeface="Garamond" panose="02020404030301010803" pitchFamily="18" charset="0"/>
              </a:rPr>
              <a:t>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C9111D81-F083-E680-BB51-9AEF4707C440}"/>
              </a:ext>
            </a:extLst>
          </p:cNvPr>
          <p:cNvSpPr>
            <a:spLocks noGrp="1" noChangeArrowheads="1"/>
          </p:cNvSpPr>
          <p:nvPr>
            <p:ph type="title"/>
          </p:nvPr>
        </p:nvSpPr>
        <p:spPr/>
        <p:txBody>
          <a:bodyPr>
            <a:normAutofit fontScale="90000"/>
          </a:bodyPr>
          <a:lstStyle/>
          <a:p>
            <a:pPr eaLnBrk="1" hangingPunct="1"/>
            <a:r>
              <a:rPr lang="en-US" altLang="en-US" sz="2800"/>
              <a:t>Half the distance between lines one and two and place a dot at the midpoint. Then draw a perpendicular line off this dot from the convergence line past the tp on slip side</a:t>
            </a:r>
            <a:r>
              <a:rPr lang="en-US" altLang="en-US" sz="3200"/>
              <a:t>.</a:t>
            </a:r>
          </a:p>
        </p:txBody>
      </p:sp>
      <p:pic>
        <p:nvPicPr>
          <p:cNvPr id="95235" name="Picture 3" descr="BP pic">
            <a:extLst>
              <a:ext uri="{FF2B5EF4-FFF2-40B4-BE49-F238E27FC236}">
                <a16:creationId xmlns:a16="http://schemas.microsoft.com/office/drawing/2014/main" id="{B66304EE-106C-C374-5123-5FD30E00C31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8118" t="10182" r="10353" b="23701"/>
          <a:stretch>
            <a:fillRect/>
          </a:stretch>
        </p:blipFill>
        <p:spPr>
          <a:xfrm>
            <a:off x="2438400" y="2133600"/>
            <a:ext cx="3802063" cy="4238625"/>
          </a:xfrm>
          <a:noFill/>
        </p:spPr>
      </p:pic>
      <p:sp>
        <p:nvSpPr>
          <p:cNvPr id="95236" name="Text Box 4">
            <a:extLst>
              <a:ext uri="{FF2B5EF4-FFF2-40B4-BE49-F238E27FC236}">
                <a16:creationId xmlns:a16="http://schemas.microsoft.com/office/drawing/2014/main" id="{AF6A09E5-7A72-5B3A-02B9-6702BE63DDCB}"/>
              </a:ext>
            </a:extLst>
          </p:cNvPr>
          <p:cNvSpPr txBox="1">
            <a:spLocks noChangeArrowheads="1"/>
          </p:cNvSpPr>
          <p:nvPr/>
        </p:nvSpPr>
        <p:spPr bwMode="auto">
          <a:xfrm>
            <a:off x="6553200" y="3429000"/>
            <a:ext cx="259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CC00"/>
                </a:solidFill>
                <a:latin typeface="Garamond" panose="02020404030301010803" pitchFamily="18" charset="0"/>
              </a:rPr>
              <a:t>LEVERAGE FACTOR</a:t>
            </a:r>
          </a:p>
        </p:txBody>
      </p:sp>
      <p:sp>
        <p:nvSpPr>
          <p:cNvPr id="95237" name="Line 5">
            <a:extLst>
              <a:ext uri="{FF2B5EF4-FFF2-40B4-BE49-F238E27FC236}">
                <a16:creationId xmlns:a16="http://schemas.microsoft.com/office/drawing/2014/main" id="{B6BF6D35-A429-5F10-C0F7-ED15C035D4C3}"/>
              </a:ext>
            </a:extLst>
          </p:cNvPr>
          <p:cNvSpPr>
            <a:spLocks noChangeShapeType="1"/>
          </p:cNvSpPr>
          <p:nvPr/>
        </p:nvSpPr>
        <p:spPr bwMode="auto">
          <a:xfrm flipV="1">
            <a:off x="3810000" y="2438400"/>
            <a:ext cx="685800" cy="3352800"/>
          </a:xfrm>
          <a:prstGeom prst="line">
            <a:avLst/>
          </a:prstGeom>
          <a:noFill/>
          <a:ln w="571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5238" name="Line 6">
            <a:extLst>
              <a:ext uri="{FF2B5EF4-FFF2-40B4-BE49-F238E27FC236}">
                <a16:creationId xmlns:a16="http://schemas.microsoft.com/office/drawing/2014/main" id="{FA76AF34-37CC-1BB4-F5C5-41D1CFEE5C51}"/>
              </a:ext>
            </a:extLst>
          </p:cNvPr>
          <p:cNvSpPr>
            <a:spLocks noChangeShapeType="1"/>
          </p:cNvSpPr>
          <p:nvPr/>
        </p:nvSpPr>
        <p:spPr bwMode="auto">
          <a:xfrm flipH="1" flipV="1">
            <a:off x="3810000" y="4953000"/>
            <a:ext cx="304800" cy="76200"/>
          </a:xfrm>
          <a:prstGeom prst="line">
            <a:avLst/>
          </a:prstGeom>
          <a:noFill/>
          <a:ln w="5715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5239" name="Line 7">
            <a:extLst>
              <a:ext uri="{FF2B5EF4-FFF2-40B4-BE49-F238E27FC236}">
                <a16:creationId xmlns:a16="http://schemas.microsoft.com/office/drawing/2014/main" id="{FC275F42-AB2B-48BF-9E73-7F399B6B9203}"/>
              </a:ext>
            </a:extLst>
          </p:cNvPr>
          <p:cNvSpPr>
            <a:spLocks noChangeShapeType="1"/>
          </p:cNvSpPr>
          <p:nvPr/>
        </p:nvSpPr>
        <p:spPr bwMode="auto">
          <a:xfrm flipH="1" flipV="1">
            <a:off x="3733800" y="5486400"/>
            <a:ext cx="228600" cy="76200"/>
          </a:xfrm>
          <a:prstGeom prst="line">
            <a:avLst/>
          </a:prstGeom>
          <a:noFill/>
          <a:ln w="57150">
            <a:solidFill>
              <a:srgbClr val="FF0066"/>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5240" name="Text Box 8">
            <a:extLst>
              <a:ext uri="{FF2B5EF4-FFF2-40B4-BE49-F238E27FC236}">
                <a16:creationId xmlns:a16="http://schemas.microsoft.com/office/drawing/2014/main" id="{20E6B699-2040-20B2-5143-F52F5469C04D}"/>
              </a:ext>
            </a:extLst>
          </p:cNvPr>
          <p:cNvSpPr txBox="1">
            <a:spLocks noChangeArrowheads="1"/>
          </p:cNvSpPr>
          <p:nvPr/>
        </p:nvSpPr>
        <p:spPr bwMode="auto">
          <a:xfrm>
            <a:off x="3352800" y="4724400"/>
            <a:ext cx="30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1</a:t>
            </a:r>
          </a:p>
        </p:txBody>
      </p:sp>
      <p:sp>
        <p:nvSpPr>
          <p:cNvPr id="95241" name="Text Box 9">
            <a:extLst>
              <a:ext uri="{FF2B5EF4-FFF2-40B4-BE49-F238E27FC236}">
                <a16:creationId xmlns:a16="http://schemas.microsoft.com/office/drawing/2014/main" id="{04EA58B2-7D49-4A7E-EAE3-D2FCB1BE05C8}"/>
              </a:ext>
            </a:extLst>
          </p:cNvPr>
          <p:cNvSpPr txBox="1">
            <a:spLocks noChangeArrowheads="1"/>
          </p:cNvSpPr>
          <p:nvPr/>
        </p:nvSpPr>
        <p:spPr bwMode="auto">
          <a:xfrm>
            <a:off x="3352800" y="5410200"/>
            <a:ext cx="22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2</a:t>
            </a:r>
          </a:p>
        </p:txBody>
      </p:sp>
      <p:sp>
        <p:nvSpPr>
          <p:cNvPr id="95242" name="Text Box 10">
            <a:extLst>
              <a:ext uri="{FF2B5EF4-FFF2-40B4-BE49-F238E27FC236}">
                <a16:creationId xmlns:a16="http://schemas.microsoft.com/office/drawing/2014/main" id="{39AE1610-68A0-3DD7-13A4-6949F3BA5B61}"/>
              </a:ext>
            </a:extLst>
          </p:cNvPr>
          <p:cNvSpPr txBox="1">
            <a:spLocks noChangeArrowheads="1"/>
          </p:cNvSpPr>
          <p:nvPr/>
        </p:nvSpPr>
        <p:spPr bwMode="auto">
          <a:xfrm>
            <a:off x="457200" y="1828800"/>
            <a:ext cx="152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FFFF00"/>
                </a:solidFill>
                <a:latin typeface="Garamond" panose="02020404030301010803" pitchFamily="18" charset="0"/>
              </a:rPr>
              <a:t>ANT=</a:t>
            </a:r>
            <a:r>
              <a:rPr lang="en-US" altLang="en-US" sz="3200" b="1">
                <a:solidFill>
                  <a:srgbClr val="FF66CC"/>
                </a:solidFill>
                <a:latin typeface="Garamond" panose="02020404030301010803" pitchFamily="18" charset="0"/>
              </a:rPr>
              <a:t>1</a:t>
            </a:r>
          </a:p>
        </p:txBody>
      </p:sp>
      <p:sp>
        <p:nvSpPr>
          <p:cNvPr id="95243" name="Text Box 11">
            <a:extLst>
              <a:ext uri="{FF2B5EF4-FFF2-40B4-BE49-F238E27FC236}">
                <a16:creationId xmlns:a16="http://schemas.microsoft.com/office/drawing/2014/main" id="{A08C6EC0-0C7D-0C85-3F30-A56C971A8331}"/>
              </a:ext>
            </a:extLst>
          </p:cNvPr>
          <p:cNvSpPr txBox="1">
            <a:spLocks noChangeArrowheads="1"/>
          </p:cNvSpPr>
          <p:nvPr/>
        </p:nvSpPr>
        <p:spPr bwMode="auto">
          <a:xfrm>
            <a:off x="533400" y="25146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FFFF00"/>
                </a:solidFill>
                <a:latin typeface="Garamond" panose="02020404030301010803" pitchFamily="18" charset="0"/>
              </a:rPr>
              <a:t>POST=</a:t>
            </a:r>
            <a:r>
              <a:rPr lang="en-US" altLang="en-US" sz="3200" b="1">
                <a:solidFill>
                  <a:srgbClr val="FF0066"/>
                </a:solidFill>
                <a:latin typeface="Garamond" panose="02020404030301010803" pitchFamily="18" charset="0"/>
              </a:rPr>
              <a:t>2</a:t>
            </a:r>
          </a:p>
        </p:txBody>
      </p:sp>
      <p:sp>
        <p:nvSpPr>
          <p:cNvPr id="95244" name="Line 12">
            <a:extLst>
              <a:ext uri="{FF2B5EF4-FFF2-40B4-BE49-F238E27FC236}">
                <a16:creationId xmlns:a16="http://schemas.microsoft.com/office/drawing/2014/main" id="{8D8EB6ED-3A8F-A97F-9502-AA3A9382F589}"/>
              </a:ext>
            </a:extLst>
          </p:cNvPr>
          <p:cNvSpPr>
            <a:spLocks noChangeShapeType="1"/>
          </p:cNvSpPr>
          <p:nvPr/>
        </p:nvSpPr>
        <p:spPr bwMode="auto">
          <a:xfrm>
            <a:off x="3886200" y="5257800"/>
            <a:ext cx="1676400" cy="381000"/>
          </a:xfrm>
          <a:prstGeom prst="line">
            <a:avLst/>
          </a:prstGeom>
          <a:noFill/>
          <a:ln w="5715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5245" name="Text Box 13">
            <a:extLst>
              <a:ext uri="{FF2B5EF4-FFF2-40B4-BE49-F238E27FC236}">
                <a16:creationId xmlns:a16="http://schemas.microsoft.com/office/drawing/2014/main" id="{FE55E0A3-EB3C-954A-2E6A-A34E03EFC4FC}"/>
              </a:ext>
            </a:extLst>
          </p:cNvPr>
          <p:cNvSpPr txBox="1">
            <a:spLocks noChangeArrowheads="1"/>
          </p:cNvSpPr>
          <p:nvPr/>
        </p:nvSpPr>
        <p:spPr bwMode="auto">
          <a:xfrm>
            <a:off x="5638800" y="5410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B</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96E77735-E1CC-861B-61F7-DDE81DCB75ED}"/>
              </a:ext>
            </a:extLst>
          </p:cNvPr>
          <p:cNvSpPr>
            <a:spLocks noGrp="1" noChangeArrowheads="1"/>
          </p:cNvSpPr>
          <p:nvPr>
            <p:ph type="title"/>
          </p:nvPr>
        </p:nvSpPr>
        <p:spPr/>
        <p:txBody>
          <a:bodyPr>
            <a:normAutofit fontScale="90000"/>
          </a:bodyPr>
          <a:lstStyle/>
          <a:p>
            <a:pPr eaLnBrk="1" hangingPunct="1"/>
            <a:r>
              <a:rPr lang="en-US" altLang="en-US" sz="2800"/>
              <a:t>Place a bold dot on the lateral anterior aspect of the transverse process on the slip side.  Place a second dot at the mid point between the tp and posterior tubercle on the track side.</a:t>
            </a:r>
            <a:endParaRPr lang="en-US" altLang="en-US" sz="3200"/>
          </a:p>
        </p:txBody>
      </p:sp>
      <p:pic>
        <p:nvPicPr>
          <p:cNvPr id="96259" name="Picture 3" descr="BP pic">
            <a:extLst>
              <a:ext uri="{FF2B5EF4-FFF2-40B4-BE49-F238E27FC236}">
                <a16:creationId xmlns:a16="http://schemas.microsoft.com/office/drawing/2014/main" id="{095C8109-79EE-40F3-8F2A-0C8F7BFCE9E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8118" t="10182" r="10353" b="23701"/>
          <a:stretch>
            <a:fillRect/>
          </a:stretch>
        </p:blipFill>
        <p:spPr>
          <a:xfrm>
            <a:off x="2438400" y="2133600"/>
            <a:ext cx="3802063" cy="4238625"/>
          </a:xfrm>
          <a:noFill/>
        </p:spPr>
      </p:pic>
      <p:sp>
        <p:nvSpPr>
          <p:cNvPr id="96260" name="Text Box 4">
            <a:extLst>
              <a:ext uri="{FF2B5EF4-FFF2-40B4-BE49-F238E27FC236}">
                <a16:creationId xmlns:a16="http://schemas.microsoft.com/office/drawing/2014/main" id="{BA475063-3403-50BB-035C-E14C1DCCC115}"/>
              </a:ext>
            </a:extLst>
          </p:cNvPr>
          <p:cNvSpPr txBox="1">
            <a:spLocks noChangeArrowheads="1"/>
          </p:cNvSpPr>
          <p:nvPr/>
        </p:nvSpPr>
        <p:spPr bwMode="auto">
          <a:xfrm>
            <a:off x="6553200" y="3429000"/>
            <a:ext cx="259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CC00"/>
                </a:solidFill>
                <a:latin typeface="Garamond" panose="02020404030301010803" pitchFamily="18" charset="0"/>
              </a:rPr>
              <a:t>LEVERAGE FACTOR</a:t>
            </a:r>
          </a:p>
        </p:txBody>
      </p:sp>
      <p:sp>
        <p:nvSpPr>
          <p:cNvPr id="96261" name="Line 5">
            <a:extLst>
              <a:ext uri="{FF2B5EF4-FFF2-40B4-BE49-F238E27FC236}">
                <a16:creationId xmlns:a16="http://schemas.microsoft.com/office/drawing/2014/main" id="{F50804BD-5D2F-5A4C-CBD2-832280DCFD28}"/>
              </a:ext>
            </a:extLst>
          </p:cNvPr>
          <p:cNvSpPr>
            <a:spLocks noChangeShapeType="1"/>
          </p:cNvSpPr>
          <p:nvPr/>
        </p:nvSpPr>
        <p:spPr bwMode="auto">
          <a:xfrm flipV="1">
            <a:off x="3810000" y="2438400"/>
            <a:ext cx="685800" cy="3352800"/>
          </a:xfrm>
          <a:prstGeom prst="line">
            <a:avLst/>
          </a:prstGeom>
          <a:noFill/>
          <a:ln w="571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6262" name="Line 6">
            <a:extLst>
              <a:ext uri="{FF2B5EF4-FFF2-40B4-BE49-F238E27FC236}">
                <a16:creationId xmlns:a16="http://schemas.microsoft.com/office/drawing/2014/main" id="{FF1410AC-3DC1-C94A-EA0B-01FDB45D2E6A}"/>
              </a:ext>
            </a:extLst>
          </p:cNvPr>
          <p:cNvSpPr>
            <a:spLocks noChangeShapeType="1"/>
          </p:cNvSpPr>
          <p:nvPr/>
        </p:nvSpPr>
        <p:spPr bwMode="auto">
          <a:xfrm flipH="1" flipV="1">
            <a:off x="3810000" y="4953000"/>
            <a:ext cx="304800" cy="76200"/>
          </a:xfrm>
          <a:prstGeom prst="line">
            <a:avLst/>
          </a:prstGeom>
          <a:noFill/>
          <a:ln w="5715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6263" name="Line 7">
            <a:extLst>
              <a:ext uri="{FF2B5EF4-FFF2-40B4-BE49-F238E27FC236}">
                <a16:creationId xmlns:a16="http://schemas.microsoft.com/office/drawing/2014/main" id="{65212438-C44B-859E-8D7E-3005A076F517}"/>
              </a:ext>
            </a:extLst>
          </p:cNvPr>
          <p:cNvSpPr>
            <a:spLocks noChangeShapeType="1"/>
          </p:cNvSpPr>
          <p:nvPr/>
        </p:nvSpPr>
        <p:spPr bwMode="auto">
          <a:xfrm flipH="1" flipV="1">
            <a:off x="3733800" y="5486400"/>
            <a:ext cx="228600" cy="76200"/>
          </a:xfrm>
          <a:prstGeom prst="line">
            <a:avLst/>
          </a:prstGeom>
          <a:noFill/>
          <a:ln w="57150">
            <a:solidFill>
              <a:srgbClr val="FF0066"/>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6264" name="Text Box 8">
            <a:extLst>
              <a:ext uri="{FF2B5EF4-FFF2-40B4-BE49-F238E27FC236}">
                <a16:creationId xmlns:a16="http://schemas.microsoft.com/office/drawing/2014/main" id="{028383FC-564A-A4C8-6034-10E35AA28D18}"/>
              </a:ext>
            </a:extLst>
          </p:cNvPr>
          <p:cNvSpPr txBox="1">
            <a:spLocks noChangeArrowheads="1"/>
          </p:cNvSpPr>
          <p:nvPr/>
        </p:nvSpPr>
        <p:spPr bwMode="auto">
          <a:xfrm>
            <a:off x="3352800" y="4724400"/>
            <a:ext cx="30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1</a:t>
            </a:r>
          </a:p>
        </p:txBody>
      </p:sp>
      <p:sp>
        <p:nvSpPr>
          <p:cNvPr id="96265" name="Text Box 9">
            <a:extLst>
              <a:ext uri="{FF2B5EF4-FFF2-40B4-BE49-F238E27FC236}">
                <a16:creationId xmlns:a16="http://schemas.microsoft.com/office/drawing/2014/main" id="{BA25D46B-4847-FCDA-A81F-93DD409D7B7D}"/>
              </a:ext>
            </a:extLst>
          </p:cNvPr>
          <p:cNvSpPr txBox="1">
            <a:spLocks noChangeArrowheads="1"/>
          </p:cNvSpPr>
          <p:nvPr/>
        </p:nvSpPr>
        <p:spPr bwMode="auto">
          <a:xfrm>
            <a:off x="3352800" y="5410200"/>
            <a:ext cx="22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2</a:t>
            </a:r>
          </a:p>
        </p:txBody>
      </p:sp>
      <p:sp>
        <p:nvSpPr>
          <p:cNvPr id="96266" name="Text Box 10">
            <a:extLst>
              <a:ext uri="{FF2B5EF4-FFF2-40B4-BE49-F238E27FC236}">
                <a16:creationId xmlns:a16="http://schemas.microsoft.com/office/drawing/2014/main" id="{8FE371C5-78FF-D717-528F-62874A6ED16D}"/>
              </a:ext>
            </a:extLst>
          </p:cNvPr>
          <p:cNvSpPr txBox="1">
            <a:spLocks noChangeArrowheads="1"/>
          </p:cNvSpPr>
          <p:nvPr/>
        </p:nvSpPr>
        <p:spPr bwMode="auto">
          <a:xfrm>
            <a:off x="457200" y="1828800"/>
            <a:ext cx="152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FFFF00"/>
                </a:solidFill>
                <a:latin typeface="Garamond" panose="02020404030301010803" pitchFamily="18" charset="0"/>
              </a:rPr>
              <a:t>ANT=</a:t>
            </a:r>
            <a:r>
              <a:rPr lang="en-US" altLang="en-US" sz="3200" b="1">
                <a:solidFill>
                  <a:srgbClr val="FF66CC"/>
                </a:solidFill>
                <a:latin typeface="Garamond" panose="02020404030301010803" pitchFamily="18" charset="0"/>
              </a:rPr>
              <a:t>1</a:t>
            </a:r>
          </a:p>
        </p:txBody>
      </p:sp>
      <p:sp>
        <p:nvSpPr>
          <p:cNvPr id="96267" name="Text Box 11">
            <a:extLst>
              <a:ext uri="{FF2B5EF4-FFF2-40B4-BE49-F238E27FC236}">
                <a16:creationId xmlns:a16="http://schemas.microsoft.com/office/drawing/2014/main" id="{DE090823-4194-BA8D-7FD5-77967599C739}"/>
              </a:ext>
            </a:extLst>
          </p:cNvPr>
          <p:cNvSpPr txBox="1">
            <a:spLocks noChangeArrowheads="1"/>
          </p:cNvSpPr>
          <p:nvPr/>
        </p:nvSpPr>
        <p:spPr bwMode="auto">
          <a:xfrm>
            <a:off x="533400" y="25146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FFFF00"/>
                </a:solidFill>
                <a:latin typeface="Garamond" panose="02020404030301010803" pitchFamily="18" charset="0"/>
              </a:rPr>
              <a:t>POST=</a:t>
            </a:r>
            <a:r>
              <a:rPr lang="en-US" altLang="en-US" sz="3200" b="1">
                <a:solidFill>
                  <a:srgbClr val="FF0066"/>
                </a:solidFill>
                <a:latin typeface="Garamond" panose="02020404030301010803" pitchFamily="18" charset="0"/>
              </a:rPr>
              <a:t>2</a:t>
            </a:r>
          </a:p>
        </p:txBody>
      </p:sp>
      <p:sp>
        <p:nvSpPr>
          <p:cNvPr id="96268" name="Line 12">
            <a:extLst>
              <a:ext uri="{FF2B5EF4-FFF2-40B4-BE49-F238E27FC236}">
                <a16:creationId xmlns:a16="http://schemas.microsoft.com/office/drawing/2014/main" id="{5A738A10-CD8B-4C21-E01B-C4ECCEDF799A}"/>
              </a:ext>
            </a:extLst>
          </p:cNvPr>
          <p:cNvSpPr>
            <a:spLocks noChangeShapeType="1"/>
          </p:cNvSpPr>
          <p:nvPr/>
        </p:nvSpPr>
        <p:spPr bwMode="auto">
          <a:xfrm>
            <a:off x="3886200" y="5257800"/>
            <a:ext cx="1676400" cy="381000"/>
          </a:xfrm>
          <a:prstGeom prst="line">
            <a:avLst/>
          </a:prstGeom>
          <a:noFill/>
          <a:ln w="5715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6269" name="Text Box 13">
            <a:extLst>
              <a:ext uri="{FF2B5EF4-FFF2-40B4-BE49-F238E27FC236}">
                <a16:creationId xmlns:a16="http://schemas.microsoft.com/office/drawing/2014/main" id="{B3A1636C-904F-3012-8C1B-6775EBA5050A}"/>
              </a:ext>
            </a:extLst>
          </p:cNvPr>
          <p:cNvSpPr txBox="1">
            <a:spLocks noChangeArrowheads="1"/>
          </p:cNvSpPr>
          <p:nvPr/>
        </p:nvSpPr>
        <p:spPr bwMode="auto">
          <a:xfrm>
            <a:off x="5638800" y="5410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B</a:t>
            </a:r>
          </a:p>
        </p:txBody>
      </p:sp>
      <p:sp>
        <p:nvSpPr>
          <p:cNvPr id="96270" name="Oval 14">
            <a:extLst>
              <a:ext uri="{FF2B5EF4-FFF2-40B4-BE49-F238E27FC236}">
                <a16:creationId xmlns:a16="http://schemas.microsoft.com/office/drawing/2014/main" id="{2557B884-6BDA-A574-89B4-5DC6A5B5FC12}"/>
              </a:ext>
            </a:extLst>
          </p:cNvPr>
          <p:cNvSpPr>
            <a:spLocks noChangeArrowheads="1"/>
          </p:cNvSpPr>
          <p:nvPr/>
        </p:nvSpPr>
        <p:spPr bwMode="auto">
          <a:xfrm>
            <a:off x="5105400" y="5181600"/>
            <a:ext cx="152400" cy="152400"/>
          </a:xfrm>
          <a:prstGeom prst="ellipse">
            <a:avLst/>
          </a:prstGeom>
          <a:solidFill>
            <a:schemeClr val="accent1"/>
          </a:solidFill>
          <a:ln w="12700">
            <a:solidFill>
              <a:srgbClr val="CC6600"/>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3200" b="1">
              <a:solidFill>
                <a:srgbClr val="FF9933"/>
              </a:solidFill>
              <a:latin typeface="Garamond" panose="02020404030301010803" pitchFamily="18" charset="0"/>
            </a:endParaRPr>
          </a:p>
        </p:txBody>
      </p:sp>
      <p:sp>
        <p:nvSpPr>
          <p:cNvPr id="96271" name="Oval 15">
            <a:extLst>
              <a:ext uri="{FF2B5EF4-FFF2-40B4-BE49-F238E27FC236}">
                <a16:creationId xmlns:a16="http://schemas.microsoft.com/office/drawing/2014/main" id="{4630F5D4-BA1F-3A36-E3D7-0D3EA6B5E77A}"/>
              </a:ext>
            </a:extLst>
          </p:cNvPr>
          <p:cNvSpPr>
            <a:spLocks noChangeArrowheads="1"/>
          </p:cNvSpPr>
          <p:nvPr/>
        </p:nvSpPr>
        <p:spPr bwMode="auto">
          <a:xfrm>
            <a:off x="3810000" y="5715000"/>
            <a:ext cx="76200" cy="76200"/>
          </a:xfrm>
          <a:prstGeom prst="ellipse">
            <a:avLst/>
          </a:prstGeom>
          <a:solidFill>
            <a:schemeClr val="accent1"/>
          </a:solidFill>
          <a:ln w="12700">
            <a:solidFill>
              <a:srgbClr val="CC6600"/>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3200" b="1">
              <a:solidFill>
                <a:srgbClr val="FF9933"/>
              </a:solidFill>
              <a:latin typeface="Garamond" panose="02020404030301010803" pitchFamily="18" charset="0"/>
            </a:endParaRPr>
          </a:p>
        </p:txBody>
      </p:sp>
      <p:sp>
        <p:nvSpPr>
          <p:cNvPr id="96272" name="Line 16">
            <a:extLst>
              <a:ext uri="{FF2B5EF4-FFF2-40B4-BE49-F238E27FC236}">
                <a16:creationId xmlns:a16="http://schemas.microsoft.com/office/drawing/2014/main" id="{3EC00B84-37B0-5C0A-8F94-BC0FB3EBACF0}"/>
              </a:ext>
            </a:extLst>
          </p:cNvPr>
          <p:cNvSpPr>
            <a:spLocks noChangeShapeType="1"/>
          </p:cNvSpPr>
          <p:nvPr/>
        </p:nvSpPr>
        <p:spPr bwMode="auto">
          <a:xfrm flipH="1">
            <a:off x="5410200" y="5181600"/>
            <a:ext cx="685800" cy="76200"/>
          </a:xfrm>
          <a:prstGeom prst="line">
            <a:avLst/>
          </a:prstGeom>
          <a:noFill/>
          <a:ln w="76200">
            <a:solidFill>
              <a:schemeClr val="folHlink"/>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96273" name="Line 17">
            <a:extLst>
              <a:ext uri="{FF2B5EF4-FFF2-40B4-BE49-F238E27FC236}">
                <a16:creationId xmlns:a16="http://schemas.microsoft.com/office/drawing/2014/main" id="{B92E63E5-1BFA-0196-A852-8C3B0668EF71}"/>
              </a:ext>
            </a:extLst>
          </p:cNvPr>
          <p:cNvSpPr>
            <a:spLocks noChangeShapeType="1"/>
          </p:cNvSpPr>
          <p:nvPr/>
        </p:nvSpPr>
        <p:spPr bwMode="auto">
          <a:xfrm flipV="1">
            <a:off x="3124200" y="5867400"/>
            <a:ext cx="609600" cy="457200"/>
          </a:xfrm>
          <a:prstGeom prst="line">
            <a:avLst/>
          </a:prstGeom>
          <a:noFill/>
          <a:ln w="76200">
            <a:solidFill>
              <a:schemeClr val="folHlink"/>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LR">
            <a:extLst>
              <a:ext uri="{FF2B5EF4-FFF2-40B4-BE49-F238E27FC236}">
                <a16:creationId xmlns:a16="http://schemas.microsoft.com/office/drawing/2014/main" id="{DB854786-5F7A-FBF7-9376-2B3B3114B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Oval 3">
            <a:extLst>
              <a:ext uri="{FF2B5EF4-FFF2-40B4-BE49-F238E27FC236}">
                <a16:creationId xmlns:a16="http://schemas.microsoft.com/office/drawing/2014/main" id="{FD863322-A1DF-E986-242A-31B556B8DDA5}"/>
              </a:ext>
            </a:extLst>
          </p:cNvPr>
          <p:cNvSpPr>
            <a:spLocks noChangeArrowheads="1"/>
          </p:cNvSpPr>
          <p:nvPr/>
        </p:nvSpPr>
        <p:spPr bwMode="auto">
          <a:xfrm>
            <a:off x="3962400" y="1981200"/>
            <a:ext cx="304800" cy="304800"/>
          </a:xfrm>
          <a:prstGeom prst="ellipse">
            <a:avLst/>
          </a:prstGeom>
          <a:solidFill>
            <a:srgbClr val="04FA10"/>
          </a:solidFill>
          <a:ln w="9525">
            <a:solidFill>
              <a:srgbClr val="04FA10"/>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3316" name="Freeform 4">
            <a:extLst>
              <a:ext uri="{FF2B5EF4-FFF2-40B4-BE49-F238E27FC236}">
                <a16:creationId xmlns:a16="http://schemas.microsoft.com/office/drawing/2014/main" id="{5BB5DE60-ADE1-C135-12AC-4A7621ED3CC9}"/>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solidFill>
            <a:srgbClr val="04FA10"/>
          </a:solidFill>
          <a:ln w="57150" cmpd="sng">
            <a:solidFill>
              <a:schemeClr val="tx1"/>
            </a:solidFill>
            <a:round/>
            <a:headEnd/>
            <a:tailEnd/>
          </a:ln>
        </p:spPr>
        <p:txBody>
          <a:bodyPr wrap="none" anchor="ctr"/>
          <a:lstStyle/>
          <a:p>
            <a:endParaRPr lang="en-US"/>
          </a:p>
        </p:txBody>
      </p:sp>
      <p:sp>
        <p:nvSpPr>
          <p:cNvPr id="13317" name="Text Box 5">
            <a:extLst>
              <a:ext uri="{FF2B5EF4-FFF2-40B4-BE49-F238E27FC236}">
                <a16:creationId xmlns:a16="http://schemas.microsoft.com/office/drawing/2014/main" id="{3CCB7D56-FCA8-27F6-75D3-7F6A18C2172A}"/>
              </a:ext>
            </a:extLst>
          </p:cNvPr>
          <p:cNvSpPr txBox="1">
            <a:spLocks noChangeArrowheads="1"/>
          </p:cNvSpPr>
          <p:nvPr/>
        </p:nvSpPr>
        <p:spPr bwMode="auto">
          <a:xfrm>
            <a:off x="2362200" y="6096000"/>
            <a:ext cx="4718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FF3300"/>
                </a:solidFill>
              </a:rPr>
              <a:t>Anterior arch &amp; medial border of lateral mass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8888C0C6-D842-C73D-49E1-8D6C4EFB79CD}"/>
              </a:ext>
            </a:extLst>
          </p:cNvPr>
          <p:cNvSpPr>
            <a:spLocks noGrp="1" noChangeArrowheads="1"/>
          </p:cNvSpPr>
          <p:nvPr>
            <p:ph type="title"/>
          </p:nvPr>
        </p:nvSpPr>
        <p:spPr/>
        <p:txBody>
          <a:bodyPr>
            <a:normAutofit fontScale="90000"/>
          </a:bodyPr>
          <a:lstStyle/>
          <a:p>
            <a:pPr eaLnBrk="1" hangingPunct="1"/>
            <a:r>
              <a:rPr lang="en-US" altLang="en-US" sz="3200"/>
              <a:t>Draw a line perpendicular to the convergence line through the transverse dot (line A)and another through the arch dot (line C).</a:t>
            </a:r>
          </a:p>
        </p:txBody>
      </p:sp>
      <p:pic>
        <p:nvPicPr>
          <p:cNvPr id="97283" name="Picture 3" descr="BP pic">
            <a:extLst>
              <a:ext uri="{FF2B5EF4-FFF2-40B4-BE49-F238E27FC236}">
                <a16:creationId xmlns:a16="http://schemas.microsoft.com/office/drawing/2014/main" id="{C6D4B842-15A3-0437-BDB2-3BF3ADC13262}"/>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8118" t="10182" r="10353" b="23701"/>
          <a:stretch>
            <a:fillRect/>
          </a:stretch>
        </p:blipFill>
        <p:spPr>
          <a:xfrm>
            <a:off x="2438400" y="2133600"/>
            <a:ext cx="3802063" cy="4238625"/>
          </a:xfrm>
          <a:noFill/>
        </p:spPr>
      </p:pic>
      <p:sp>
        <p:nvSpPr>
          <p:cNvPr id="97284" name="Text Box 4">
            <a:extLst>
              <a:ext uri="{FF2B5EF4-FFF2-40B4-BE49-F238E27FC236}">
                <a16:creationId xmlns:a16="http://schemas.microsoft.com/office/drawing/2014/main" id="{270C6F88-F7EB-B28C-853B-AEA2A429DE64}"/>
              </a:ext>
            </a:extLst>
          </p:cNvPr>
          <p:cNvSpPr txBox="1">
            <a:spLocks noChangeArrowheads="1"/>
          </p:cNvSpPr>
          <p:nvPr/>
        </p:nvSpPr>
        <p:spPr bwMode="auto">
          <a:xfrm>
            <a:off x="6553200" y="3429000"/>
            <a:ext cx="259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CC00"/>
                </a:solidFill>
                <a:latin typeface="Garamond" panose="02020404030301010803" pitchFamily="18" charset="0"/>
              </a:rPr>
              <a:t>LEVERAGE FACTOR</a:t>
            </a:r>
          </a:p>
        </p:txBody>
      </p:sp>
      <p:sp>
        <p:nvSpPr>
          <p:cNvPr id="97285" name="Line 5">
            <a:extLst>
              <a:ext uri="{FF2B5EF4-FFF2-40B4-BE49-F238E27FC236}">
                <a16:creationId xmlns:a16="http://schemas.microsoft.com/office/drawing/2014/main" id="{B12771CD-1402-EAEA-7204-E03662A277C4}"/>
              </a:ext>
            </a:extLst>
          </p:cNvPr>
          <p:cNvSpPr>
            <a:spLocks noChangeShapeType="1"/>
          </p:cNvSpPr>
          <p:nvPr/>
        </p:nvSpPr>
        <p:spPr bwMode="auto">
          <a:xfrm flipV="1">
            <a:off x="3810000" y="2438400"/>
            <a:ext cx="685800" cy="3352800"/>
          </a:xfrm>
          <a:prstGeom prst="line">
            <a:avLst/>
          </a:prstGeom>
          <a:noFill/>
          <a:ln w="571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7286" name="Line 6">
            <a:extLst>
              <a:ext uri="{FF2B5EF4-FFF2-40B4-BE49-F238E27FC236}">
                <a16:creationId xmlns:a16="http://schemas.microsoft.com/office/drawing/2014/main" id="{4CD66141-75C7-EDCB-B9AB-D346886A3DCF}"/>
              </a:ext>
            </a:extLst>
          </p:cNvPr>
          <p:cNvSpPr>
            <a:spLocks noChangeShapeType="1"/>
          </p:cNvSpPr>
          <p:nvPr/>
        </p:nvSpPr>
        <p:spPr bwMode="auto">
          <a:xfrm flipH="1" flipV="1">
            <a:off x="3810000" y="4953000"/>
            <a:ext cx="304800" cy="76200"/>
          </a:xfrm>
          <a:prstGeom prst="line">
            <a:avLst/>
          </a:prstGeom>
          <a:noFill/>
          <a:ln w="5715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7287" name="Line 7">
            <a:extLst>
              <a:ext uri="{FF2B5EF4-FFF2-40B4-BE49-F238E27FC236}">
                <a16:creationId xmlns:a16="http://schemas.microsoft.com/office/drawing/2014/main" id="{A809FF5B-9009-84B1-94D6-A87755BF66B9}"/>
              </a:ext>
            </a:extLst>
          </p:cNvPr>
          <p:cNvSpPr>
            <a:spLocks noChangeShapeType="1"/>
          </p:cNvSpPr>
          <p:nvPr/>
        </p:nvSpPr>
        <p:spPr bwMode="auto">
          <a:xfrm flipH="1" flipV="1">
            <a:off x="3733800" y="5486400"/>
            <a:ext cx="228600" cy="76200"/>
          </a:xfrm>
          <a:prstGeom prst="line">
            <a:avLst/>
          </a:prstGeom>
          <a:noFill/>
          <a:ln w="57150">
            <a:solidFill>
              <a:srgbClr val="FF0066"/>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7288" name="Text Box 8">
            <a:extLst>
              <a:ext uri="{FF2B5EF4-FFF2-40B4-BE49-F238E27FC236}">
                <a16:creationId xmlns:a16="http://schemas.microsoft.com/office/drawing/2014/main" id="{42C5C1D8-32EF-1EBB-F2F2-15BE423D9421}"/>
              </a:ext>
            </a:extLst>
          </p:cNvPr>
          <p:cNvSpPr txBox="1">
            <a:spLocks noChangeArrowheads="1"/>
          </p:cNvSpPr>
          <p:nvPr/>
        </p:nvSpPr>
        <p:spPr bwMode="auto">
          <a:xfrm>
            <a:off x="3352800" y="4724400"/>
            <a:ext cx="30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1</a:t>
            </a:r>
          </a:p>
        </p:txBody>
      </p:sp>
      <p:sp>
        <p:nvSpPr>
          <p:cNvPr id="97289" name="Text Box 9">
            <a:extLst>
              <a:ext uri="{FF2B5EF4-FFF2-40B4-BE49-F238E27FC236}">
                <a16:creationId xmlns:a16="http://schemas.microsoft.com/office/drawing/2014/main" id="{EB06BF42-ED6C-EFAC-54DD-9B2E5A7CD8E4}"/>
              </a:ext>
            </a:extLst>
          </p:cNvPr>
          <p:cNvSpPr txBox="1">
            <a:spLocks noChangeArrowheads="1"/>
          </p:cNvSpPr>
          <p:nvPr/>
        </p:nvSpPr>
        <p:spPr bwMode="auto">
          <a:xfrm>
            <a:off x="3352800" y="5410200"/>
            <a:ext cx="22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2</a:t>
            </a:r>
          </a:p>
        </p:txBody>
      </p:sp>
      <p:sp>
        <p:nvSpPr>
          <p:cNvPr id="97290" name="Text Box 10">
            <a:extLst>
              <a:ext uri="{FF2B5EF4-FFF2-40B4-BE49-F238E27FC236}">
                <a16:creationId xmlns:a16="http://schemas.microsoft.com/office/drawing/2014/main" id="{29B0E605-AECC-C296-2941-5E0D3603CE3D}"/>
              </a:ext>
            </a:extLst>
          </p:cNvPr>
          <p:cNvSpPr txBox="1">
            <a:spLocks noChangeArrowheads="1"/>
          </p:cNvSpPr>
          <p:nvPr/>
        </p:nvSpPr>
        <p:spPr bwMode="auto">
          <a:xfrm>
            <a:off x="457200" y="1828800"/>
            <a:ext cx="152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FFFF00"/>
                </a:solidFill>
                <a:latin typeface="Garamond" panose="02020404030301010803" pitchFamily="18" charset="0"/>
              </a:rPr>
              <a:t>ANT=</a:t>
            </a:r>
            <a:r>
              <a:rPr lang="en-US" altLang="en-US" sz="3200" b="1">
                <a:solidFill>
                  <a:srgbClr val="FF66CC"/>
                </a:solidFill>
                <a:latin typeface="Garamond" panose="02020404030301010803" pitchFamily="18" charset="0"/>
              </a:rPr>
              <a:t>1</a:t>
            </a:r>
          </a:p>
        </p:txBody>
      </p:sp>
      <p:sp>
        <p:nvSpPr>
          <p:cNvPr id="97291" name="Text Box 11">
            <a:extLst>
              <a:ext uri="{FF2B5EF4-FFF2-40B4-BE49-F238E27FC236}">
                <a16:creationId xmlns:a16="http://schemas.microsoft.com/office/drawing/2014/main" id="{0FCDA67A-AC09-CE82-053D-70C35A583696}"/>
              </a:ext>
            </a:extLst>
          </p:cNvPr>
          <p:cNvSpPr txBox="1">
            <a:spLocks noChangeArrowheads="1"/>
          </p:cNvSpPr>
          <p:nvPr/>
        </p:nvSpPr>
        <p:spPr bwMode="auto">
          <a:xfrm>
            <a:off x="533400" y="25146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FFFF00"/>
                </a:solidFill>
                <a:latin typeface="Garamond" panose="02020404030301010803" pitchFamily="18" charset="0"/>
              </a:rPr>
              <a:t>POST=</a:t>
            </a:r>
            <a:r>
              <a:rPr lang="en-US" altLang="en-US" sz="3200" b="1">
                <a:solidFill>
                  <a:srgbClr val="FF0066"/>
                </a:solidFill>
                <a:latin typeface="Garamond" panose="02020404030301010803" pitchFamily="18" charset="0"/>
              </a:rPr>
              <a:t>2</a:t>
            </a:r>
          </a:p>
        </p:txBody>
      </p:sp>
      <p:sp>
        <p:nvSpPr>
          <p:cNvPr id="97292" name="Line 12">
            <a:extLst>
              <a:ext uri="{FF2B5EF4-FFF2-40B4-BE49-F238E27FC236}">
                <a16:creationId xmlns:a16="http://schemas.microsoft.com/office/drawing/2014/main" id="{ECAA4506-0A49-A95B-2FBB-A2F9FAE59DD9}"/>
              </a:ext>
            </a:extLst>
          </p:cNvPr>
          <p:cNvSpPr>
            <a:spLocks noChangeShapeType="1"/>
          </p:cNvSpPr>
          <p:nvPr/>
        </p:nvSpPr>
        <p:spPr bwMode="auto">
          <a:xfrm>
            <a:off x="3886200" y="5257800"/>
            <a:ext cx="1676400" cy="381000"/>
          </a:xfrm>
          <a:prstGeom prst="line">
            <a:avLst/>
          </a:prstGeom>
          <a:noFill/>
          <a:ln w="5715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7293" name="Text Box 13">
            <a:extLst>
              <a:ext uri="{FF2B5EF4-FFF2-40B4-BE49-F238E27FC236}">
                <a16:creationId xmlns:a16="http://schemas.microsoft.com/office/drawing/2014/main" id="{450D3751-A8D9-ACC9-661F-EB0C29DBCD2C}"/>
              </a:ext>
            </a:extLst>
          </p:cNvPr>
          <p:cNvSpPr txBox="1">
            <a:spLocks noChangeArrowheads="1"/>
          </p:cNvSpPr>
          <p:nvPr/>
        </p:nvSpPr>
        <p:spPr bwMode="auto">
          <a:xfrm>
            <a:off x="5638800" y="5410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B</a:t>
            </a:r>
          </a:p>
        </p:txBody>
      </p:sp>
      <p:sp>
        <p:nvSpPr>
          <p:cNvPr id="97294" name="Oval 14">
            <a:extLst>
              <a:ext uri="{FF2B5EF4-FFF2-40B4-BE49-F238E27FC236}">
                <a16:creationId xmlns:a16="http://schemas.microsoft.com/office/drawing/2014/main" id="{75BBB02F-EFC6-E458-BEDB-AE237DDDFE27}"/>
              </a:ext>
            </a:extLst>
          </p:cNvPr>
          <p:cNvSpPr>
            <a:spLocks noChangeArrowheads="1"/>
          </p:cNvSpPr>
          <p:nvPr/>
        </p:nvSpPr>
        <p:spPr bwMode="auto">
          <a:xfrm>
            <a:off x="5105400" y="5181600"/>
            <a:ext cx="152400" cy="152400"/>
          </a:xfrm>
          <a:prstGeom prst="ellipse">
            <a:avLst/>
          </a:prstGeom>
          <a:solidFill>
            <a:schemeClr val="accent1"/>
          </a:solidFill>
          <a:ln w="12700">
            <a:solidFill>
              <a:srgbClr val="CC6600"/>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3200" b="1">
              <a:solidFill>
                <a:srgbClr val="FF9933"/>
              </a:solidFill>
              <a:latin typeface="Garamond" panose="02020404030301010803" pitchFamily="18" charset="0"/>
            </a:endParaRPr>
          </a:p>
        </p:txBody>
      </p:sp>
      <p:sp>
        <p:nvSpPr>
          <p:cNvPr id="97295" name="Oval 15">
            <a:extLst>
              <a:ext uri="{FF2B5EF4-FFF2-40B4-BE49-F238E27FC236}">
                <a16:creationId xmlns:a16="http://schemas.microsoft.com/office/drawing/2014/main" id="{0AC436C6-1413-1DAB-447B-EDE2C9B92597}"/>
              </a:ext>
            </a:extLst>
          </p:cNvPr>
          <p:cNvSpPr>
            <a:spLocks noChangeArrowheads="1"/>
          </p:cNvSpPr>
          <p:nvPr/>
        </p:nvSpPr>
        <p:spPr bwMode="auto">
          <a:xfrm>
            <a:off x="3810000" y="5715000"/>
            <a:ext cx="76200" cy="76200"/>
          </a:xfrm>
          <a:prstGeom prst="ellipse">
            <a:avLst/>
          </a:prstGeom>
          <a:solidFill>
            <a:schemeClr val="accent1"/>
          </a:solidFill>
          <a:ln w="12700">
            <a:solidFill>
              <a:srgbClr val="CC6600"/>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3200" b="1">
              <a:solidFill>
                <a:srgbClr val="FF9933"/>
              </a:solidFill>
              <a:latin typeface="Garamond" panose="02020404030301010803" pitchFamily="18" charset="0"/>
            </a:endParaRPr>
          </a:p>
        </p:txBody>
      </p:sp>
      <p:sp>
        <p:nvSpPr>
          <p:cNvPr id="97296" name="Line 16">
            <a:extLst>
              <a:ext uri="{FF2B5EF4-FFF2-40B4-BE49-F238E27FC236}">
                <a16:creationId xmlns:a16="http://schemas.microsoft.com/office/drawing/2014/main" id="{663D8CCF-E709-01ED-062B-D514CC8080DA}"/>
              </a:ext>
            </a:extLst>
          </p:cNvPr>
          <p:cNvSpPr>
            <a:spLocks noChangeShapeType="1"/>
          </p:cNvSpPr>
          <p:nvPr/>
        </p:nvSpPr>
        <p:spPr bwMode="auto">
          <a:xfrm flipH="1">
            <a:off x="5410200" y="5181600"/>
            <a:ext cx="685800" cy="76200"/>
          </a:xfrm>
          <a:prstGeom prst="line">
            <a:avLst/>
          </a:prstGeom>
          <a:noFill/>
          <a:ln w="76200">
            <a:solidFill>
              <a:schemeClr val="folHlink"/>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97297" name="Line 17">
            <a:extLst>
              <a:ext uri="{FF2B5EF4-FFF2-40B4-BE49-F238E27FC236}">
                <a16:creationId xmlns:a16="http://schemas.microsoft.com/office/drawing/2014/main" id="{49E1254A-0922-C999-20A6-D5FA8D3A119F}"/>
              </a:ext>
            </a:extLst>
          </p:cNvPr>
          <p:cNvSpPr>
            <a:spLocks noChangeShapeType="1"/>
          </p:cNvSpPr>
          <p:nvPr/>
        </p:nvSpPr>
        <p:spPr bwMode="auto">
          <a:xfrm flipV="1">
            <a:off x="3124200" y="5867400"/>
            <a:ext cx="609600" cy="457200"/>
          </a:xfrm>
          <a:prstGeom prst="line">
            <a:avLst/>
          </a:prstGeom>
          <a:noFill/>
          <a:ln w="76200">
            <a:solidFill>
              <a:schemeClr val="folHlink"/>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97298" name="Line 18">
            <a:extLst>
              <a:ext uri="{FF2B5EF4-FFF2-40B4-BE49-F238E27FC236}">
                <a16:creationId xmlns:a16="http://schemas.microsoft.com/office/drawing/2014/main" id="{A6E370D0-B118-97AB-524E-0B1D2504DC08}"/>
              </a:ext>
            </a:extLst>
          </p:cNvPr>
          <p:cNvSpPr>
            <a:spLocks noChangeShapeType="1"/>
          </p:cNvSpPr>
          <p:nvPr/>
        </p:nvSpPr>
        <p:spPr bwMode="auto">
          <a:xfrm flipH="1" flipV="1">
            <a:off x="3962400" y="4876800"/>
            <a:ext cx="1676400" cy="457200"/>
          </a:xfrm>
          <a:prstGeom prst="line">
            <a:avLst/>
          </a:prstGeom>
          <a:noFill/>
          <a:ln w="5715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7299" name="Line 19">
            <a:extLst>
              <a:ext uri="{FF2B5EF4-FFF2-40B4-BE49-F238E27FC236}">
                <a16:creationId xmlns:a16="http://schemas.microsoft.com/office/drawing/2014/main" id="{D882C05A-F3AE-DC4E-2513-C645FA174DF0}"/>
              </a:ext>
            </a:extLst>
          </p:cNvPr>
          <p:cNvSpPr>
            <a:spLocks noChangeShapeType="1"/>
          </p:cNvSpPr>
          <p:nvPr/>
        </p:nvSpPr>
        <p:spPr bwMode="auto">
          <a:xfrm>
            <a:off x="3810000" y="5715000"/>
            <a:ext cx="1828800" cy="381000"/>
          </a:xfrm>
          <a:prstGeom prst="line">
            <a:avLst/>
          </a:prstGeom>
          <a:noFill/>
          <a:ln w="5715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7300" name="Text Box 20">
            <a:extLst>
              <a:ext uri="{FF2B5EF4-FFF2-40B4-BE49-F238E27FC236}">
                <a16:creationId xmlns:a16="http://schemas.microsoft.com/office/drawing/2014/main" id="{59F9D93E-4F80-B4B3-6A5E-9CAD16589462}"/>
              </a:ext>
            </a:extLst>
          </p:cNvPr>
          <p:cNvSpPr txBox="1">
            <a:spLocks noChangeArrowheads="1"/>
          </p:cNvSpPr>
          <p:nvPr/>
        </p:nvSpPr>
        <p:spPr bwMode="auto">
          <a:xfrm>
            <a:off x="5029200" y="45720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A</a:t>
            </a:r>
          </a:p>
        </p:txBody>
      </p:sp>
      <p:sp>
        <p:nvSpPr>
          <p:cNvPr id="97301" name="Text Box 21">
            <a:extLst>
              <a:ext uri="{FF2B5EF4-FFF2-40B4-BE49-F238E27FC236}">
                <a16:creationId xmlns:a16="http://schemas.microsoft.com/office/drawing/2014/main" id="{97E1217F-7521-12B2-EC49-F51C9E9BA095}"/>
              </a:ext>
            </a:extLst>
          </p:cNvPr>
          <p:cNvSpPr txBox="1">
            <a:spLocks noChangeArrowheads="1"/>
          </p:cNvSpPr>
          <p:nvPr/>
        </p:nvSpPr>
        <p:spPr bwMode="auto">
          <a:xfrm>
            <a:off x="5638800" y="6019800"/>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C</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CE77E7BF-22F7-4267-5B9D-2CCDA273682F}"/>
              </a:ext>
            </a:extLst>
          </p:cNvPr>
          <p:cNvSpPr>
            <a:spLocks noGrp="1" noChangeArrowheads="1"/>
          </p:cNvSpPr>
          <p:nvPr>
            <p:ph type="title"/>
          </p:nvPr>
        </p:nvSpPr>
        <p:spPr/>
        <p:txBody>
          <a:bodyPr>
            <a:normAutofit fontScale="90000"/>
          </a:bodyPr>
          <a:lstStyle/>
          <a:p>
            <a:pPr eaLnBrk="1" hangingPunct="1"/>
            <a:r>
              <a:rPr lang="en-US" altLang="en-US" sz="3200"/>
              <a:t>Measure the distance in mm between lines A &amp; B and lines B &amp; C. Which ever gap is larger will give you better leverage on your correction</a:t>
            </a:r>
          </a:p>
        </p:txBody>
      </p:sp>
      <p:pic>
        <p:nvPicPr>
          <p:cNvPr id="98307" name="Picture 3" descr="BP pic">
            <a:extLst>
              <a:ext uri="{FF2B5EF4-FFF2-40B4-BE49-F238E27FC236}">
                <a16:creationId xmlns:a16="http://schemas.microsoft.com/office/drawing/2014/main" id="{32432E82-9DA7-911B-D663-E41EC9F8928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l="8118" t="10182" r="10353" b="23701"/>
          <a:stretch>
            <a:fillRect/>
          </a:stretch>
        </p:blipFill>
        <p:spPr>
          <a:xfrm>
            <a:off x="2438400" y="2133600"/>
            <a:ext cx="3802063" cy="4238625"/>
          </a:xfrm>
          <a:noFill/>
        </p:spPr>
      </p:pic>
      <p:sp>
        <p:nvSpPr>
          <p:cNvPr id="98308" name="Text Box 4">
            <a:extLst>
              <a:ext uri="{FF2B5EF4-FFF2-40B4-BE49-F238E27FC236}">
                <a16:creationId xmlns:a16="http://schemas.microsoft.com/office/drawing/2014/main" id="{BE988CC2-686A-5126-5D58-BA02A1696C49}"/>
              </a:ext>
            </a:extLst>
          </p:cNvPr>
          <p:cNvSpPr txBox="1">
            <a:spLocks noChangeArrowheads="1"/>
          </p:cNvSpPr>
          <p:nvPr/>
        </p:nvSpPr>
        <p:spPr bwMode="auto">
          <a:xfrm>
            <a:off x="6553200" y="3429000"/>
            <a:ext cx="2590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CC00"/>
                </a:solidFill>
                <a:latin typeface="Garamond" panose="02020404030301010803" pitchFamily="18" charset="0"/>
              </a:rPr>
              <a:t>LEVERAGE FACTOR</a:t>
            </a:r>
          </a:p>
        </p:txBody>
      </p:sp>
      <p:sp>
        <p:nvSpPr>
          <p:cNvPr id="98309" name="Line 5">
            <a:extLst>
              <a:ext uri="{FF2B5EF4-FFF2-40B4-BE49-F238E27FC236}">
                <a16:creationId xmlns:a16="http://schemas.microsoft.com/office/drawing/2014/main" id="{97E6C4A8-8F13-F77F-ADB9-C0B0AA1D9332}"/>
              </a:ext>
            </a:extLst>
          </p:cNvPr>
          <p:cNvSpPr>
            <a:spLocks noChangeShapeType="1"/>
          </p:cNvSpPr>
          <p:nvPr/>
        </p:nvSpPr>
        <p:spPr bwMode="auto">
          <a:xfrm flipV="1">
            <a:off x="3810000" y="2438400"/>
            <a:ext cx="685800" cy="3352800"/>
          </a:xfrm>
          <a:prstGeom prst="line">
            <a:avLst/>
          </a:prstGeom>
          <a:noFill/>
          <a:ln w="57150">
            <a:solidFill>
              <a:schemeClr val="accent1"/>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8310" name="Line 6">
            <a:extLst>
              <a:ext uri="{FF2B5EF4-FFF2-40B4-BE49-F238E27FC236}">
                <a16:creationId xmlns:a16="http://schemas.microsoft.com/office/drawing/2014/main" id="{960EF683-199E-A68F-5E7A-732B2BFAD1B7}"/>
              </a:ext>
            </a:extLst>
          </p:cNvPr>
          <p:cNvSpPr>
            <a:spLocks noChangeShapeType="1"/>
          </p:cNvSpPr>
          <p:nvPr/>
        </p:nvSpPr>
        <p:spPr bwMode="auto">
          <a:xfrm flipH="1" flipV="1">
            <a:off x="3810000" y="4953000"/>
            <a:ext cx="304800" cy="76200"/>
          </a:xfrm>
          <a:prstGeom prst="line">
            <a:avLst/>
          </a:prstGeom>
          <a:noFill/>
          <a:ln w="57150">
            <a:solidFill>
              <a:srgbClr val="FF66CC"/>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8311" name="Line 7">
            <a:extLst>
              <a:ext uri="{FF2B5EF4-FFF2-40B4-BE49-F238E27FC236}">
                <a16:creationId xmlns:a16="http://schemas.microsoft.com/office/drawing/2014/main" id="{4E827A8A-C6B7-1E87-CB81-9BD770245AAB}"/>
              </a:ext>
            </a:extLst>
          </p:cNvPr>
          <p:cNvSpPr>
            <a:spLocks noChangeShapeType="1"/>
          </p:cNvSpPr>
          <p:nvPr/>
        </p:nvSpPr>
        <p:spPr bwMode="auto">
          <a:xfrm flipH="1" flipV="1">
            <a:off x="3733800" y="5486400"/>
            <a:ext cx="228600" cy="76200"/>
          </a:xfrm>
          <a:prstGeom prst="line">
            <a:avLst/>
          </a:prstGeom>
          <a:noFill/>
          <a:ln w="57150">
            <a:solidFill>
              <a:srgbClr val="FF0066"/>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8312" name="Text Box 8">
            <a:extLst>
              <a:ext uri="{FF2B5EF4-FFF2-40B4-BE49-F238E27FC236}">
                <a16:creationId xmlns:a16="http://schemas.microsoft.com/office/drawing/2014/main" id="{3FA34FF3-7BE0-3045-E8EE-847F8889A0AB}"/>
              </a:ext>
            </a:extLst>
          </p:cNvPr>
          <p:cNvSpPr txBox="1">
            <a:spLocks noChangeArrowheads="1"/>
          </p:cNvSpPr>
          <p:nvPr/>
        </p:nvSpPr>
        <p:spPr bwMode="auto">
          <a:xfrm>
            <a:off x="3352800" y="4724400"/>
            <a:ext cx="304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1</a:t>
            </a:r>
          </a:p>
        </p:txBody>
      </p:sp>
      <p:sp>
        <p:nvSpPr>
          <p:cNvPr id="98313" name="Text Box 9">
            <a:extLst>
              <a:ext uri="{FF2B5EF4-FFF2-40B4-BE49-F238E27FC236}">
                <a16:creationId xmlns:a16="http://schemas.microsoft.com/office/drawing/2014/main" id="{BBC00E89-3530-A292-97E7-52F2B3A5C1B2}"/>
              </a:ext>
            </a:extLst>
          </p:cNvPr>
          <p:cNvSpPr txBox="1">
            <a:spLocks noChangeArrowheads="1"/>
          </p:cNvSpPr>
          <p:nvPr/>
        </p:nvSpPr>
        <p:spPr bwMode="auto">
          <a:xfrm>
            <a:off x="3352800" y="5410200"/>
            <a:ext cx="22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2</a:t>
            </a:r>
          </a:p>
        </p:txBody>
      </p:sp>
      <p:sp>
        <p:nvSpPr>
          <p:cNvPr id="98314" name="Text Box 10">
            <a:extLst>
              <a:ext uri="{FF2B5EF4-FFF2-40B4-BE49-F238E27FC236}">
                <a16:creationId xmlns:a16="http://schemas.microsoft.com/office/drawing/2014/main" id="{F2C05749-89CD-E9C2-E2AC-7683090A0A58}"/>
              </a:ext>
            </a:extLst>
          </p:cNvPr>
          <p:cNvSpPr txBox="1">
            <a:spLocks noChangeArrowheads="1"/>
          </p:cNvSpPr>
          <p:nvPr/>
        </p:nvSpPr>
        <p:spPr bwMode="auto">
          <a:xfrm>
            <a:off x="457200" y="1828800"/>
            <a:ext cx="152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FFFF00"/>
                </a:solidFill>
                <a:latin typeface="Garamond" panose="02020404030301010803" pitchFamily="18" charset="0"/>
              </a:rPr>
              <a:t>ANT=</a:t>
            </a:r>
            <a:r>
              <a:rPr lang="en-US" altLang="en-US" sz="3200" b="1">
                <a:solidFill>
                  <a:srgbClr val="FF66CC"/>
                </a:solidFill>
                <a:latin typeface="Garamond" panose="02020404030301010803" pitchFamily="18" charset="0"/>
              </a:rPr>
              <a:t>1</a:t>
            </a:r>
          </a:p>
        </p:txBody>
      </p:sp>
      <p:sp>
        <p:nvSpPr>
          <p:cNvPr id="98315" name="Text Box 11">
            <a:extLst>
              <a:ext uri="{FF2B5EF4-FFF2-40B4-BE49-F238E27FC236}">
                <a16:creationId xmlns:a16="http://schemas.microsoft.com/office/drawing/2014/main" id="{9EEEF754-9BCE-EC29-1014-28350BDBFEB6}"/>
              </a:ext>
            </a:extLst>
          </p:cNvPr>
          <p:cNvSpPr txBox="1">
            <a:spLocks noChangeArrowheads="1"/>
          </p:cNvSpPr>
          <p:nvPr/>
        </p:nvSpPr>
        <p:spPr bwMode="auto">
          <a:xfrm>
            <a:off x="533400" y="2514600"/>
            <a:ext cx="1905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FFFF00"/>
                </a:solidFill>
                <a:latin typeface="Garamond" panose="02020404030301010803" pitchFamily="18" charset="0"/>
              </a:rPr>
              <a:t>POST=</a:t>
            </a:r>
            <a:r>
              <a:rPr lang="en-US" altLang="en-US" sz="3200" b="1">
                <a:solidFill>
                  <a:srgbClr val="FF0066"/>
                </a:solidFill>
                <a:latin typeface="Garamond" panose="02020404030301010803" pitchFamily="18" charset="0"/>
              </a:rPr>
              <a:t>2</a:t>
            </a:r>
          </a:p>
        </p:txBody>
      </p:sp>
      <p:sp>
        <p:nvSpPr>
          <p:cNvPr id="98316" name="Line 12">
            <a:extLst>
              <a:ext uri="{FF2B5EF4-FFF2-40B4-BE49-F238E27FC236}">
                <a16:creationId xmlns:a16="http://schemas.microsoft.com/office/drawing/2014/main" id="{6428B56E-87F4-5D36-3A65-4AE83EFCD483}"/>
              </a:ext>
            </a:extLst>
          </p:cNvPr>
          <p:cNvSpPr>
            <a:spLocks noChangeShapeType="1"/>
          </p:cNvSpPr>
          <p:nvPr/>
        </p:nvSpPr>
        <p:spPr bwMode="auto">
          <a:xfrm>
            <a:off x="3886200" y="5257800"/>
            <a:ext cx="1676400" cy="381000"/>
          </a:xfrm>
          <a:prstGeom prst="line">
            <a:avLst/>
          </a:prstGeom>
          <a:noFill/>
          <a:ln w="5715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8317" name="Text Box 13">
            <a:extLst>
              <a:ext uri="{FF2B5EF4-FFF2-40B4-BE49-F238E27FC236}">
                <a16:creationId xmlns:a16="http://schemas.microsoft.com/office/drawing/2014/main" id="{3F4F7585-929A-176F-F0F4-596CD7FC0F99}"/>
              </a:ext>
            </a:extLst>
          </p:cNvPr>
          <p:cNvSpPr txBox="1">
            <a:spLocks noChangeArrowheads="1"/>
          </p:cNvSpPr>
          <p:nvPr/>
        </p:nvSpPr>
        <p:spPr bwMode="auto">
          <a:xfrm>
            <a:off x="5638800" y="5410200"/>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B</a:t>
            </a:r>
          </a:p>
        </p:txBody>
      </p:sp>
      <p:sp>
        <p:nvSpPr>
          <p:cNvPr id="98318" name="Oval 14">
            <a:extLst>
              <a:ext uri="{FF2B5EF4-FFF2-40B4-BE49-F238E27FC236}">
                <a16:creationId xmlns:a16="http://schemas.microsoft.com/office/drawing/2014/main" id="{23F6A208-C3C9-E2F6-6126-879BB88E8349}"/>
              </a:ext>
            </a:extLst>
          </p:cNvPr>
          <p:cNvSpPr>
            <a:spLocks noChangeArrowheads="1"/>
          </p:cNvSpPr>
          <p:nvPr/>
        </p:nvSpPr>
        <p:spPr bwMode="auto">
          <a:xfrm>
            <a:off x="5105400" y="5181600"/>
            <a:ext cx="152400" cy="152400"/>
          </a:xfrm>
          <a:prstGeom prst="ellipse">
            <a:avLst/>
          </a:prstGeom>
          <a:solidFill>
            <a:schemeClr val="accent1"/>
          </a:solidFill>
          <a:ln w="12700">
            <a:solidFill>
              <a:srgbClr val="CC6600"/>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3200" b="1">
              <a:solidFill>
                <a:srgbClr val="FF9933"/>
              </a:solidFill>
              <a:latin typeface="Garamond" panose="02020404030301010803" pitchFamily="18" charset="0"/>
            </a:endParaRPr>
          </a:p>
        </p:txBody>
      </p:sp>
      <p:sp>
        <p:nvSpPr>
          <p:cNvPr id="98319" name="Oval 15">
            <a:extLst>
              <a:ext uri="{FF2B5EF4-FFF2-40B4-BE49-F238E27FC236}">
                <a16:creationId xmlns:a16="http://schemas.microsoft.com/office/drawing/2014/main" id="{D251B68C-8FC2-8599-21B4-383420B180B4}"/>
              </a:ext>
            </a:extLst>
          </p:cNvPr>
          <p:cNvSpPr>
            <a:spLocks noChangeArrowheads="1"/>
          </p:cNvSpPr>
          <p:nvPr/>
        </p:nvSpPr>
        <p:spPr bwMode="auto">
          <a:xfrm>
            <a:off x="3810000" y="5715000"/>
            <a:ext cx="76200" cy="76200"/>
          </a:xfrm>
          <a:prstGeom prst="ellipse">
            <a:avLst/>
          </a:prstGeom>
          <a:solidFill>
            <a:schemeClr val="accent1"/>
          </a:solidFill>
          <a:ln w="12700">
            <a:solidFill>
              <a:srgbClr val="CC6600"/>
            </a:solidFill>
            <a:round/>
            <a:headEnd type="none" w="sm" len="sm"/>
            <a:tailEnd type="none" w="sm" len="sm"/>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lgn="ctr">
              <a:spcBef>
                <a:spcPct val="0"/>
              </a:spcBef>
              <a:buClrTx/>
              <a:buSzTx/>
              <a:buFontTx/>
              <a:buNone/>
            </a:pPr>
            <a:endParaRPr lang="en-US" altLang="en-US" sz="3200" b="1">
              <a:solidFill>
                <a:srgbClr val="FF9933"/>
              </a:solidFill>
              <a:latin typeface="Garamond" panose="02020404030301010803" pitchFamily="18" charset="0"/>
            </a:endParaRPr>
          </a:p>
        </p:txBody>
      </p:sp>
      <p:sp>
        <p:nvSpPr>
          <p:cNvPr id="98320" name="Line 16">
            <a:extLst>
              <a:ext uri="{FF2B5EF4-FFF2-40B4-BE49-F238E27FC236}">
                <a16:creationId xmlns:a16="http://schemas.microsoft.com/office/drawing/2014/main" id="{5EE8B371-DEBF-78F5-6C51-00148840AA02}"/>
              </a:ext>
            </a:extLst>
          </p:cNvPr>
          <p:cNvSpPr>
            <a:spLocks noChangeShapeType="1"/>
          </p:cNvSpPr>
          <p:nvPr/>
        </p:nvSpPr>
        <p:spPr bwMode="auto">
          <a:xfrm flipH="1">
            <a:off x="5410200" y="5181600"/>
            <a:ext cx="685800" cy="76200"/>
          </a:xfrm>
          <a:prstGeom prst="line">
            <a:avLst/>
          </a:prstGeom>
          <a:noFill/>
          <a:ln w="76200">
            <a:solidFill>
              <a:schemeClr val="folHlink"/>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98321" name="Line 17">
            <a:extLst>
              <a:ext uri="{FF2B5EF4-FFF2-40B4-BE49-F238E27FC236}">
                <a16:creationId xmlns:a16="http://schemas.microsoft.com/office/drawing/2014/main" id="{96641C77-13B8-F86A-5078-0EC526853FAC}"/>
              </a:ext>
            </a:extLst>
          </p:cNvPr>
          <p:cNvSpPr>
            <a:spLocks noChangeShapeType="1"/>
          </p:cNvSpPr>
          <p:nvPr/>
        </p:nvSpPr>
        <p:spPr bwMode="auto">
          <a:xfrm flipV="1">
            <a:off x="3124200" y="5867400"/>
            <a:ext cx="609600" cy="457200"/>
          </a:xfrm>
          <a:prstGeom prst="line">
            <a:avLst/>
          </a:prstGeom>
          <a:noFill/>
          <a:ln w="76200">
            <a:solidFill>
              <a:schemeClr val="folHlink"/>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98322" name="Line 18">
            <a:extLst>
              <a:ext uri="{FF2B5EF4-FFF2-40B4-BE49-F238E27FC236}">
                <a16:creationId xmlns:a16="http://schemas.microsoft.com/office/drawing/2014/main" id="{EA1319D6-4C1C-5EAE-8209-ADD5EF19E52C}"/>
              </a:ext>
            </a:extLst>
          </p:cNvPr>
          <p:cNvSpPr>
            <a:spLocks noChangeShapeType="1"/>
          </p:cNvSpPr>
          <p:nvPr/>
        </p:nvSpPr>
        <p:spPr bwMode="auto">
          <a:xfrm flipH="1" flipV="1">
            <a:off x="3962400" y="4876800"/>
            <a:ext cx="1676400" cy="457200"/>
          </a:xfrm>
          <a:prstGeom prst="line">
            <a:avLst/>
          </a:prstGeom>
          <a:noFill/>
          <a:ln w="5715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8323" name="Line 19">
            <a:extLst>
              <a:ext uri="{FF2B5EF4-FFF2-40B4-BE49-F238E27FC236}">
                <a16:creationId xmlns:a16="http://schemas.microsoft.com/office/drawing/2014/main" id="{CF6819BD-AD52-B6DE-DEFE-ED17487BB744}"/>
              </a:ext>
            </a:extLst>
          </p:cNvPr>
          <p:cNvSpPr>
            <a:spLocks noChangeShapeType="1"/>
          </p:cNvSpPr>
          <p:nvPr/>
        </p:nvSpPr>
        <p:spPr bwMode="auto">
          <a:xfrm>
            <a:off x="3810000" y="5715000"/>
            <a:ext cx="1828800" cy="381000"/>
          </a:xfrm>
          <a:prstGeom prst="line">
            <a:avLst/>
          </a:prstGeom>
          <a:noFill/>
          <a:ln w="5715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lstStyle/>
          <a:p>
            <a:endParaRPr lang="en-US"/>
          </a:p>
        </p:txBody>
      </p:sp>
      <p:sp>
        <p:nvSpPr>
          <p:cNvPr id="98324" name="Text Box 20">
            <a:extLst>
              <a:ext uri="{FF2B5EF4-FFF2-40B4-BE49-F238E27FC236}">
                <a16:creationId xmlns:a16="http://schemas.microsoft.com/office/drawing/2014/main" id="{9DABBD08-B428-5A0C-0364-6B22C8B2BDFC}"/>
              </a:ext>
            </a:extLst>
          </p:cNvPr>
          <p:cNvSpPr txBox="1">
            <a:spLocks noChangeArrowheads="1"/>
          </p:cNvSpPr>
          <p:nvPr/>
        </p:nvSpPr>
        <p:spPr bwMode="auto">
          <a:xfrm>
            <a:off x="5029200" y="4572000"/>
            <a:ext cx="381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A</a:t>
            </a:r>
          </a:p>
        </p:txBody>
      </p:sp>
      <p:sp>
        <p:nvSpPr>
          <p:cNvPr id="98325" name="Text Box 21">
            <a:extLst>
              <a:ext uri="{FF2B5EF4-FFF2-40B4-BE49-F238E27FC236}">
                <a16:creationId xmlns:a16="http://schemas.microsoft.com/office/drawing/2014/main" id="{B6E439FC-7D33-6B19-FEA9-2FC9987D81C8}"/>
              </a:ext>
            </a:extLst>
          </p:cNvPr>
          <p:cNvSpPr txBox="1">
            <a:spLocks noChangeArrowheads="1"/>
          </p:cNvSpPr>
          <p:nvPr/>
        </p:nvSpPr>
        <p:spPr bwMode="auto">
          <a:xfrm>
            <a:off x="5638800" y="6019800"/>
            <a:ext cx="76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50000"/>
              </a:spcBef>
              <a:buClrTx/>
              <a:buSzTx/>
              <a:buFontTx/>
              <a:buNone/>
            </a:pPr>
            <a:r>
              <a:rPr lang="en-US" altLang="en-US" sz="3200" b="1">
                <a:solidFill>
                  <a:srgbClr val="9900CC"/>
                </a:solidFill>
                <a:latin typeface="Garamond" panose="02020404030301010803" pitchFamily="18" charset="0"/>
              </a:rPr>
              <a:t>C</a:t>
            </a:r>
          </a:p>
        </p:txBody>
      </p:sp>
      <p:sp>
        <p:nvSpPr>
          <p:cNvPr id="98326" name="Line 22">
            <a:extLst>
              <a:ext uri="{FF2B5EF4-FFF2-40B4-BE49-F238E27FC236}">
                <a16:creationId xmlns:a16="http://schemas.microsoft.com/office/drawing/2014/main" id="{E9C812F0-0D55-98A0-3C16-ED70AE4B62D6}"/>
              </a:ext>
            </a:extLst>
          </p:cNvPr>
          <p:cNvSpPr>
            <a:spLocks noChangeShapeType="1"/>
          </p:cNvSpPr>
          <p:nvPr/>
        </p:nvSpPr>
        <p:spPr bwMode="auto">
          <a:xfrm flipV="1">
            <a:off x="4724400" y="5181600"/>
            <a:ext cx="76200" cy="228600"/>
          </a:xfrm>
          <a:prstGeom prst="line">
            <a:avLst/>
          </a:prstGeom>
          <a:noFill/>
          <a:ln w="7620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98327" name="Line 23">
            <a:extLst>
              <a:ext uri="{FF2B5EF4-FFF2-40B4-BE49-F238E27FC236}">
                <a16:creationId xmlns:a16="http://schemas.microsoft.com/office/drawing/2014/main" id="{FFA8D283-446C-F42F-BBC5-7505C7960695}"/>
              </a:ext>
            </a:extLst>
          </p:cNvPr>
          <p:cNvSpPr>
            <a:spLocks noChangeShapeType="1"/>
          </p:cNvSpPr>
          <p:nvPr/>
        </p:nvSpPr>
        <p:spPr bwMode="auto">
          <a:xfrm flipH="1">
            <a:off x="4800600" y="5562600"/>
            <a:ext cx="76200" cy="304800"/>
          </a:xfrm>
          <a:prstGeom prst="line">
            <a:avLst/>
          </a:prstGeom>
          <a:noFill/>
          <a:ln w="76200">
            <a:solidFill>
              <a:srgbClr val="FF0066"/>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pa0000">
            <a:extLst>
              <a:ext uri="{FF2B5EF4-FFF2-40B4-BE49-F238E27FC236}">
                <a16:creationId xmlns:a16="http://schemas.microsoft.com/office/drawing/2014/main" id="{FC6A82C5-F51E-95F7-DEF0-103819268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698" t="26666" b="51067"/>
          <a:stretch>
            <a:fillRect/>
          </a:stretch>
        </p:blipFill>
        <p:spPr bwMode="auto">
          <a:xfrm>
            <a:off x="533400" y="2133600"/>
            <a:ext cx="7934325" cy="2668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143000"/>
          </a:xfrm>
        </p:spPr>
        <p:txBody>
          <a:bodyPr>
            <a:normAutofit fontScale="90000"/>
          </a:bodyPr>
          <a:lstStyle/>
          <a:p>
            <a:r>
              <a:rPr lang="en-US" dirty="0"/>
              <a:t>Based upon the Blair listing below,</a:t>
            </a:r>
            <a:br>
              <a:rPr lang="en-US" dirty="0"/>
            </a:br>
            <a:r>
              <a:rPr lang="en-US" dirty="0"/>
              <a:t>put the correct angles behind each listing</a:t>
            </a:r>
          </a:p>
        </p:txBody>
      </p:sp>
      <p:pic>
        <p:nvPicPr>
          <p:cNvPr id="4" name="Content Placeholder 3" descr="Complete  x-ray listing sheet 001.jpg"/>
          <p:cNvPicPr>
            <a:picLocks noGrp="1" noChangeAspect="1"/>
          </p:cNvPicPr>
          <p:nvPr>
            <p:ph idx="1"/>
          </p:nvPr>
        </p:nvPicPr>
        <p:blipFill>
          <a:blip r:embed="rId2" cstate="print"/>
          <a:srcRect l="8105" t="6734" b="5717"/>
          <a:stretch>
            <a:fillRect/>
          </a:stretch>
        </p:blipFill>
        <p:spPr>
          <a:xfrm>
            <a:off x="2514600" y="1952002"/>
            <a:ext cx="3931920" cy="4905998"/>
          </a:xfrm>
        </p:spPr>
      </p:pic>
      <p:sp>
        <p:nvSpPr>
          <p:cNvPr id="5" name="TextBox 4"/>
          <p:cNvSpPr txBox="1"/>
          <p:nvPr/>
        </p:nvSpPr>
        <p:spPr>
          <a:xfrm>
            <a:off x="3429000" y="2819400"/>
            <a:ext cx="838200" cy="369332"/>
          </a:xfrm>
          <a:prstGeom prst="rect">
            <a:avLst/>
          </a:prstGeom>
          <a:noFill/>
        </p:spPr>
        <p:txBody>
          <a:bodyPr wrap="square" rtlCol="0">
            <a:spAutoFit/>
          </a:bodyPr>
          <a:lstStyle/>
          <a:p>
            <a:r>
              <a:rPr lang="en-US" dirty="0"/>
              <a:t>19 1/2</a:t>
            </a:r>
          </a:p>
        </p:txBody>
      </p:sp>
      <p:sp>
        <p:nvSpPr>
          <p:cNvPr id="6" name="TextBox 5"/>
          <p:cNvSpPr txBox="1"/>
          <p:nvPr/>
        </p:nvSpPr>
        <p:spPr>
          <a:xfrm>
            <a:off x="4648200" y="2819400"/>
            <a:ext cx="457200" cy="369332"/>
          </a:xfrm>
          <a:prstGeom prst="rect">
            <a:avLst/>
          </a:prstGeom>
          <a:noFill/>
        </p:spPr>
        <p:txBody>
          <a:bodyPr wrap="square" rtlCol="0">
            <a:spAutoFit/>
          </a:bodyPr>
          <a:lstStyle/>
          <a:p>
            <a:r>
              <a:rPr lang="en-US" dirty="0"/>
              <a:t>26</a:t>
            </a:r>
          </a:p>
        </p:txBody>
      </p:sp>
      <p:cxnSp>
        <p:nvCxnSpPr>
          <p:cNvPr id="8" name="Straight Connector 7"/>
          <p:cNvCxnSpPr/>
          <p:nvPr/>
        </p:nvCxnSpPr>
        <p:spPr>
          <a:xfrm>
            <a:off x="3657600" y="4876800"/>
            <a:ext cx="457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657600" y="5257800"/>
            <a:ext cx="533400"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657600" y="5638800"/>
            <a:ext cx="457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267200" y="5638800"/>
            <a:ext cx="381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657600" y="6096000"/>
            <a:ext cx="3810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114800" y="6096000"/>
            <a:ext cx="5334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Blair Listing Sheet –</a:t>
            </a:r>
            <a:br>
              <a:rPr lang="en-US" dirty="0"/>
            </a:br>
            <a:r>
              <a:rPr lang="en-US" dirty="0"/>
              <a:t>completed except for the listings and the angles needed for the  adjustment.</a:t>
            </a:r>
          </a:p>
        </p:txBody>
      </p:sp>
      <p:pic>
        <p:nvPicPr>
          <p:cNvPr id="4" name="Content Placeholder 3" descr="Complete  x-ray listing sheet 001.jpg"/>
          <p:cNvPicPr>
            <a:picLocks noGrp="1" noChangeAspect="1"/>
          </p:cNvPicPr>
          <p:nvPr>
            <p:ph idx="1"/>
          </p:nvPr>
        </p:nvPicPr>
        <p:blipFill>
          <a:blip r:embed="rId2" cstate="print"/>
          <a:srcRect l="8105" t="6734" b="5717"/>
          <a:stretch>
            <a:fillRect/>
          </a:stretch>
        </p:blipFill>
        <p:spPr>
          <a:xfrm>
            <a:off x="2514600" y="1952002"/>
            <a:ext cx="3931920" cy="4905998"/>
          </a:xfrm>
        </p:spPr>
      </p:pic>
      <p:sp>
        <p:nvSpPr>
          <p:cNvPr id="5" name="TextBox 4"/>
          <p:cNvSpPr txBox="1"/>
          <p:nvPr/>
        </p:nvSpPr>
        <p:spPr>
          <a:xfrm>
            <a:off x="3429000" y="2819400"/>
            <a:ext cx="1219200" cy="369332"/>
          </a:xfrm>
          <a:prstGeom prst="rect">
            <a:avLst/>
          </a:prstGeom>
          <a:noFill/>
        </p:spPr>
        <p:txBody>
          <a:bodyPr wrap="square" rtlCol="0">
            <a:spAutoFit/>
          </a:bodyPr>
          <a:lstStyle/>
          <a:p>
            <a:r>
              <a:rPr lang="en-US" dirty="0"/>
              <a:t>19 1/2</a:t>
            </a:r>
          </a:p>
        </p:txBody>
      </p:sp>
      <p:sp>
        <p:nvSpPr>
          <p:cNvPr id="6" name="TextBox 5"/>
          <p:cNvSpPr txBox="1"/>
          <p:nvPr/>
        </p:nvSpPr>
        <p:spPr>
          <a:xfrm>
            <a:off x="4648200" y="2819400"/>
            <a:ext cx="457200" cy="369332"/>
          </a:xfrm>
          <a:prstGeom prst="rect">
            <a:avLst/>
          </a:prstGeom>
          <a:noFill/>
        </p:spPr>
        <p:txBody>
          <a:bodyPr wrap="square" rtlCol="0">
            <a:spAutoFit/>
          </a:bodyPr>
          <a:lstStyle/>
          <a:p>
            <a:r>
              <a:rPr lang="en-US" dirty="0"/>
              <a:t>26</a:t>
            </a:r>
          </a:p>
        </p:txBody>
      </p:sp>
      <p:sp>
        <p:nvSpPr>
          <p:cNvPr id="7" name="TextBox 6"/>
          <p:cNvSpPr txBox="1"/>
          <p:nvPr/>
        </p:nvSpPr>
        <p:spPr>
          <a:xfrm>
            <a:off x="2895600" y="3505200"/>
            <a:ext cx="533400" cy="369332"/>
          </a:xfrm>
          <a:prstGeom prst="rect">
            <a:avLst/>
          </a:prstGeom>
          <a:noFill/>
        </p:spPr>
        <p:txBody>
          <a:bodyPr wrap="square" rtlCol="0">
            <a:spAutoFit/>
          </a:bodyPr>
          <a:lstStyle/>
          <a:p>
            <a:r>
              <a:rPr lang="en-US" dirty="0"/>
              <a:t>33</a:t>
            </a:r>
          </a:p>
        </p:txBody>
      </p:sp>
      <p:sp>
        <p:nvSpPr>
          <p:cNvPr id="8" name="TextBox 7"/>
          <p:cNvSpPr txBox="1"/>
          <p:nvPr/>
        </p:nvSpPr>
        <p:spPr>
          <a:xfrm>
            <a:off x="3810000" y="3505200"/>
            <a:ext cx="457200" cy="381000"/>
          </a:xfrm>
          <a:prstGeom prst="rect">
            <a:avLst/>
          </a:prstGeom>
          <a:noFill/>
        </p:spPr>
        <p:txBody>
          <a:bodyPr wrap="square" rtlCol="0">
            <a:spAutoFit/>
          </a:bodyPr>
          <a:lstStyle/>
          <a:p>
            <a:r>
              <a:rPr lang="en-US" dirty="0"/>
              <a:t>20</a:t>
            </a:r>
          </a:p>
        </p:txBody>
      </p:sp>
      <p:sp>
        <p:nvSpPr>
          <p:cNvPr id="9" name="TextBox 8"/>
          <p:cNvSpPr txBox="1"/>
          <p:nvPr/>
        </p:nvSpPr>
        <p:spPr>
          <a:xfrm>
            <a:off x="4495800" y="3505200"/>
            <a:ext cx="457200" cy="381000"/>
          </a:xfrm>
          <a:prstGeom prst="rect">
            <a:avLst/>
          </a:prstGeom>
          <a:noFill/>
        </p:spPr>
        <p:txBody>
          <a:bodyPr wrap="square" rtlCol="0">
            <a:spAutoFit/>
          </a:bodyPr>
          <a:lstStyle/>
          <a:p>
            <a:r>
              <a:rPr lang="en-US" dirty="0"/>
              <a:t>28</a:t>
            </a:r>
          </a:p>
        </p:txBody>
      </p:sp>
      <p:sp>
        <p:nvSpPr>
          <p:cNvPr id="10" name="TextBox 9"/>
          <p:cNvSpPr txBox="1"/>
          <p:nvPr/>
        </p:nvSpPr>
        <p:spPr>
          <a:xfrm>
            <a:off x="5334000" y="3505200"/>
            <a:ext cx="457200" cy="381000"/>
          </a:xfrm>
          <a:prstGeom prst="rect">
            <a:avLst/>
          </a:prstGeom>
          <a:noFill/>
        </p:spPr>
        <p:txBody>
          <a:bodyPr wrap="square" rtlCol="0">
            <a:spAutoFit/>
          </a:bodyPr>
          <a:lstStyle/>
          <a:p>
            <a:r>
              <a:rPr lang="en-US" dirty="0"/>
              <a:t>41</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Now you know the listing-time to adjust</a:t>
            </a:r>
          </a:p>
        </p:txBody>
      </p:sp>
      <p:sp>
        <p:nvSpPr>
          <p:cNvPr id="3" name="Content Placeholder 2"/>
          <p:cNvSpPr>
            <a:spLocks noGrp="1"/>
          </p:cNvSpPr>
          <p:nvPr>
            <p:ph idx="1"/>
          </p:nvPr>
        </p:nvSpPr>
        <p:spPr>
          <a:xfrm>
            <a:off x="381000" y="2286000"/>
            <a:ext cx="8610600" cy="3794125"/>
          </a:xfrm>
        </p:spPr>
        <p:txBody>
          <a:bodyPr>
            <a:normAutofit/>
          </a:bodyPr>
          <a:lstStyle/>
          <a:p>
            <a:r>
              <a:rPr lang="en-US" sz="3600" dirty="0"/>
              <a:t>Now we will review the adjustments you learned in the first class. We will then head to the Upper Cervical technique room to demonstrate these adjustments using these same angles.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BLR">
            <a:extLst>
              <a:ext uri="{FF2B5EF4-FFF2-40B4-BE49-F238E27FC236}">
                <a16:creationId xmlns:a16="http://schemas.microsoft.com/office/drawing/2014/main" id="{AE827B1F-2C09-7081-B92C-FE21DDDAA1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85800"/>
            <a:ext cx="7696200" cy="5256213"/>
          </a:xfrm>
          <a:prstGeom prst="rect">
            <a:avLst/>
          </a:prstGeom>
          <a:noFill/>
          <a:ln w="9525">
            <a:solidFill>
              <a:srgbClr val="04FA10"/>
            </a:solidFill>
            <a:miter lim="800000"/>
            <a:headEnd/>
            <a:tailEnd/>
          </a:ln>
          <a:extLst>
            <a:ext uri="{909E8E84-426E-40DD-AFC4-6F175D3DCCD1}">
              <a14:hiddenFill xmlns:a14="http://schemas.microsoft.com/office/drawing/2010/main">
                <a:solidFill>
                  <a:srgbClr val="FFFFFF"/>
                </a:solidFill>
              </a14:hiddenFill>
            </a:ext>
          </a:extLst>
        </p:spPr>
      </p:pic>
      <p:sp>
        <p:nvSpPr>
          <p:cNvPr id="16387" name="Oval 3">
            <a:extLst>
              <a:ext uri="{FF2B5EF4-FFF2-40B4-BE49-F238E27FC236}">
                <a16:creationId xmlns:a16="http://schemas.microsoft.com/office/drawing/2014/main" id="{E026E60B-ECFF-A9D3-3B95-B98EEF7F507B}"/>
              </a:ext>
            </a:extLst>
          </p:cNvPr>
          <p:cNvSpPr>
            <a:spLocks noChangeArrowheads="1"/>
          </p:cNvSpPr>
          <p:nvPr/>
        </p:nvSpPr>
        <p:spPr bwMode="auto">
          <a:xfrm>
            <a:off x="3962400" y="1981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6388" name="Oval 4">
            <a:extLst>
              <a:ext uri="{FF2B5EF4-FFF2-40B4-BE49-F238E27FC236}">
                <a16:creationId xmlns:a16="http://schemas.microsoft.com/office/drawing/2014/main" id="{95DA203A-DD1C-6126-D4D8-F2265B9FAAD3}"/>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6389" name="Freeform 5">
            <a:extLst>
              <a:ext uri="{FF2B5EF4-FFF2-40B4-BE49-F238E27FC236}">
                <a16:creationId xmlns:a16="http://schemas.microsoft.com/office/drawing/2014/main" id="{2359ADD8-D1A4-75D2-D271-738A12609EB7}"/>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90" name="Text Box 6">
            <a:extLst>
              <a:ext uri="{FF2B5EF4-FFF2-40B4-BE49-F238E27FC236}">
                <a16:creationId xmlns:a16="http://schemas.microsoft.com/office/drawing/2014/main" id="{9D516D0E-8E5F-2B4E-E81A-A26A3AAE3F06}"/>
              </a:ext>
            </a:extLst>
          </p:cNvPr>
          <p:cNvSpPr txBox="1">
            <a:spLocks noChangeArrowheads="1"/>
          </p:cNvSpPr>
          <p:nvPr/>
        </p:nvSpPr>
        <p:spPr bwMode="auto">
          <a:xfrm>
            <a:off x="2041525" y="6172200"/>
            <a:ext cx="5492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FF3300"/>
                </a:solidFill>
              </a:rPr>
              <a:t>Foramen magnum &amp; posterior border of lateral mass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LR">
            <a:extLst>
              <a:ext uri="{FF2B5EF4-FFF2-40B4-BE49-F238E27FC236}">
                <a16:creationId xmlns:a16="http://schemas.microsoft.com/office/drawing/2014/main" id="{75F99AF8-65CC-3480-C853-271D379BCF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Oval 3">
            <a:extLst>
              <a:ext uri="{FF2B5EF4-FFF2-40B4-BE49-F238E27FC236}">
                <a16:creationId xmlns:a16="http://schemas.microsoft.com/office/drawing/2014/main" id="{B740CF5B-9354-BAB4-1848-A575F160B9AE}"/>
              </a:ext>
            </a:extLst>
          </p:cNvPr>
          <p:cNvSpPr>
            <a:spLocks noChangeArrowheads="1"/>
          </p:cNvSpPr>
          <p:nvPr/>
        </p:nvSpPr>
        <p:spPr bwMode="auto">
          <a:xfrm>
            <a:off x="3962400" y="1981200"/>
            <a:ext cx="304800" cy="3048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9460" name="Oval 4">
            <a:extLst>
              <a:ext uri="{FF2B5EF4-FFF2-40B4-BE49-F238E27FC236}">
                <a16:creationId xmlns:a16="http://schemas.microsoft.com/office/drawing/2014/main" id="{120E72A1-2687-B773-5EF9-1070B8D88A64}"/>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19461" name="Line 5">
            <a:extLst>
              <a:ext uri="{FF2B5EF4-FFF2-40B4-BE49-F238E27FC236}">
                <a16:creationId xmlns:a16="http://schemas.microsoft.com/office/drawing/2014/main" id="{18A496D9-8FE2-CC90-20EC-B5C84B4AC4B1}"/>
              </a:ext>
            </a:extLst>
          </p:cNvPr>
          <p:cNvSpPr>
            <a:spLocks noChangeShapeType="1"/>
          </p:cNvSpPr>
          <p:nvPr/>
        </p:nvSpPr>
        <p:spPr bwMode="auto">
          <a:xfrm flipH="1">
            <a:off x="3048000" y="2133600"/>
            <a:ext cx="10668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9462" name="Freeform 6">
            <a:extLst>
              <a:ext uri="{FF2B5EF4-FFF2-40B4-BE49-F238E27FC236}">
                <a16:creationId xmlns:a16="http://schemas.microsoft.com/office/drawing/2014/main" id="{3973FC78-DE17-13F8-CD99-A4A40A51CF1B}"/>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solidFill>
            <a:srgbClr val="04FA10"/>
          </a:solidFill>
          <a:ln w="57150" cmpd="sng">
            <a:solidFill>
              <a:schemeClr val="tx1"/>
            </a:solidFill>
            <a:round/>
            <a:headEnd/>
            <a:tailEnd/>
          </a:ln>
        </p:spPr>
        <p:txBody>
          <a:bodyPr wrap="none" anchor="ct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LR">
            <a:extLst>
              <a:ext uri="{FF2B5EF4-FFF2-40B4-BE49-F238E27FC236}">
                <a16:creationId xmlns:a16="http://schemas.microsoft.com/office/drawing/2014/main" id="{C18E4AE1-1E9C-FCF7-3565-053F5DE03C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Oval 3">
            <a:extLst>
              <a:ext uri="{FF2B5EF4-FFF2-40B4-BE49-F238E27FC236}">
                <a16:creationId xmlns:a16="http://schemas.microsoft.com/office/drawing/2014/main" id="{8252CC1D-7F67-1A5F-B15B-296DAD0039C5}"/>
              </a:ext>
            </a:extLst>
          </p:cNvPr>
          <p:cNvSpPr>
            <a:spLocks noChangeArrowheads="1"/>
          </p:cNvSpPr>
          <p:nvPr/>
        </p:nvSpPr>
        <p:spPr bwMode="auto">
          <a:xfrm>
            <a:off x="3962400" y="1981200"/>
            <a:ext cx="304800" cy="3048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32" name="Oval 4">
            <a:extLst>
              <a:ext uri="{FF2B5EF4-FFF2-40B4-BE49-F238E27FC236}">
                <a16:creationId xmlns:a16="http://schemas.microsoft.com/office/drawing/2014/main" id="{7C389BC5-3963-EA40-40E1-044C2BDC5B12}"/>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2533" name="Line 5">
            <a:extLst>
              <a:ext uri="{FF2B5EF4-FFF2-40B4-BE49-F238E27FC236}">
                <a16:creationId xmlns:a16="http://schemas.microsoft.com/office/drawing/2014/main" id="{F094C165-73C5-943B-1AF0-22E2C9E2CF82}"/>
              </a:ext>
            </a:extLst>
          </p:cNvPr>
          <p:cNvSpPr>
            <a:spLocks noChangeShapeType="1"/>
          </p:cNvSpPr>
          <p:nvPr/>
        </p:nvSpPr>
        <p:spPr bwMode="auto">
          <a:xfrm flipH="1">
            <a:off x="3048000" y="2133600"/>
            <a:ext cx="10668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34" name="Freeform 6">
            <a:extLst>
              <a:ext uri="{FF2B5EF4-FFF2-40B4-BE49-F238E27FC236}">
                <a16:creationId xmlns:a16="http://schemas.microsoft.com/office/drawing/2014/main" id="{635A73D7-45DC-7BE6-8ED8-B07FDBAA327D}"/>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solidFill>
            <a:srgbClr val="04FA10"/>
          </a:solidFill>
          <a:ln w="57150" cmpd="sng">
            <a:solidFill>
              <a:schemeClr val="tx1"/>
            </a:solidFill>
            <a:round/>
            <a:headEnd/>
            <a:tailEnd/>
          </a:ln>
        </p:spPr>
        <p:txBody>
          <a:bodyPr wrap="none" anchor="ctr"/>
          <a:lstStyle/>
          <a:p>
            <a:endParaRPr lang="en-US"/>
          </a:p>
        </p:txBody>
      </p:sp>
      <p:sp>
        <p:nvSpPr>
          <p:cNvPr id="22535" name="Text Box 7">
            <a:extLst>
              <a:ext uri="{FF2B5EF4-FFF2-40B4-BE49-F238E27FC236}">
                <a16:creationId xmlns:a16="http://schemas.microsoft.com/office/drawing/2014/main" id="{454EECF3-BF0E-C678-D5CF-329230279492}"/>
              </a:ext>
            </a:extLst>
          </p:cNvPr>
          <p:cNvSpPr txBox="1">
            <a:spLocks noChangeArrowheads="1"/>
          </p:cNvSpPr>
          <p:nvPr/>
        </p:nvSpPr>
        <p:spPr bwMode="auto">
          <a:xfrm>
            <a:off x="685800" y="6172200"/>
            <a:ext cx="88042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FF3300"/>
                </a:solidFill>
              </a:rPr>
              <a:t>Trace anterior distal margin of lateral margin, stop at transverse foramen.</a:t>
            </a:r>
          </a:p>
        </p:txBody>
      </p:sp>
      <p:sp>
        <p:nvSpPr>
          <p:cNvPr id="22536" name="Freeform 8">
            <a:extLst>
              <a:ext uri="{FF2B5EF4-FFF2-40B4-BE49-F238E27FC236}">
                <a16:creationId xmlns:a16="http://schemas.microsoft.com/office/drawing/2014/main" id="{F4CADB43-C609-AE63-4783-1C52C330EE0B}"/>
              </a:ext>
            </a:extLst>
          </p:cNvPr>
          <p:cNvSpPr>
            <a:spLocks/>
          </p:cNvSpPr>
          <p:nvPr/>
        </p:nvSpPr>
        <p:spPr bwMode="auto">
          <a:xfrm>
            <a:off x="2286000" y="1524000"/>
            <a:ext cx="1295400" cy="1143000"/>
          </a:xfrm>
          <a:custGeom>
            <a:avLst/>
            <a:gdLst>
              <a:gd name="T0" fmla="*/ 2147483646 w 816"/>
              <a:gd name="T1" fmla="*/ 0 h 720"/>
              <a:gd name="T2" fmla="*/ 2147483646 w 816"/>
              <a:gd name="T3" fmla="*/ 2147483646 h 720"/>
              <a:gd name="T4" fmla="*/ 2147483646 w 816"/>
              <a:gd name="T5" fmla="*/ 2147483646 h 720"/>
              <a:gd name="T6" fmla="*/ 2147483646 w 816"/>
              <a:gd name="T7" fmla="*/ 2147483646 h 720"/>
              <a:gd name="T8" fmla="*/ 0 w 816"/>
              <a:gd name="T9" fmla="*/ 2147483646 h 720"/>
              <a:gd name="T10" fmla="*/ 0 60000 65536"/>
              <a:gd name="T11" fmla="*/ 0 60000 65536"/>
              <a:gd name="T12" fmla="*/ 0 60000 65536"/>
              <a:gd name="T13" fmla="*/ 0 60000 65536"/>
              <a:gd name="T14" fmla="*/ 0 60000 65536"/>
              <a:gd name="T15" fmla="*/ 0 w 816"/>
              <a:gd name="T16" fmla="*/ 0 h 720"/>
              <a:gd name="T17" fmla="*/ 816 w 816"/>
              <a:gd name="T18" fmla="*/ 720 h 720"/>
            </a:gdLst>
            <a:ahLst/>
            <a:cxnLst>
              <a:cxn ang="T10">
                <a:pos x="T0" y="T1"/>
              </a:cxn>
              <a:cxn ang="T11">
                <a:pos x="T2" y="T3"/>
              </a:cxn>
              <a:cxn ang="T12">
                <a:pos x="T4" y="T5"/>
              </a:cxn>
              <a:cxn ang="T13">
                <a:pos x="T6" y="T7"/>
              </a:cxn>
              <a:cxn ang="T14">
                <a:pos x="T8" y="T9"/>
              </a:cxn>
            </a:cxnLst>
            <a:rect l="T15" t="T16" r="T17" b="T18"/>
            <a:pathLst>
              <a:path w="816" h="720">
                <a:moveTo>
                  <a:pt x="816" y="0"/>
                </a:moveTo>
                <a:cubicBezTo>
                  <a:pt x="728" y="52"/>
                  <a:pt x="640" y="104"/>
                  <a:pt x="576" y="144"/>
                </a:cubicBezTo>
                <a:cubicBezTo>
                  <a:pt x="512" y="184"/>
                  <a:pt x="512" y="160"/>
                  <a:pt x="432" y="240"/>
                </a:cubicBezTo>
                <a:cubicBezTo>
                  <a:pt x="352" y="320"/>
                  <a:pt x="168" y="544"/>
                  <a:pt x="96" y="624"/>
                </a:cubicBezTo>
                <a:cubicBezTo>
                  <a:pt x="24" y="704"/>
                  <a:pt x="16" y="704"/>
                  <a:pt x="0" y="720"/>
                </a:cubicBezTo>
              </a:path>
            </a:pathLst>
          </a:custGeom>
          <a:noFill/>
          <a:ln w="76200" cap="flat" cmpd="sng">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LR">
            <a:extLst>
              <a:ext uri="{FF2B5EF4-FFF2-40B4-BE49-F238E27FC236}">
                <a16:creationId xmlns:a16="http://schemas.microsoft.com/office/drawing/2014/main" id="{3F81F4D0-1BD2-69B0-94FB-E6F9843EC8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696200"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Oval 3">
            <a:extLst>
              <a:ext uri="{FF2B5EF4-FFF2-40B4-BE49-F238E27FC236}">
                <a16:creationId xmlns:a16="http://schemas.microsoft.com/office/drawing/2014/main" id="{8FAFE7D8-8D75-1F67-79A0-21B4B6FFEBEE}"/>
              </a:ext>
            </a:extLst>
          </p:cNvPr>
          <p:cNvSpPr>
            <a:spLocks noChangeArrowheads="1"/>
          </p:cNvSpPr>
          <p:nvPr/>
        </p:nvSpPr>
        <p:spPr bwMode="auto">
          <a:xfrm>
            <a:off x="3962400" y="1981200"/>
            <a:ext cx="304800" cy="304800"/>
          </a:xfrm>
          <a:prstGeom prst="ellipse">
            <a:avLst/>
          </a:prstGeom>
          <a:solidFill>
            <a:schemeClr val="tx1"/>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5604" name="Oval 4">
            <a:extLst>
              <a:ext uri="{FF2B5EF4-FFF2-40B4-BE49-F238E27FC236}">
                <a16:creationId xmlns:a16="http://schemas.microsoft.com/office/drawing/2014/main" id="{C9A3312E-3BF3-A34B-8EEF-CE3F83648C63}"/>
              </a:ext>
            </a:extLst>
          </p:cNvPr>
          <p:cNvSpPr>
            <a:spLocks noChangeArrowheads="1"/>
          </p:cNvSpPr>
          <p:nvPr/>
        </p:nvSpPr>
        <p:spPr bwMode="auto">
          <a:xfrm>
            <a:off x="2971800" y="3505200"/>
            <a:ext cx="304800" cy="304800"/>
          </a:xfrm>
          <a:prstGeom prst="ellipse">
            <a:avLst/>
          </a:prstGeom>
          <a:solidFill>
            <a:srgbClr val="04FA10"/>
          </a:solidFill>
          <a:ln w="9525">
            <a:solidFill>
              <a:schemeClr val="tx1"/>
            </a:solidFill>
            <a:round/>
            <a:headEnd/>
            <a:tailEnd/>
          </a:ln>
        </p:spPr>
        <p:txBody>
          <a:bodyPr wrap="none" anchor="ct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a:spcBef>
                <a:spcPct val="0"/>
              </a:spcBef>
              <a:buClrTx/>
              <a:buSzTx/>
              <a:buFontTx/>
              <a:buNone/>
            </a:pPr>
            <a:endParaRPr lang="en-US" altLang="en-US" sz="1800"/>
          </a:p>
        </p:txBody>
      </p:sp>
      <p:sp>
        <p:nvSpPr>
          <p:cNvPr id="25605" name="Line 5">
            <a:extLst>
              <a:ext uri="{FF2B5EF4-FFF2-40B4-BE49-F238E27FC236}">
                <a16:creationId xmlns:a16="http://schemas.microsoft.com/office/drawing/2014/main" id="{5F94D527-4ECE-2E85-E18C-BD3BE2ED3515}"/>
              </a:ext>
            </a:extLst>
          </p:cNvPr>
          <p:cNvSpPr>
            <a:spLocks noChangeShapeType="1"/>
          </p:cNvSpPr>
          <p:nvPr/>
        </p:nvSpPr>
        <p:spPr bwMode="auto">
          <a:xfrm flipH="1">
            <a:off x="3048000" y="2133600"/>
            <a:ext cx="1066800" cy="1676400"/>
          </a:xfrm>
          <a:prstGeom prst="line">
            <a:avLst/>
          </a:prstGeom>
          <a:noFill/>
          <a:ln w="76200">
            <a:solidFill>
              <a:srgbClr val="FF33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06" name="Freeform 6">
            <a:extLst>
              <a:ext uri="{FF2B5EF4-FFF2-40B4-BE49-F238E27FC236}">
                <a16:creationId xmlns:a16="http://schemas.microsoft.com/office/drawing/2014/main" id="{485853AD-394A-6609-DDBD-D24D49829E6D}"/>
              </a:ext>
            </a:extLst>
          </p:cNvPr>
          <p:cNvSpPr>
            <a:spLocks/>
          </p:cNvSpPr>
          <p:nvPr/>
        </p:nvSpPr>
        <p:spPr bwMode="auto">
          <a:xfrm rot="580802">
            <a:off x="3949700" y="1981200"/>
            <a:ext cx="241300" cy="457200"/>
          </a:xfrm>
          <a:custGeom>
            <a:avLst/>
            <a:gdLst>
              <a:gd name="T0" fmla="*/ 2147483646 w 152"/>
              <a:gd name="T1" fmla="*/ 2147483646 h 288"/>
              <a:gd name="T2" fmla="*/ 2147483646 w 152"/>
              <a:gd name="T3" fmla="*/ 2147483646 h 288"/>
              <a:gd name="T4" fmla="*/ 2147483646 w 152"/>
              <a:gd name="T5" fmla="*/ 2147483646 h 288"/>
              <a:gd name="T6" fmla="*/ 2147483646 w 152"/>
              <a:gd name="T7" fmla="*/ 0 h 288"/>
              <a:gd name="T8" fmla="*/ 0 60000 65536"/>
              <a:gd name="T9" fmla="*/ 0 60000 65536"/>
              <a:gd name="T10" fmla="*/ 0 60000 65536"/>
              <a:gd name="T11" fmla="*/ 0 60000 65536"/>
              <a:gd name="T12" fmla="*/ 0 w 152"/>
              <a:gd name="T13" fmla="*/ 0 h 288"/>
              <a:gd name="T14" fmla="*/ 152 w 152"/>
              <a:gd name="T15" fmla="*/ 288 h 288"/>
            </a:gdLst>
            <a:ahLst/>
            <a:cxnLst>
              <a:cxn ang="T8">
                <a:pos x="T0" y="T1"/>
              </a:cxn>
              <a:cxn ang="T9">
                <a:pos x="T2" y="T3"/>
              </a:cxn>
              <a:cxn ang="T10">
                <a:pos x="T4" y="T5"/>
              </a:cxn>
              <a:cxn ang="T11">
                <a:pos x="T6" y="T7"/>
              </a:cxn>
            </a:cxnLst>
            <a:rect l="T12" t="T13" r="T14" b="T15"/>
            <a:pathLst>
              <a:path w="152" h="288">
                <a:moveTo>
                  <a:pt x="8" y="288"/>
                </a:moveTo>
                <a:cubicBezTo>
                  <a:pt x="4" y="260"/>
                  <a:pt x="0" y="232"/>
                  <a:pt x="8" y="192"/>
                </a:cubicBezTo>
                <a:cubicBezTo>
                  <a:pt x="16" y="152"/>
                  <a:pt x="32" y="80"/>
                  <a:pt x="56" y="48"/>
                </a:cubicBezTo>
                <a:cubicBezTo>
                  <a:pt x="80" y="16"/>
                  <a:pt x="144" y="8"/>
                  <a:pt x="152" y="0"/>
                </a:cubicBezTo>
              </a:path>
            </a:pathLst>
          </a:custGeom>
          <a:solidFill>
            <a:srgbClr val="04FA10"/>
          </a:solidFill>
          <a:ln w="57150" cmpd="sng">
            <a:solidFill>
              <a:schemeClr val="tx1"/>
            </a:solidFill>
            <a:round/>
            <a:headEnd/>
            <a:tailEnd/>
          </a:ln>
        </p:spPr>
        <p:txBody>
          <a:bodyPr wrap="none" anchor="ctr"/>
          <a:lstStyle/>
          <a:p>
            <a:endParaRPr lang="en-US"/>
          </a:p>
        </p:txBody>
      </p:sp>
      <p:sp>
        <p:nvSpPr>
          <p:cNvPr id="25607" name="Text Box 7">
            <a:extLst>
              <a:ext uri="{FF2B5EF4-FFF2-40B4-BE49-F238E27FC236}">
                <a16:creationId xmlns:a16="http://schemas.microsoft.com/office/drawing/2014/main" id="{EBA7482E-1D18-9E3B-049C-A97FA1552A6B}"/>
              </a:ext>
            </a:extLst>
          </p:cNvPr>
          <p:cNvSpPr txBox="1">
            <a:spLocks noChangeArrowheads="1"/>
          </p:cNvSpPr>
          <p:nvPr/>
        </p:nvSpPr>
        <p:spPr bwMode="auto">
          <a:xfrm>
            <a:off x="1524000" y="6172200"/>
            <a:ext cx="7610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5000"/>
              <a:buFont typeface="Wingdings" panose="05000000000000000000" pitchFamily="2" charset="2"/>
              <a:buChar char="n"/>
              <a:defRPr sz="3100">
                <a:solidFill>
                  <a:schemeClr val="tx1"/>
                </a:solidFill>
                <a:latin typeface="Arial" panose="020B0604020202020204" pitchFamily="34" charset="0"/>
              </a:defRPr>
            </a:lvl1pPr>
            <a:lvl2pPr marL="742950" indent="-285750">
              <a:spcBef>
                <a:spcPct val="20000"/>
              </a:spcBef>
              <a:buClr>
                <a:schemeClr val="accent1"/>
              </a:buClr>
              <a:buSzPct val="65000"/>
              <a:buFont typeface="Wingdings" panose="05000000000000000000" pitchFamily="2" charset="2"/>
              <a:buChar char="n"/>
              <a:defRPr sz="2600">
                <a:solidFill>
                  <a:schemeClr val="tx1"/>
                </a:solidFill>
                <a:latin typeface="Arial" panose="020B0604020202020204" pitchFamily="34" charset="0"/>
              </a:defRPr>
            </a:lvl2pPr>
            <a:lvl3pPr marL="1143000" indent="-228600">
              <a:spcBef>
                <a:spcPct val="20000"/>
              </a:spcBef>
              <a:buClr>
                <a:schemeClr val="hlink"/>
              </a:buClr>
              <a:buSzPct val="55000"/>
              <a:buFont typeface="Wingdings" panose="05000000000000000000" pitchFamily="2" charset="2"/>
              <a:buChar char="n"/>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tx1"/>
              </a:buClr>
              <a:buSzPct val="8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8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a:solidFill>
                  <a:srgbClr val="FF3300"/>
                </a:solidFill>
              </a:rPr>
              <a:t>Mark outer posterior lateral mass to the transverse foramen. </a:t>
            </a:r>
          </a:p>
        </p:txBody>
      </p:sp>
      <p:sp>
        <p:nvSpPr>
          <p:cNvPr id="25608" name="Freeform 8">
            <a:extLst>
              <a:ext uri="{FF2B5EF4-FFF2-40B4-BE49-F238E27FC236}">
                <a16:creationId xmlns:a16="http://schemas.microsoft.com/office/drawing/2014/main" id="{B272C57B-78E4-FA12-B6A8-8305E9ECD0C9}"/>
              </a:ext>
            </a:extLst>
          </p:cNvPr>
          <p:cNvSpPr>
            <a:spLocks/>
          </p:cNvSpPr>
          <p:nvPr/>
        </p:nvSpPr>
        <p:spPr bwMode="auto">
          <a:xfrm>
            <a:off x="2286000" y="3429000"/>
            <a:ext cx="685800" cy="469900"/>
          </a:xfrm>
          <a:custGeom>
            <a:avLst/>
            <a:gdLst>
              <a:gd name="T0" fmla="*/ 2147483646 w 432"/>
              <a:gd name="T1" fmla="*/ 2147483646 h 296"/>
              <a:gd name="T2" fmla="*/ 2147483646 w 432"/>
              <a:gd name="T3" fmla="*/ 2147483646 h 296"/>
              <a:gd name="T4" fmla="*/ 2147483646 w 432"/>
              <a:gd name="T5" fmla="*/ 2147483646 h 296"/>
              <a:gd name="T6" fmla="*/ 2147483646 w 432"/>
              <a:gd name="T7" fmla="*/ 2147483646 h 296"/>
              <a:gd name="T8" fmla="*/ 0 w 432"/>
              <a:gd name="T9" fmla="*/ 0 h 296"/>
              <a:gd name="T10" fmla="*/ 0 60000 65536"/>
              <a:gd name="T11" fmla="*/ 0 60000 65536"/>
              <a:gd name="T12" fmla="*/ 0 60000 65536"/>
              <a:gd name="T13" fmla="*/ 0 60000 65536"/>
              <a:gd name="T14" fmla="*/ 0 60000 65536"/>
              <a:gd name="T15" fmla="*/ 0 w 432"/>
              <a:gd name="T16" fmla="*/ 0 h 296"/>
              <a:gd name="T17" fmla="*/ 432 w 432"/>
              <a:gd name="T18" fmla="*/ 296 h 296"/>
            </a:gdLst>
            <a:ahLst/>
            <a:cxnLst>
              <a:cxn ang="T10">
                <a:pos x="T0" y="T1"/>
              </a:cxn>
              <a:cxn ang="T11">
                <a:pos x="T2" y="T3"/>
              </a:cxn>
              <a:cxn ang="T12">
                <a:pos x="T4" y="T5"/>
              </a:cxn>
              <a:cxn ang="T13">
                <a:pos x="T6" y="T7"/>
              </a:cxn>
              <a:cxn ang="T14">
                <a:pos x="T8" y="T9"/>
              </a:cxn>
            </a:cxnLst>
            <a:rect l="T15" t="T16" r="T17" b="T18"/>
            <a:pathLst>
              <a:path w="432" h="296">
                <a:moveTo>
                  <a:pt x="432" y="192"/>
                </a:moveTo>
                <a:cubicBezTo>
                  <a:pt x="384" y="236"/>
                  <a:pt x="336" y="280"/>
                  <a:pt x="288" y="288"/>
                </a:cubicBezTo>
                <a:cubicBezTo>
                  <a:pt x="240" y="296"/>
                  <a:pt x="184" y="272"/>
                  <a:pt x="144" y="240"/>
                </a:cubicBezTo>
                <a:cubicBezTo>
                  <a:pt x="104" y="208"/>
                  <a:pt x="72" y="136"/>
                  <a:pt x="48" y="96"/>
                </a:cubicBezTo>
                <a:cubicBezTo>
                  <a:pt x="24" y="56"/>
                  <a:pt x="8" y="16"/>
                  <a:pt x="0" y="0"/>
                </a:cubicBezTo>
              </a:path>
            </a:pathLst>
          </a:custGeom>
          <a:noFill/>
          <a:ln w="76200" cap="flat" cmpd="sng">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5609" name="Freeform 9">
            <a:extLst>
              <a:ext uri="{FF2B5EF4-FFF2-40B4-BE49-F238E27FC236}">
                <a16:creationId xmlns:a16="http://schemas.microsoft.com/office/drawing/2014/main" id="{68326639-9E30-ADE0-4303-90898F58FCF4}"/>
              </a:ext>
            </a:extLst>
          </p:cNvPr>
          <p:cNvSpPr>
            <a:spLocks/>
          </p:cNvSpPr>
          <p:nvPr/>
        </p:nvSpPr>
        <p:spPr bwMode="auto">
          <a:xfrm>
            <a:off x="2286000" y="1524000"/>
            <a:ext cx="1295400" cy="1143000"/>
          </a:xfrm>
          <a:custGeom>
            <a:avLst/>
            <a:gdLst>
              <a:gd name="T0" fmla="*/ 2147483646 w 816"/>
              <a:gd name="T1" fmla="*/ 0 h 720"/>
              <a:gd name="T2" fmla="*/ 2147483646 w 816"/>
              <a:gd name="T3" fmla="*/ 2147483646 h 720"/>
              <a:gd name="T4" fmla="*/ 2147483646 w 816"/>
              <a:gd name="T5" fmla="*/ 2147483646 h 720"/>
              <a:gd name="T6" fmla="*/ 2147483646 w 816"/>
              <a:gd name="T7" fmla="*/ 2147483646 h 720"/>
              <a:gd name="T8" fmla="*/ 0 w 816"/>
              <a:gd name="T9" fmla="*/ 2147483646 h 720"/>
              <a:gd name="T10" fmla="*/ 0 60000 65536"/>
              <a:gd name="T11" fmla="*/ 0 60000 65536"/>
              <a:gd name="T12" fmla="*/ 0 60000 65536"/>
              <a:gd name="T13" fmla="*/ 0 60000 65536"/>
              <a:gd name="T14" fmla="*/ 0 60000 65536"/>
              <a:gd name="T15" fmla="*/ 0 w 816"/>
              <a:gd name="T16" fmla="*/ 0 h 720"/>
              <a:gd name="T17" fmla="*/ 816 w 816"/>
              <a:gd name="T18" fmla="*/ 720 h 720"/>
            </a:gdLst>
            <a:ahLst/>
            <a:cxnLst>
              <a:cxn ang="T10">
                <a:pos x="T0" y="T1"/>
              </a:cxn>
              <a:cxn ang="T11">
                <a:pos x="T2" y="T3"/>
              </a:cxn>
              <a:cxn ang="T12">
                <a:pos x="T4" y="T5"/>
              </a:cxn>
              <a:cxn ang="T13">
                <a:pos x="T6" y="T7"/>
              </a:cxn>
              <a:cxn ang="T14">
                <a:pos x="T8" y="T9"/>
              </a:cxn>
            </a:cxnLst>
            <a:rect l="T15" t="T16" r="T17" b="T18"/>
            <a:pathLst>
              <a:path w="816" h="720">
                <a:moveTo>
                  <a:pt x="816" y="0"/>
                </a:moveTo>
                <a:cubicBezTo>
                  <a:pt x="728" y="52"/>
                  <a:pt x="640" y="104"/>
                  <a:pt x="576" y="144"/>
                </a:cubicBezTo>
                <a:cubicBezTo>
                  <a:pt x="512" y="184"/>
                  <a:pt x="512" y="160"/>
                  <a:pt x="432" y="240"/>
                </a:cubicBezTo>
                <a:cubicBezTo>
                  <a:pt x="352" y="320"/>
                  <a:pt x="168" y="544"/>
                  <a:pt x="96" y="624"/>
                </a:cubicBezTo>
                <a:cubicBezTo>
                  <a:pt x="24" y="704"/>
                  <a:pt x="16" y="704"/>
                  <a:pt x="0" y="720"/>
                </a:cubicBezTo>
              </a:path>
            </a:pathLst>
          </a:custGeom>
          <a:noFill/>
          <a:ln w="76200" cap="flat" cmpd="sng">
            <a:solidFill>
              <a:srgbClr val="FF66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430</TotalTime>
  <Words>1114</Words>
  <Application>Microsoft Office PowerPoint</Application>
  <PresentationFormat>On-screen Show (4:3)</PresentationFormat>
  <Paragraphs>149</Paragraphs>
  <Slides>55</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Calibri</vt:lpstr>
      <vt:lpstr>Franklin Gothic Book</vt:lpstr>
      <vt:lpstr>Franklin Gothic Medium</vt:lpstr>
      <vt:lpstr>Garamond</vt:lpstr>
      <vt:lpstr>Times New Roman</vt:lpstr>
      <vt:lpstr>Wingdings</vt:lpstr>
      <vt:lpstr>Wingdings 2</vt:lpstr>
      <vt:lpstr>Trek</vt:lpstr>
      <vt:lpstr>Marking Blair X-ray Illustrations</vt:lpstr>
      <vt:lpstr>Blair Listing 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Marking the Base Posterior Place your parallel on the convergence angle and roll it laterally until you reach the outer margin of the lateral mass. Draw a line next to the convergence line to determine if you have a “clear window” to view C-1</vt:lpstr>
      <vt:lpstr>Marking the Base Posterior Divide the ocular orbits into four equal sections from medial to lateral. These quadrants will determine the vertical position of your central ray on the Blair protractoviews. </vt:lpstr>
      <vt:lpstr>Marking the Base Posterior Divide the ocular orbits into four equal sections from medial to lateral. These quadrants will determine the vertical position of your central ray on the Blair protractoviews.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that you have the listing:</vt:lpstr>
      <vt:lpstr>Marking slope and convexity angles</vt:lpstr>
      <vt:lpstr>Marking slope and convexity angles</vt:lpstr>
      <vt:lpstr>Marking slope and convexity angles</vt:lpstr>
      <vt:lpstr>Marking slope and convexity angles</vt:lpstr>
      <vt:lpstr>Left slope angle 33 degrees</vt:lpstr>
      <vt:lpstr>Right convexity angle 20</vt:lpstr>
      <vt:lpstr>Left convexity angle 28 degrees</vt:lpstr>
      <vt:lpstr>Right slope angle 41 degrees</vt:lpstr>
      <vt:lpstr>           CAN I CONTACT THE ATLAS?</vt:lpstr>
      <vt:lpstr>Determining Transverse Process Access Using a BB firmly affixed to the inferior surface of the mastoid, Dr. Blair determined there is 8mm of soft tissue between the skin and bone on an average and a measurement will determine if transverse contact is possible </vt:lpstr>
      <vt:lpstr>Determining Transverse Process Access Draw a horizontal line through the mid-point of the atlas transverse process. </vt:lpstr>
      <vt:lpstr>Determining Atlas Transverse Access Draw a vertical line from the undersurface of the mastoid.  If the transverse line is below the mastoid line, you have adequate room to contact that transverse. If not, alternative contact is necessary.</vt:lpstr>
      <vt:lpstr>Optional Blair Leverage Factor</vt:lpstr>
      <vt:lpstr>LEVERAGE FACTOR</vt:lpstr>
      <vt:lpstr>On the side of track condyle, draw a short line perpendicular to the convergence line at both the anterior &amp; posterior aspect of the condyle</vt:lpstr>
      <vt:lpstr>Half the distance between lines one and two and place a dot at the midpoint. Then draw a perpendicular line off this dot from the convergence line past the tp on slip side.</vt:lpstr>
      <vt:lpstr>Place a bold dot on the lateral anterior aspect of the transverse process on the slip side.  Place a second dot at the mid point between the tp and posterior tubercle on the track side.</vt:lpstr>
      <vt:lpstr>Draw a line perpendicular to the convergence line through the transverse dot (line A)and another through the arch dot (line C).</vt:lpstr>
      <vt:lpstr>Measure the distance in mm between lines A &amp; B and lines B &amp; C. Which ever gap is larger will give you better leverage on your correction</vt:lpstr>
      <vt:lpstr>PowerPoint Presentation</vt:lpstr>
      <vt:lpstr>Based upon the Blair listing below, put the correct angles behind each listing</vt:lpstr>
      <vt:lpstr>Blair Listing Sheet – completed except for the listings and the angles needed for the  adjustment.</vt:lpstr>
      <vt:lpstr>Now you know the listing-time to adjust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Marking Blair X-ray Illustractions</dc:title>
  <dc:creator>Tom</dc:creator>
  <cp:lastModifiedBy>Thomas Forest</cp:lastModifiedBy>
  <cp:revision>17</cp:revision>
  <dcterms:created xsi:type="dcterms:W3CDTF">2017-03-13T00:33:26Z</dcterms:created>
  <dcterms:modified xsi:type="dcterms:W3CDTF">2024-04-18T15:24:25Z</dcterms:modified>
</cp:coreProperties>
</file>