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7" autoAdjust="0"/>
    <p:restoredTop sz="94291" autoAdjust="0"/>
  </p:normalViewPr>
  <p:slideViewPr>
    <p:cSldViewPr snapToGrid="0" showGuides="1">
      <p:cViewPr varScale="1">
        <p:scale>
          <a:sx n="90" d="100"/>
          <a:sy n="90" d="100"/>
        </p:scale>
        <p:origin x="480" y="78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10.10.2018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October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2018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Practice</a:t>
            </a:r>
            <a:br>
              <a:rPr lang="en-US" dirty="0"/>
            </a:br>
            <a:r>
              <a:rPr lang="en-US" dirty="0"/>
              <a:t>Sustainable Self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the Diplomate program helped create results, ease and joy in my practice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6708"/>
            <a:ext cx="10515600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Build with Outside Marketing, </a:t>
            </a:r>
            <a:br>
              <a:rPr lang="en-US" dirty="0"/>
            </a:br>
            <a:r>
              <a:rPr lang="en-US" dirty="0"/>
              <a:t>Sustain with Retention and Referrals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38200" y="5207369"/>
            <a:ext cx="10515600" cy="459082"/>
          </a:xfrm>
        </p:spPr>
        <p:txBody>
          <a:bodyPr>
            <a:normAutofit fontScale="92500"/>
          </a:bodyPr>
          <a:lstStyle/>
          <a:p>
            <a:r>
              <a:rPr lang="en-US" dirty="0"/>
              <a:t>Great coaching and lots of effort built volume, the Diplomate made it easier to maintain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Six Years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First you emulate…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Fortunate to have worked for Michael </a:t>
            </a:r>
            <a:r>
              <a:rPr lang="en-US" dirty="0" err="1"/>
              <a:t>Lenarz</a:t>
            </a:r>
            <a:r>
              <a:rPr lang="en-US" dirty="0"/>
              <a:t> and learned great techniques for growth and marketing.</a:t>
            </a:r>
          </a:p>
          <a:p>
            <a:r>
              <a:rPr lang="en-US" dirty="0"/>
              <a:t>Opened practice in March 2008.</a:t>
            </a:r>
          </a:p>
          <a:p>
            <a:r>
              <a:rPr lang="en-US" dirty="0"/>
              <a:t>Did my best to emulate what I saw and read that other successful doctors had done before me.  </a:t>
            </a:r>
            <a:r>
              <a:rPr lang="en-US"/>
              <a:t>Learned a ton!</a:t>
            </a:r>
            <a:endParaRPr lang="en-US" dirty="0"/>
          </a:p>
          <a:p>
            <a:r>
              <a:rPr lang="en-US" dirty="0"/>
              <a:t>Was busy, but it took some effort in marketing to stay busy.  It felt like I could never be busy “enough”</a:t>
            </a:r>
          </a:p>
          <a:p>
            <a:r>
              <a:rPr lang="en-US" dirty="0"/>
              <a:t>Started the Diplomate to refine my clinical skills and be re-invigorate with the passion of this work</a:t>
            </a:r>
          </a:p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DCCJP 2012-2015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Then, you create</a:t>
            </a:r>
          </a:p>
          <a:p>
            <a:r>
              <a:rPr lang="en-US" dirty="0"/>
              <a:t>(and trust)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858981"/>
            <a:ext cx="4707842" cy="22582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Was able to see how 29 other people ran super successful offices, all differently.</a:t>
            </a:r>
          </a:p>
          <a:p>
            <a:r>
              <a:rPr lang="en-US" dirty="0"/>
              <a:t>Realized that it was up to me to create a practice in the image I desired.</a:t>
            </a:r>
          </a:p>
          <a:p>
            <a:r>
              <a:rPr lang="en-US" dirty="0"/>
              <a:t>Slowing down, adding more clinical measurements and busting up my care plans allowed for retention and referrals to flow.</a:t>
            </a:r>
          </a:p>
          <a:p>
            <a:r>
              <a:rPr lang="en-US" dirty="0"/>
              <a:t>Maintaining a full schedule began to happen easier.</a:t>
            </a:r>
          </a:p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 and Referrals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Slowing down to speed up.  </a:t>
            </a:r>
          </a:p>
          <a:p>
            <a:r>
              <a:rPr lang="en-US" dirty="0"/>
              <a:t>How relationships are key to a sustainable practice.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Professional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556663"/>
          </a:xfrm>
        </p:spPr>
        <p:txBody>
          <a:bodyPr>
            <a:normAutofit/>
          </a:bodyPr>
          <a:lstStyle/>
          <a:p>
            <a:r>
              <a:rPr lang="en-US" dirty="0"/>
              <a:t>The knowledge and confidence from the Diplomate program creates a great platform to connect with many different paraprofessionals.</a:t>
            </a:r>
          </a:p>
          <a:p>
            <a:r>
              <a:rPr lang="en-US" dirty="0"/>
              <a:t>Physiatrists, Orthopedists, Rolfing, Feldenkrais, MAT, </a:t>
            </a:r>
            <a:r>
              <a:rPr lang="en-US" dirty="0" err="1"/>
              <a:t>Upledger</a:t>
            </a:r>
            <a:r>
              <a:rPr lang="en-US" dirty="0"/>
              <a:t> Craniosacral therapy, physical therapists, acupuncture, dentists, naturopaths,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Other chiropractors can make great referral partners too!</a:t>
            </a:r>
          </a:p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Patients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556663"/>
          </a:xfrm>
        </p:spPr>
        <p:txBody>
          <a:bodyPr>
            <a:normAutofit/>
          </a:bodyPr>
          <a:lstStyle/>
          <a:p>
            <a:r>
              <a:rPr lang="en-US" dirty="0"/>
              <a:t>Existing patients are your BEST source for business growth and stability.  Themselves and their connections!</a:t>
            </a:r>
          </a:p>
          <a:p>
            <a:r>
              <a:rPr lang="en-US" dirty="0"/>
              <a:t>By lengthening appointment times slightly and spending more time explaining things, making sure I cleared them out as best I could and getting to know my patients, referrals and retention took a huge leap.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Tests!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For me, more tests are confidence builders, fun, and great for patients.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Confidence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363220"/>
            <a:ext cx="4365625" cy="2891783"/>
          </a:xfrm>
        </p:spPr>
        <p:txBody>
          <a:bodyPr>
            <a:normAutofit/>
          </a:bodyPr>
          <a:lstStyle/>
          <a:p>
            <a:r>
              <a:rPr lang="en-US" dirty="0"/>
              <a:t>Every Visit every patient gets </a:t>
            </a:r>
          </a:p>
          <a:p>
            <a:pPr lvl="1"/>
            <a:r>
              <a:rPr lang="en-US" sz="1700" dirty="0">
                <a:solidFill>
                  <a:srgbClr val="FFC000"/>
                </a:solidFill>
              </a:rPr>
              <a:t>Postural Analysis</a:t>
            </a:r>
          </a:p>
          <a:p>
            <a:pPr lvl="1"/>
            <a:r>
              <a:rPr lang="en-US" sz="1700" dirty="0">
                <a:solidFill>
                  <a:srgbClr val="FFC000"/>
                </a:solidFill>
              </a:rPr>
              <a:t>Thermography</a:t>
            </a:r>
          </a:p>
          <a:p>
            <a:pPr lvl="1"/>
            <a:r>
              <a:rPr lang="en-US" sz="1700" dirty="0">
                <a:solidFill>
                  <a:srgbClr val="FFC000"/>
                </a:solidFill>
              </a:rPr>
              <a:t>Prone leg checks</a:t>
            </a:r>
          </a:p>
          <a:p>
            <a:pPr lvl="1"/>
            <a:r>
              <a:rPr lang="en-US" sz="1700" dirty="0">
                <a:solidFill>
                  <a:srgbClr val="FFC000"/>
                </a:solidFill>
              </a:rPr>
              <a:t>Palpation</a:t>
            </a:r>
          </a:p>
          <a:p>
            <a:r>
              <a:rPr lang="en-US" dirty="0"/>
              <a:t>At least two post checks any time an adjustments is done, re-check them all after the first adjustment.  </a:t>
            </a:r>
          </a:p>
          <a:p>
            <a:r>
              <a:rPr lang="en-US" dirty="0"/>
              <a:t>MRI and CT can be incredible – order ‘</a:t>
            </a:r>
            <a:r>
              <a:rPr lang="en-US" dirty="0" err="1"/>
              <a:t>em</a:t>
            </a:r>
            <a:r>
              <a:rPr lang="en-US" dirty="0"/>
              <a:t> up!</a:t>
            </a:r>
          </a:p>
          <a:p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Adjust again?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556663"/>
          </a:xfrm>
        </p:spPr>
        <p:txBody>
          <a:bodyPr>
            <a:normAutofit/>
          </a:bodyPr>
          <a:lstStyle/>
          <a:p>
            <a:r>
              <a:rPr lang="en-US" dirty="0"/>
              <a:t>If the outcome measures don’t improve enough after my first adjustment, I will consider another segment and check my listing decision.</a:t>
            </a:r>
          </a:p>
          <a:p>
            <a:r>
              <a:rPr lang="en-US" dirty="0"/>
              <a:t>Clinical indicators should improve SIGNIFICANTLY when a patient is in good alignment (not necessarily symptoms, but often).  It’s our job to get them there!  </a:t>
            </a:r>
          </a:p>
          <a:p>
            <a:r>
              <a:rPr lang="en-US" dirty="0"/>
              <a:t>The rest is up to Innate.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500"/>
            <a:ext cx="10515600" cy="1325563"/>
          </a:xfrm>
        </p:spPr>
        <p:txBody>
          <a:bodyPr/>
          <a:lstStyle/>
          <a:p>
            <a:r>
              <a:rPr lang="en-US" dirty="0"/>
              <a:t>Sustainable Life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699954"/>
            <a:ext cx="10515599" cy="629105"/>
          </a:xfrm>
        </p:spPr>
        <p:txBody>
          <a:bodyPr/>
          <a:lstStyle/>
          <a:p>
            <a:r>
              <a:rPr lang="en-US" dirty="0"/>
              <a:t>Focusing on clinical expertise allows for ease in practice, </a:t>
            </a:r>
          </a:p>
          <a:p>
            <a:r>
              <a:rPr lang="en-US" dirty="0"/>
              <a:t>less stress and more time to enjoy life.</a:t>
            </a:r>
            <a:endParaRPr lang="ru-R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Daniel Judge, DC, DCCJP</a:t>
            </a:r>
          </a:p>
          <a:p>
            <a:r>
              <a:rPr lang="en-US" dirty="0"/>
              <a:t>Dynamic Life Chiropractic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1AB4-1CF0-4825-926E-5207D64C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Phone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4F671-D586-49FB-B0C1-E7E9ADFE08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248-885-3866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djudge@dlchiro.com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4.potx" id="{20ED95C4-FC77-4325-ADE4-6B61169EE19C}" vid="{A4071738-43E8-4B3B-A646-9FFE68819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506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Gill Sans MT</vt:lpstr>
      <vt:lpstr>Office Theme</vt:lpstr>
      <vt:lpstr>Sustainable Practice Sustainable Self</vt:lpstr>
      <vt:lpstr>Build with Outside Marketing,  Sustain with Retention and Referrals</vt:lpstr>
      <vt:lpstr>First Six Years</vt:lpstr>
      <vt:lpstr>DCCJP 2012-2015</vt:lpstr>
      <vt:lpstr>Retention and Referrals</vt:lpstr>
      <vt:lpstr>More Tests!</vt:lpstr>
      <vt:lpstr>Sustainable Life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2018-10-07T15:28:28Z</dcterms:created>
  <dcterms:modified xsi:type="dcterms:W3CDTF">2018-10-11T03:25:47Z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2018-08-01T18:52:35.0353158Z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