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7" r:id="rId2"/>
    <p:sldId id="32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276" r:id="rId13"/>
    <p:sldId id="273" r:id="rId14"/>
    <p:sldId id="270" r:id="rId15"/>
    <p:sldId id="271" r:id="rId16"/>
    <p:sldId id="262" r:id="rId17"/>
    <p:sldId id="263" r:id="rId18"/>
    <p:sldId id="282" r:id="rId19"/>
    <p:sldId id="287" r:id="rId20"/>
    <p:sldId id="306" r:id="rId21"/>
    <p:sldId id="350" r:id="rId22"/>
    <p:sldId id="352" r:id="rId23"/>
    <p:sldId id="291" r:id="rId24"/>
    <p:sldId id="303" r:id="rId25"/>
    <p:sldId id="305" r:id="rId26"/>
    <p:sldId id="304" r:id="rId27"/>
    <p:sldId id="260" r:id="rId28"/>
    <p:sldId id="293" r:id="rId29"/>
    <p:sldId id="322" r:id="rId30"/>
    <p:sldId id="348" r:id="rId31"/>
    <p:sldId id="351" r:id="rId32"/>
    <p:sldId id="324" r:id="rId33"/>
    <p:sldId id="325" r:id="rId34"/>
    <p:sldId id="326" r:id="rId35"/>
    <p:sldId id="327" r:id="rId36"/>
    <p:sldId id="328" r:id="rId37"/>
    <p:sldId id="338" r:id="rId38"/>
    <p:sldId id="330" r:id="rId39"/>
    <p:sldId id="26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20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4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2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01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1BF9B62-DE51-48A9-A2C0-E51BC9B3C863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9B13E66-4ABD-4E7B-BE81-D3067ADD2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4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cid:aad0268d-c0dd-4c70-991d-7fcdbee52319@namprd10.prod.outlook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cid:aad0268d-c0dd-4c70-991d-7fcdbee52319@namprd10.prod.outlook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Viewing Blair </a:t>
            </a:r>
            <a:r>
              <a:rPr lang="en-US" dirty="0" err="1"/>
              <a:t>Protractoviews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Blair hour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A2068-86CF-A9D9-08C8-03027EE419B6}"/>
              </a:ext>
            </a:extLst>
          </p:cNvPr>
          <p:cNvSpPr txBox="1"/>
          <p:nvPr/>
        </p:nvSpPr>
        <p:spPr>
          <a:xfrm>
            <a:off x="578069" y="4708634"/>
            <a:ext cx="39939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FF00"/>
                </a:solidFill>
              </a:rPr>
              <a:t>slides are properties of</a:t>
            </a:r>
          </a:p>
          <a:p>
            <a:pPr>
              <a:defRPr/>
            </a:pPr>
            <a:r>
              <a:rPr lang="en-US" sz="1800" dirty="0">
                <a:solidFill>
                  <a:srgbClr val="FFFF00"/>
                </a:solidFill>
              </a:rPr>
              <a:t>Dr. </a:t>
            </a:r>
            <a:r>
              <a:rPr lang="en-US" sz="1800">
                <a:solidFill>
                  <a:srgbClr val="FFFF00"/>
                </a:solidFill>
              </a:rPr>
              <a:t>Thomas Forest &amp; </a:t>
            </a:r>
            <a:r>
              <a:rPr lang="en-US" sz="1800" dirty="0">
                <a:solidFill>
                  <a:srgbClr val="FFFF00"/>
                </a:solidFill>
              </a:rPr>
              <a:t>Dr. Dennis Campbell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sz="1800" dirty="0">
                <a:solidFill>
                  <a:srgbClr val="FFFF00"/>
                </a:solidFill>
              </a:rPr>
              <a:t>Certified Advanced Blair Instructors</a:t>
            </a:r>
          </a:p>
          <a:p>
            <a:pPr>
              <a:defRPr/>
            </a:pPr>
            <a:r>
              <a:rPr lang="en-US" sz="1800" b="1" dirty="0">
                <a:solidFill>
                  <a:srgbClr val="FFFF00"/>
                </a:solidFill>
              </a:rPr>
              <a:t>They are not to be copied nor distributed</a:t>
            </a:r>
          </a:p>
        </p:txBody>
      </p:sp>
    </p:spTree>
    <p:extLst>
      <p:ext uri="{BB962C8B-B14F-4D97-AF65-F5344CB8AC3E}">
        <p14:creationId xmlns:p14="http://schemas.microsoft.com/office/powerpoint/2010/main" val="387513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9174" y="228601"/>
            <a:ext cx="3404285" cy="2433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 we have this: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995615"/>
            <a:ext cx="3827970" cy="3830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and this: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31892" y="3083012"/>
            <a:ext cx="35093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2435" b="23154"/>
          <a:stretch/>
        </p:blipFill>
        <p:spPr>
          <a:xfrm>
            <a:off x="694600" y="656968"/>
            <a:ext cx="2159816" cy="2975919"/>
          </a:xfrm>
          <a:prstGeom prst="rect">
            <a:avLst/>
          </a:prstGeom>
        </p:spPr>
      </p:pic>
      <p:pic>
        <p:nvPicPr>
          <p:cNvPr id="4100" name="Picture 4" descr="Image result for mri images of bra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-630" r="19317" b="630"/>
          <a:stretch/>
        </p:blipFill>
        <p:spPr bwMode="auto">
          <a:xfrm>
            <a:off x="3815151" y="2662238"/>
            <a:ext cx="3256005" cy="29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5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9174" y="228601"/>
            <a:ext cx="3404285" cy="2433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 we have this: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995615"/>
            <a:ext cx="3827970" cy="3830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and this: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31892" y="3083012"/>
            <a:ext cx="35093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this: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2435" b="23154"/>
          <a:stretch/>
        </p:blipFill>
        <p:spPr>
          <a:xfrm>
            <a:off x="694600" y="656968"/>
            <a:ext cx="2159816" cy="2975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1" y="3581520"/>
            <a:ext cx="3706561" cy="3046793"/>
          </a:xfrm>
          <a:prstGeom prst="rect">
            <a:avLst/>
          </a:prstGeom>
        </p:spPr>
      </p:pic>
      <p:pic>
        <p:nvPicPr>
          <p:cNvPr id="4100" name="Picture 4" descr="Image result for mri images of bra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-630" r="19317" b="630"/>
          <a:stretch/>
        </p:blipFill>
        <p:spPr bwMode="auto">
          <a:xfrm>
            <a:off x="3815151" y="2662238"/>
            <a:ext cx="3256005" cy="29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3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hole bp mark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140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134214" y="457200"/>
            <a:ext cx="427232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 By determining condyle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 convergence from the base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 posterior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a custom diagonal view</a:t>
            </a:r>
            <a:endParaRPr lang="en-US" altLang="en-US" sz="1600" b="1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14"/>
                </a:solidFill>
              </a:rPr>
              <a:t> would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000000"/>
                </a:solidFill>
              </a:rPr>
              <a:t> reveal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misalignment  usually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not visible on other views.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 </a:t>
            </a:r>
          </a:p>
        </p:txBody>
      </p:sp>
      <p:pic>
        <p:nvPicPr>
          <p:cNvPr id="123908" name="Picture 4" descr="prot 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40386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8839200" y="914400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23910" name="Picture 6" descr="1lined 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4038600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8153400" y="5029200"/>
            <a:ext cx="914400" cy="9144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3200400" y="4800600"/>
            <a:ext cx="223838" cy="457200"/>
          </a:xfrm>
          <a:custGeom>
            <a:avLst/>
            <a:gdLst>
              <a:gd name="T0" fmla="*/ 0 w 141"/>
              <a:gd name="T1" fmla="*/ 2147483646 h 333"/>
              <a:gd name="T2" fmla="*/ 2147483646 w 141"/>
              <a:gd name="T3" fmla="*/ 2147483646 h 333"/>
              <a:gd name="T4" fmla="*/ 2147483646 w 141"/>
              <a:gd name="T5" fmla="*/ 0 h 333"/>
              <a:gd name="T6" fmla="*/ 0 60000 65536"/>
              <a:gd name="T7" fmla="*/ 0 60000 65536"/>
              <a:gd name="T8" fmla="*/ 0 60000 65536"/>
              <a:gd name="T9" fmla="*/ 0 w 141"/>
              <a:gd name="T10" fmla="*/ 0 h 333"/>
              <a:gd name="T11" fmla="*/ 141 w 141"/>
              <a:gd name="T12" fmla="*/ 333 h 3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333">
                <a:moveTo>
                  <a:pt x="0" y="333"/>
                </a:moveTo>
                <a:cubicBezTo>
                  <a:pt x="15" y="243"/>
                  <a:pt x="25" y="153"/>
                  <a:pt x="77" y="77"/>
                </a:cubicBezTo>
                <a:cubicBezTo>
                  <a:pt x="90" y="35"/>
                  <a:pt x="90" y="0"/>
                  <a:pt x="141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5527675" y="4652963"/>
            <a:ext cx="222250" cy="569912"/>
          </a:xfrm>
          <a:custGeom>
            <a:avLst/>
            <a:gdLst>
              <a:gd name="T0" fmla="*/ 2147483646 w 140"/>
              <a:gd name="T1" fmla="*/ 2147483646 h 359"/>
              <a:gd name="T2" fmla="*/ 2147483646 w 140"/>
              <a:gd name="T3" fmla="*/ 2147483646 h 359"/>
              <a:gd name="T4" fmla="*/ 2147483646 w 140"/>
              <a:gd name="T5" fmla="*/ 2147483646 h 359"/>
              <a:gd name="T6" fmla="*/ 0 w 140"/>
              <a:gd name="T7" fmla="*/ 0 h 359"/>
              <a:gd name="T8" fmla="*/ 0 60000 65536"/>
              <a:gd name="T9" fmla="*/ 0 60000 65536"/>
              <a:gd name="T10" fmla="*/ 0 60000 65536"/>
              <a:gd name="T11" fmla="*/ 0 60000 65536"/>
              <a:gd name="T12" fmla="*/ 0 w 140"/>
              <a:gd name="T13" fmla="*/ 0 h 359"/>
              <a:gd name="T14" fmla="*/ 140 w 140"/>
              <a:gd name="T15" fmla="*/ 359 h 3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0" h="359">
                <a:moveTo>
                  <a:pt x="102" y="359"/>
                </a:moveTo>
                <a:cubicBezTo>
                  <a:pt x="132" y="269"/>
                  <a:pt x="120" y="308"/>
                  <a:pt x="140" y="243"/>
                </a:cubicBezTo>
                <a:cubicBezTo>
                  <a:pt x="129" y="148"/>
                  <a:pt x="137" y="127"/>
                  <a:pt x="64" y="77"/>
                </a:cubicBezTo>
                <a:cubicBezTo>
                  <a:pt x="44" y="18"/>
                  <a:pt x="39" y="42"/>
                  <a:pt x="0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7543800" y="20574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overlapped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7756526" y="4071938"/>
            <a:ext cx="141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lined up</a:t>
            </a:r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H="1" flipV="1">
            <a:off x="4038600" y="2667000"/>
            <a:ext cx="19050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V="1">
            <a:off x="2971800" y="2743200"/>
            <a:ext cx="1981200" cy="3657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715000" y="5257800"/>
            <a:ext cx="67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2590800" y="5334000"/>
            <a:ext cx="67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omic Sans MS" panose="030F0702030302020204" pitchFamily="66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442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  <p:bldP spid="123911" grpId="0" animBg="1"/>
      <p:bldP spid="123914" grpId="0"/>
      <p:bldP spid="123915" grpId="0"/>
      <p:bldP spid="123916" grpId="0" animBg="1"/>
      <p:bldP spid="123917" grpId="0" animBg="1"/>
      <p:bldP spid="123918" grpId="0"/>
      <p:bldP spid="1239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724" y="1747216"/>
            <a:ext cx="4450274" cy="45719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IAS of L. condyle             R. CONVEXITY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protracto close 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5" y="2786449"/>
            <a:ext cx="5791776" cy="300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5" descr="AO joint model 03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7" b="6540"/>
          <a:stretch/>
        </p:blipFill>
        <p:spPr bwMode="auto">
          <a:xfrm>
            <a:off x="6442604" y="2786449"/>
            <a:ext cx="4912784" cy="300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094470" y="1841157"/>
            <a:ext cx="30892" cy="1773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95418" y="2381253"/>
            <a:ext cx="102" cy="1906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81618" y="1341940"/>
            <a:ext cx="512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IAS OF L. CONDYLE     CONVEXITY OF R. CONDYLE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8167" y="741405"/>
            <a:ext cx="803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FORAMEN MAGNUM                                                                      FORAMEN MAGNUM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09169" y="1050324"/>
            <a:ext cx="41804" cy="2210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13805" y="1050324"/>
            <a:ext cx="37545" cy="30150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58049" y="1711272"/>
            <a:ext cx="12356" cy="2211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891584" y="1649627"/>
            <a:ext cx="86497" cy="3120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80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Blair </a:t>
            </a:r>
            <a:r>
              <a:rPr lang="en-US" dirty="0" err="1"/>
              <a:t>Protractoview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protracto close 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7" y="3089191"/>
            <a:ext cx="6006319" cy="2965620"/>
          </a:xfrm>
          <a:prstGeom prst="rect">
            <a:avLst/>
          </a:prstGeom>
          <a:noFill/>
          <a:ln w="57150">
            <a:solidFill>
              <a:srgbClr val="000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4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Blair </a:t>
            </a:r>
            <a:r>
              <a:rPr lang="en-US" dirty="0" err="1"/>
              <a:t>Protractoview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Right Blair </a:t>
            </a:r>
            <a:r>
              <a:rPr lang="en-US" dirty="0" err="1"/>
              <a:t>Protractoview</a:t>
            </a:r>
            <a:endParaRPr lang="en-US" dirty="0"/>
          </a:p>
        </p:txBody>
      </p:sp>
      <p:pic>
        <p:nvPicPr>
          <p:cNvPr id="8" name="Picture 6" descr="protracto close r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864" y="3089191"/>
            <a:ext cx="5486400" cy="2850231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rotracto close 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4" y="3089191"/>
            <a:ext cx="5893697" cy="2910013"/>
          </a:xfrm>
          <a:prstGeom prst="rect">
            <a:avLst/>
          </a:prstGeom>
          <a:noFill/>
          <a:ln w="57150">
            <a:solidFill>
              <a:srgbClr val="00001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92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</a:t>
            </a:r>
            <a:r>
              <a:rPr lang="en-US" dirty="0" err="1"/>
              <a:t>Protractoview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3" y="1383955"/>
            <a:ext cx="5303520" cy="5185373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5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80798"/>
          </a:xfrm>
        </p:spPr>
        <p:txBody>
          <a:bodyPr>
            <a:normAutofit/>
          </a:bodyPr>
          <a:lstStyle/>
          <a:p>
            <a:r>
              <a:rPr lang="en-US" sz="2800" dirty="0"/>
              <a:t>Left </a:t>
            </a:r>
            <a:r>
              <a:rPr lang="en-US" sz="2800" dirty="0" err="1"/>
              <a:t>Protracto</a:t>
            </a:r>
            <a:r>
              <a:rPr lang="en-US" sz="2800" dirty="0"/>
              <a:t> view                    Right </a:t>
            </a:r>
            <a:r>
              <a:rPr lang="en-US" sz="2800" dirty="0" err="1"/>
              <a:t>Protracto</a:t>
            </a:r>
            <a:r>
              <a:rPr lang="en-US" sz="2800" dirty="0"/>
              <a:t> view</a:t>
            </a:r>
            <a:br>
              <a:rPr lang="en-US" sz="2800" dirty="0"/>
            </a:br>
            <a:r>
              <a:rPr lang="en-US" sz="2800" dirty="0"/>
              <a:t>           </a:t>
            </a:r>
            <a:r>
              <a:rPr lang="en-US" sz="1800" dirty="0"/>
              <a:t>Note </a:t>
            </a:r>
            <a:r>
              <a:rPr lang="en-US" sz="1800" dirty="0" err="1"/>
              <a:t>headclamps</a:t>
            </a:r>
            <a:r>
              <a:rPr lang="en-US" sz="1800" dirty="0"/>
              <a:t> used to position patient within 1/2 a degree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6" y="1488987"/>
            <a:ext cx="5303520" cy="5185373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95" y="1488986"/>
            <a:ext cx="5303520" cy="5185373"/>
          </a:xfrm>
        </p:spPr>
      </p:pic>
    </p:spTree>
    <p:extLst>
      <p:ext uri="{BB962C8B-B14F-4D97-AF65-F5344CB8AC3E}">
        <p14:creationId xmlns:p14="http://schemas.microsoft.com/office/powerpoint/2010/main" val="305336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are now ready to test  your skills at interpreting the precise Blair images.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981201"/>
            <a:ext cx="9712731" cy="3390900"/>
          </a:xfrm>
        </p:spPr>
        <p:txBody>
          <a:bodyPr>
            <a:normAutofit/>
          </a:bodyPr>
          <a:lstStyle/>
          <a:p>
            <a:r>
              <a:rPr lang="en-US" sz="2800" dirty="0"/>
              <a:t>Keep in mind you are viewing from the posterior, so orient yourself to which is a right and which is a left image. On each pic you should either see an overlap, even or underlap and note the listing on your grading sheet.</a:t>
            </a:r>
          </a:p>
          <a:p>
            <a:r>
              <a:rPr lang="en-US" sz="2800" dirty="0"/>
              <a:t>You will often only see one Blair view. Thus, note the flat slope of the condyle from inferior to superior tells you which joint you are viewing </a:t>
            </a:r>
          </a:p>
        </p:txBody>
      </p:sp>
      <p:pic>
        <p:nvPicPr>
          <p:cNvPr id="4" name="Picture 4" descr="protracto close rt">
            <a:extLst>
              <a:ext uri="{FF2B5EF4-FFF2-40B4-BE49-F238E27FC236}">
                <a16:creationId xmlns:a16="http://schemas.microsoft.com/office/drawing/2014/main" id="{09068EE3-DF8A-48DE-B8F2-18479D65D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 b="6532"/>
          <a:stretch/>
        </p:blipFill>
        <p:spPr bwMode="auto">
          <a:xfrm>
            <a:off x="6116258" y="4514850"/>
            <a:ext cx="479939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9EA44-816F-41F8-BF1B-17B7A401DE97}"/>
              </a:ext>
            </a:extLst>
          </p:cNvPr>
          <p:cNvSpPr txBox="1"/>
          <p:nvPr/>
        </p:nvSpPr>
        <p:spPr>
          <a:xfrm>
            <a:off x="2133600" y="5080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Example-this is the left A-O joint </a:t>
            </a:r>
          </a:p>
        </p:txBody>
      </p:sp>
    </p:spTree>
    <p:extLst>
      <p:ext uri="{BB962C8B-B14F-4D97-AF65-F5344CB8AC3E}">
        <p14:creationId xmlns:p14="http://schemas.microsoft.com/office/powerpoint/2010/main" val="250898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drthomasforest.com/wp-content/uploads/sites/5/2013/12/210-96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25451" r="63191" b="31190"/>
          <a:stretch>
            <a:fillRect/>
          </a:stretch>
        </p:blipFill>
        <p:spPr bwMode="auto">
          <a:xfrm>
            <a:off x="1009290" y="1078299"/>
            <a:ext cx="5212080" cy="50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162" y="5474043"/>
            <a:ext cx="92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 </a:t>
            </a:r>
          </a:p>
        </p:txBody>
      </p:sp>
      <p:pic>
        <p:nvPicPr>
          <p:cNvPr id="9" name="Picture 2" descr="https://drthomasforest.com/wp-content/uploads/sites/5/2013/12/210-96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t="25451" r="5415" b="32635"/>
          <a:stretch>
            <a:fillRect/>
          </a:stretch>
        </p:blipFill>
        <p:spPr bwMode="auto">
          <a:xfrm>
            <a:off x="6780363" y="1104169"/>
            <a:ext cx="4937760" cy="50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87260" y="4554747"/>
            <a:ext cx="107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94830" y="4744528"/>
            <a:ext cx="1061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1936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8" y="284176"/>
            <a:ext cx="11953461" cy="1508760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we view the </a:t>
            </a:r>
            <a:r>
              <a:rPr lang="en-US" dirty="0" err="1"/>
              <a:t>blair</a:t>
            </a:r>
            <a:r>
              <a:rPr lang="en-US" dirty="0"/>
              <a:t> </a:t>
            </a:r>
            <a:r>
              <a:rPr lang="en-US" dirty="0" err="1"/>
              <a:t>protraco</a:t>
            </a:r>
            <a:r>
              <a:rPr lang="en-US" dirty="0"/>
              <a:t> views, let’s look at the advancements in upper cervical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7315200" cy="51259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A01DC-3FE9-4C65-B763-09B8C74B8077}"/>
              </a:ext>
            </a:extLst>
          </p:cNvPr>
          <p:cNvSpPr txBox="1"/>
          <p:nvPr/>
        </p:nvSpPr>
        <p:spPr>
          <a:xfrm>
            <a:off x="9956800" y="4876800"/>
            <a:ext cx="684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586224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065" y="5245443"/>
            <a:ext cx="1359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pic>
        <p:nvPicPr>
          <p:cNvPr id="7" name="Picture 2" descr="b440521d-0676-4aae-b0f7-c0eaf34def40@namprd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/>
          <a:stretch/>
        </p:blipFill>
        <p:spPr bwMode="auto">
          <a:xfrm>
            <a:off x="2741620" y="487980"/>
            <a:ext cx="6678225" cy="53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9216" y="5245443"/>
            <a:ext cx="56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91285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drthomasforest.com/wp-content/uploads/sites/5/2013/12/89-960x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32821" r="44278" b="40964"/>
          <a:stretch/>
        </p:blipFill>
        <p:spPr bwMode="auto">
          <a:xfrm flipH="1">
            <a:off x="3836505" y="864703"/>
            <a:ext cx="4480560" cy="48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946" y="5369011"/>
            <a:ext cx="79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7979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drthomasforest.com/wp-content/uploads/sites/5/2013/12/92-960x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 t="32177" r="29319" b="32895"/>
          <a:stretch/>
        </p:blipFill>
        <p:spPr bwMode="auto">
          <a:xfrm flipH="1">
            <a:off x="3098799" y="2038350"/>
            <a:ext cx="4902199" cy="444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914" y="5078627"/>
            <a:ext cx="1050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6196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600201"/>
            <a:ext cx="7315200" cy="444358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</p:spTree>
    <p:extLst>
      <p:ext uri="{BB962C8B-B14F-4D97-AF65-F5344CB8AC3E}">
        <p14:creationId xmlns:p14="http://schemas.microsoft.com/office/powerpoint/2010/main" val="20594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id:aad0268d-c0dd-4c70-991d-7fcdbee52319@namprd10.prod.outlook.com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3750"/>
          <a:stretch/>
        </p:blipFill>
        <p:spPr bwMode="auto">
          <a:xfrm>
            <a:off x="2946400" y="990600"/>
            <a:ext cx="618897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</p:spTree>
    <p:extLst>
      <p:ext uri="{BB962C8B-B14F-4D97-AF65-F5344CB8AC3E}">
        <p14:creationId xmlns:p14="http://schemas.microsoft.com/office/powerpoint/2010/main" val="280218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13" y="2052639"/>
            <a:ext cx="7315200" cy="42174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</p:spTree>
    <p:extLst>
      <p:ext uri="{BB962C8B-B14F-4D97-AF65-F5344CB8AC3E}">
        <p14:creationId xmlns:p14="http://schemas.microsoft.com/office/powerpoint/2010/main" val="720104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/>
          <a:stretch/>
        </p:blipFill>
        <p:spPr>
          <a:xfrm flipH="1">
            <a:off x="2643916" y="1124465"/>
            <a:ext cx="6766560" cy="5633418"/>
          </a:xfrm>
        </p:spPr>
      </p:pic>
      <p:sp>
        <p:nvSpPr>
          <p:cNvPr id="3" name="TextBox 2"/>
          <p:cNvSpPr txBox="1"/>
          <p:nvPr/>
        </p:nvSpPr>
        <p:spPr>
          <a:xfrm flipH="1">
            <a:off x="8019535" y="5708821"/>
            <a:ext cx="66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9643" y="2829697"/>
            <a:ext cx="457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519" y="5504935"/>
            <a:ext cx="95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1055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016" y="5579076"/>
            <a:ext cx="92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10</a:t>
            </a:r>
          </a:p>
        </p:txBody>
      </p:sp>
      <p:pic>
        <p:nvPicPr>
          <p:cNvPr id="6" name="Content Placeholder 5" descr="C:\Users\Tom\AppData\Local\Microsoft\Windows\INetCache\Content.Outlook\WMK3FNM1\grandeLPROTRACTO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8" t="55200" r="22454" b="16362"/>
          <a:stretch/>
        </p:blipFill>
        <p:spPr bwMode="auto">
          <a:xfrm>
            <a:off x="2578100" y="1524000"/>
            <a:ext cx="5962650" cy="469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48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drthomasforest.com/wp-content/uploads/sites/5/2013/12/210-96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38825" r="66525" b="37248"/>
          <a:stretch>
            <a:fillRect/>
          </a:stretch>
        </p:blipFill>
        <p:spPr bwMode="auto">
          <a:xfrm>
            <a:off x="1461052" y="1182756"/>
            <a:ext cx="4754880" cy="460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162" y="5474043"/>
            <a:ext cx="92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pic>
        <p:nvPicPr>
          <p:cNvPr id="9" name="Picture 2" descr="https://drthomasforest.com/wp-content/uploads/sites/5/2013/12/210-96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3" t="34602" r="22171" b="44499"/>
          <a:stretch>
            <a:fillRect/>
          </a:stretch>
        </p:blipFill>
        <p:spPr bwMode="auto">
          <a:xfrm>
            <a:off x="6611396" y="1202624"/>
            <a:ext cx="4206240" cy="46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87260" y="4554747"/>
            <a:ext cx="107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94830" y="4744528"/>
            <a:ext cx="1061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3322" y="6003235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8504" y="5913783"/>
            <a:ext cx="125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81936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17389"/>
            <a:ext cx="5181600" cy="2539314"/>
          </a:xfrm>
        </p:spPr>
        <p:txBody>
          <a:bodyPr/>
          <a:lstStyle/>
          <a:p>
            <a:r>
              <a:rPr lang="en-US" dirty="0"/>
              <a:t>From this: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825625"/>
            <a:ext cx="3827970" cy="30419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7807" b="7807"/>
          <a:stretch>
            <a:fillRect/>
          </a:stretch>
        </p:blipFill>
        <p:spPr bwMode="auto">
          <a:xfrm>
            <a:off x="689353" y="549875"/>
            <a:ext cx="2531641" cy="199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009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38200"/>
            <a:ext cx="7315200" cy="51259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20ABD-A53A-4DCF-A3C1-483BE72E0314}"/>
              </a:ext>
            </a:extLst>
          </p:cNvPr>
          <p:cNvSpPr txBox="1"/>
          <p:nvPr/>
        </p:nvSpPr>
        <p:spPr>
          <a:xfrm>
            <a:off x="10445750" y="5435600"/>
            <a:ext cx="121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735646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065" y="5245443"/>
            <a:ext cx="1359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pic>
        <p:nvPicPr>
          <p:cNvPr id="7" name="Picture 2" descr="b440521d-0676-4aae-b0f7-c0eaf34def40@namprd0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/>
          <a:stretch/>
        </p:blipFill>
        <p:spPr bwMode="auto">
          <a:xfrm>
            <a:off x="2741620" y="487980"/>
            <a:ext cx="6678225" cy="53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39216" y="5245443"/>
            <a:ext cx="56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6887" y="6152322"/>
            <a:ext cx="17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ASR</a:t>
            </a:r>
          </a:p>
        </p:txBody>
      </p:sp>
    </p:spTree>
    <p:extLst>
      <p:ext uri="{BB962C8B-B14F-4D97-AF65-F5344CB8AC3E}">
        <p14:creationId xmlns:p14="http://schemas.microsoft.com/office/powerpoint/2010/main" val="2461444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drthomasforest.com/wp-content/uploads/sites/5/2013/12/89-960x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32821" r="44278" b="40964"/>
          <a:stretch/>
        </p:blipFill>
        <p:spPr bwMode="auto">
          <a:xfrm flipH="1">
            <a:off x="3836505" y="864703"/>
            <a:ext cx="4480560" cy="48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946" y="5369011"/>
            <a:ext cx="79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7070" y="6033052"/>
            <a:ext cx="196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ASR</a:t>
            </a:r>
          </a:p>
        </p:txBody>
      </p:sp>
    </p:spTree>
    <p:extLst>
      <p:ext uri="{BB962C8B-B14F-4D97-AF65-F5344CB8AC3E}">
        <p14:creationId xmlns:p14="http://schemas.microsoft.com/office/powerpoint/2010/main" val="392795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drthomasforest.com/wp-content/uploads/sites/5/2013/12/92-960x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5" t="34872" r="37468" b="41585"/>
          <a:stretch/>
        </p:blipFill>
        <p:spPr bwMode="auto">
          <a:xfrm flipH="1">
            <a:off x="3528391" y="1451114"/>
            <a:ext cx="5120640" cy="42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914" y="5078627"/>
            <a:ext cx="1050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6765" y="5923722"/>
            <a:ext cx="122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ASL</a:t>
            </a:r>
          </a:p>
        </p:txBody>
      </p:sp>
    </p:spTree>
    <p:extLst>
      <p:ext uri="{BB962C8B-B14F-4D97-AF65-F5344CB8AC3E}">
        <p14:creationId xmlns:p14="http://schemas.microsoft.com/office/powerpoint/2010/main" val="1061965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27431" b="34911"/>
          <a:stretch>
            <a:fillRect/>
          </a:stretch>
        </p:blipFill>
        <p:spPr>
          <a:xfrm>
            <a:off x="2981738" y="1600201"/>
            <a:ext cx="6126480" cy="388411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8896" y="5724939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</a:t>
            </a:r>
          </a:p>
        </p:txBody>
      </p:sp>
    </p:spTree>
    <p:extLst>
      <p:ext uri="{BB962C8B-B14F-4D97-AF65-F5344CB8AC3E}">
        <p14:creationId xmlns:p14="http://schemas.microsoft.com/office/powerpoint/2010/main" val="205940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id:aad0268d-c0dd-4c70-991d-7fcdbee52319@namprd10.prod.outlook.com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3750"/>
          <a:stretch>
            <a:fillRect/>
          </a:stretch>
        </p:blipFill>
        <p:spPr bwMode="auto">
          <a:xfrm>
            <a:off x="2946400" y="990600"/>
            <a:ext cx="6188974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7313" y="6231835"/>
            <a:ext cx="156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ASL</a:t>
            </a:r>
          </a:p>
        </p:txBody>
      </p:sp>
    </p:spTree>
    <p:extLst>
      <p:ext uri="{BB962C8B-B14F-4D97-AF65-F5344CB8AC3E}">
        <p14:creationId xmlns:p14="http://schemas.microsoft.com/office/powerpoint/2010/main" val="280218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r="27996" b="12219"/>
          <a:stretch>
            <a:fillRect/>
          </a:stretch>
        </p:blipFill>
        <p:spPr>
          <a:xfrm>
            <a:off x="3110946" y="820179"/>
            <a:ext cx="5303520" cy="500114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2020 Thomas Forest, D.C.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296" y="6152322"/>
            <a:ext cx="211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</a:t>
            </a:r>
          </a:p>
        </p:txBody>
      </p:sp>
    </p:spTree>
    <p:extLst>
      <p:ext uri="{BB962C8B-B14F-4D97-AF65-F5344CB8AC3E}">
        <p14:creationId xmlns:p14="http://schemas.microsoft.com/office/powerpoint/2010/main" val="720104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34697" r="22031" b="22042"/>
          <a:stretch/>
        </p:blipFill>
        <p:spPr>
          <a:xfrm flipH="1">
            <a:off x="2096123" y="188843"/>
            <a:ext cx="6968363" cy="6062870"/>
          </a:xfrm>
        </p:spPr>
      </p:pic>
      <p:sp>
        <p:nvSpPr>
          <p:cNvPr id="3" name="TextBox 2"/>
          <p:cNvSpPr txBox="1"/>
          <p:nvPr/>
        </p:nvSpPr>
        <p:spPr>
          <a:xfrm flipH="1">
            <a:off x="8019535" y="5708821"/>
            <a:ext cx="66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9643" y="2829697"/>
            <a:ext cx="457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519" y="5504935"/>
            <a:ext cx="95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0722" y="6370983"/>
            <a:ext cx="232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ASR</a:t>
            </a:r>
          </a:p>
        </p:txBody>
      </p:sp>
    </p:spTree>
    <p:extLst>
      <p:ext uri="{BB962C8B-B14F-4D97-AF65-F5344CB8AC3E}">
        <p14:creationId xmlns:p14="http://schemas.microsoft.com/office/powerpoint/2010/main" val="2281055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016" y="5579076"/>
            <a:ext cx="926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10</a:t>
            </a:r>
          </a:p>
        </p:txBody>
      </p:sp>
      <p:pic>
        <p:nvPicPr>
          <p:cNvPr id="6" name="Content Placeholder 5" descr="C:\Users\Tom\AppData\Local\Microsoft\Windows\INetCache\Content.Outlook\WMK3FNM1\grandeLPROTRACTO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57988" r="38040" b="22072"/>
          <a:stretch/>
        </p:blipFill>
        <p:spPr bwMode="auto">
          <a:xfrm>
            <a:off x="3438938" y="1431235"/>
            <a:ext cx="5307497" cy="40154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58409" y="5695122"/>
            <a:ext cx="21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ASL</a:t>
            </a:r>
          </a:p>
        </p:txBody>
      </p:sp>
    </p:spTree>
    <p:extLst>
      <p:ext uri="{BB962C8B-B14F-4D97-AF65-F5344CB8AC3E}">
        <p14:creationId xmlns:p14="http://schemas.microsoft.com/office/powerpoint/2010/main" val="2937481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86" y="624615"/>
            <a:ext cx="3943865" cy="5597011"/>
          </a:xfrm>
        </p:spPr>
        <p:txBody>
          <a:bodyPr/>
          <a:lstStyle/>
          <a:p>
            <a:r>
              <a:rPr lang="en-US" dirty="0"/>
              <a:t>The End…finally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3084" y="4652957"/>
            <a:ext cx="1156117" cy="15240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Image result for sacrum and coccy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3"/>
          <a:stretch/>
        </p:blipFill>
        <p:spPr bwMode="auto">
          <a:xfrm>
            <a:off x="6536724" y="1111807"/>
            <a:ext cx="4226611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3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17389"/>
            <a:ext cx="5181600" cy="2539314"/>
          </a:xfrm>
        </p:spPr>
        <p:txBody>
          <a:bodyPr/>
          <a:lstStyle/>
          <a:p>
            <a:r>
              <a:rPr lang="en-US" dirty="0"/>
              <a:t>From this: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825625"/>
            <a:ext cx="3827970" cy="3041908"/>
          </a:xfrm>
        </p:spPr>
        <p:txBody>
          <a:bodyPr/>
          <a:lstStyle/>
          <a:p>
            <a:r>
              <a:rPr lang="en-US" dirty="0"/>
              <a:t>To this: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7807" b="7807"/>
          <a:stretch>
            <a:fillRect/>
          </a:stretch>
        </p:blipFill>
        <p:spPr bwMode="auto">
          <a:xfrm>
            <a:off x="689353" y="549875"/>
            <a:ext cx="2531641" cy="199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S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5" b="30135"/>
          <a:stretch>
            <a:fillRect/>
          </a:stretch>
        </p:blipFill>
        <p:spPr bwMode="auto">
          <a:xfrm>
            <a:off x="3700848" y="2292995"/>
            <a:ext cx="3968363" cy="24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6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17389"/>
            <a:ext cx="5181600" cy="2539314"/>
          </a:xfrm>
        </p:spPr>
        <p:txBody>
          <a:bodyPr/>
          <a:lstStyle/>
          <a:p>
            <a:r>
              <a:rPr lang="en-US" dirty="0"/>
              <a:t>From this: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825625"/>
            <a:ext cx="3827970" cy="3041908"/>
          </a:xfrm>
        </p:spPr>
        <p:txBody>
          <a:bodyPr/>
          <a:lstStyle/>
          <a:p>
            <a:r>
              <a:rPr lang="en-US" dirty="0"/>
              <a:t>To this: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7807" b="7807"/>
          <a:stretch>
            <a:fillRect/>
          </a:stretch>
        </p:blipFill>
        <p:spPr bwMode="auto">
          <a:xfrm>
            <a:off x="689353" y="549875"/>
            <a:ext cx="2531641" cy="199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S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5" b="30135"/>
          <a:stretch>
            <a:fillRect/>
          </a:stretch>
        </p:blipFill>
        <p:spPr bwMode="auto">
          <a:xfrm>
            <a:off x="3700848" y="2292995"/>
            <a:ext cx="3968363" cy="24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28006" y="3748881"/>
            <a:ext cx="39603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this:</a:t>
            </a:r>
          </a:p>
          <a:p>
            <a:endParaRPr lang="en-US" dirty="0"/>
          </a:p>
        </p:txBody>
      </p:sp>
      <p:pic>
        <p:nvPicPr>
          <p:cNvPr id="9" name="Picture 4" descr="SCANS 0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4239" b="32986"/>
          <a:stretch/>
        </p:blipFill>
        <p:spPr bwMode="auto">
          <a:xfrm>
            <a:off x="8044249" y="4221525"/>
            <a:ext cx="4011774" cy="238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4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9174" y="228601"/>
            <a:ext cx="3404285" cy="2433637"/>
          </a:xfrm>
        </p:spPr>
        <p:txBody>
          <a:bodyPr/>
          <a:lstStyle/>
          <a:p>
            <a:r>
              <a:rPr lang="en-US" dirty="0"/>
              <a:t>This: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995615"/>
            <a:ext cx="3827970" cy="287191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5622" b="16072"/>
          <a:stretch/>
        </p:blipFill>
        <p:spPr bwMode="auto">
          <a:xfrm>
            <a:off x="260755" y="719138"/>
            <a:ext cx="3382645" cy="194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87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9174" y="228601"/>
            <a:ext cx="3404285" cy="2433637"/>
          </a:xfrm>
        </p:spPr>
        <p:txBody>
          <a:bodyPr/>
          <a:lstStyle/>
          <a:p>
            <a:r>
              <a:rPr lang="en-US" dirty="0"/>
              <a:t>This: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995615"/>
            <a:ext cx="3827970" cy="2871917"/>
          </a:xfrm>
        </p:spPr>
        <p:txBody>
          <a:bodyPr/>
          <a:lstStyle/>
          <a:p>
            <a:r>
              <a:rPr lang="en-US" dirty="0"/>
              <a:t>To this:</a:t>
            </a:r>
          </a:p>
          <a:p>
            <a:endParaRPr lang="en-US" dirty="0"/>
          </a:p>
        </p:txBody>
      </p:sp>
      <p:pic>
        <p:nvPicPr>
          <p:cNvPr id="13" name="Picture 12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5622" b="16072"/>
          <a:stretch/>
        </p:blipFill>
        <p:spPr bwMode="auto">
          <a:xfrm>
            <a:off x="260755" y="719138"/>
            <a:ext cx="3382645" cy="194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12162" r="2089" b="10540"/>
          <a:stretch/>
        </p:blipFill>
        <p:spPr>
          <a:xfrm>
            <a:off x="3948121" y="2533136"/>
            <a:ext cx="3009257" cy="25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9174" y="228601"/>
            <a:ext cx="3404285" cy="2433637"/>
          </a:xfrm>
        </p:spPr>
        <p:txBody>
          <a:bodyPr/>
          <a:lstStyle/>
          <a:p>
            <a:r>
              <a:rPr lang="en-US" dirty="0"/>
              <a:t>This: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995615"/>
            <a:ext cx="3827970" cy="2871917"/>
          </a:xfrm>
        </p:spPr>
        <p:txBody>
          <a:bodyPr/>
          <a:lstStyle/>
          <a:p>
            <a:r>
              <a:rPr lang="en-US" dirty="0"/>
              <a:t>To this: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8006" y="3748881"/>
            <a:ext cx="39603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this:</a:t>
            </a:r>
          </a:p>
          <a:p>
            <a:endParaRPr lang="en-US" dirty="0"/>
          </a:p>
        </p:txBody>
      </p:sp>
      <p:pic>
        <p:nvPicPr>
          <p:cNvPr id="13" name="Picture 12" descr="Related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5622" b="16072"/>
          <a:stretch/>
        </p:blipFill>
        <p:spPr bwMode="auto">
          <a:xfrm>
            <a:off x="260755" y="719138"/>
            <a:ext cx="3382645" cy="194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12162" r="2089" b="10540"/>
          <a:stretch/>
        </p:blipFill>
        <p:spPr>
          <a:xfrm>
            <a:off x="3948121" y="2533136"/>
            <a:ext cx="3009257" cy="259491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 cstate="print"/>
          <a:srcRect l="37169" t="24387" r="40594" b="29004"/>
          <a:stretch/>
        </p:blipFill>
        <p:spPr bwMode="auto">
          <a:xfrm>
            <a:off x="7262099" y="4148990"/>
            <a:ext cx="2226945" cy="2047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23823" r="34862" b="27547"/>
          <a:stretch/>
        </p:blipFill>
        <p:spPr bwMode="auto">
          <a:xfrm>
            <a:off x="9681519" y="4148990"/>
            <a:ext cx="2313042" cy="2047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05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92" y="365125"/>
            <a:ext cx="5379308" cy="1325563"/>
          </a:xfrm>
        </p:spPr>
        <p:txBody>
          <a:bodyPr/>
          <a:lstStyle/>
          <a:p>
            <a:r>
              <a:rPr lang="en-US" dirty="0"/>
              <a:t>Current Upper Cervical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9174" y="228601"/>
            <a:ext cx="3404285" cy="24336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 we have this: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69842" y="1995615"/>
            <a:ext cx="3827970" cy="3830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3038" y="3064477"/>
            <a:ext cx="35093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r="22435" b="23154"/>
          <a:stretch/>
        </p:blipFill>
        <p:spPr>
          <a:xfrm>
            <a:off x="694600" y="656968"/>
            <a:ext cx="2159816" cy="297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56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472</TotalTime>
  <Words>447</Words>
  <Application>Microsoft Office PowerPoint</Application>
  <PresentationFormat>Widescreen</PresentationFormat>
  <Paragraphs>110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Comic Sans MS</vt:lpstr>
      <vt:lpstr>Corbel</vt:lpstr>
      <vt:lpstr>Wingdings</vt:lpstr>
      <vt:lpstr>Banded</vt:lpstr>
      <vt:lpstr>Viewing Blair Protractoviews</vt:lpstr>
      <vt:lpstr>Before we view the blair protraco views, let’s look at the advancements in upper cervical</vt:lpstr>
      <vt:lpstr>Current Upper Cervical</vt:lpstr>
      <vt:lpstr>Current Upper Cervical</vt:lpstr>
      <vt:lpstr>Current Upper Cervical</vt:lpstr>
      <vt:lpstr>Current Upper Cervical</vt:lpstr>
      <vt:lpstr>Current Upper Cervical</vt:lpstr>
      <vt:lpstr>Current Upper Cervical</vt:lpstr>
      <vt:lpstr>Current Upper Cervical</vt:lpstr>
      <vt:lpstr>Current Upper Cervical</vt:lpstr>
      <vt:lpstr>Current Upper Cervical</vt:lpstr>
      <vt:lpstr>PowerPoint Presentation</vt:lpstr>
      <vt:lpstr>IAS of L. condyle             R. CONVEXITY </vt:lpstr>
      <vt:lpstr>PowerPoint Presentation</vt:lpstr>
      <vt:lpstr>PowerPoint Presentation</vt:lpstr>
      <vt:lpstr>Left Protractoview</vt:lpstr>
      <vt:lpstr>Left Protracto view                    Right Protracto view            Note headclamps used to position patient within 1/2 a degree</vt:lpstr>
      <vt:lpstr>You are now ready to test  your skills at interpreting the precise Blair images.</vt:lpstr>
      <vt:lpstr>PowerPoint Presentation</vt:lpstr>
      <vt:lpstr>2</vt:lpstr>
      <vt:lpstr>PowerPoint Presentation</vt:lpstr>
      <vt:lpstr>PowerPoint Presentation</vt:lpstr>
      <vt:lpstr>PowerPoint Presentation</vt:lpstr>
      <vt:lpstr>6</vt:lpstr>
      <vt:lpstr>7</vt:lpstr>
      <vt:lpstr>8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6</vt:lpstr>
      <vt:lpstr>7</vt:lpstr>
      <vt:lpstr>8</vt:lpstr>
      <vt:lpstr>PowerPoint Presentation</vt:lpstr>
      <vt:lpstr>PowerPoint Presentation</vt:lpstr>
      <vt:lpstr>The End…finally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Thomas Forest</cp:lastModifiedBy>
  <cp:revision>37</cp:revision>
  <dcterms:created xsi:type="dcterms:W3CDTF">2019-04-04T19:48:45Z</dcterms:created>
  <dcterms:modified xsi:type="dcterms:W3CDTF">2024-04-18T15:26:33Z</dcterms:modified>
</cp:coreProperties>
</file>