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394" r:id="rId2"/>
    <p:sldId id="284" r:id="rId3"/>
    <p:sldId id="395" r:id="rId4"/>
    <p:sldId id="283" r:id="rId5"/>
    <p:sldId id="337" r:id="rId6"/>
    <p:sldId id="285" r:id="rId7"/>
    <p:sldId id="286" r:id="rId8"/>
    <p:sldId id="287" r:id="rId9"/>
    <p:sldId id="299" r:id="rId10"/>
    <p:sldId id="295" r:id="rId11"/>
    <p:sldId id="296" r:id="rId12"/>
    <p:sldId id="305" r:id="rId13"/>
    <p:sldId id="306" r:id="rId14"/>
    <p:sldId id="307" r:id="rId15"/>
    <p:sldId id="308" r:id="rId16"/>
    <p:sldId id="309" r:id="rId17"/>
    <p:sldId id="311" r:id="rId18"/>
    <p:sldId id="313" r:id="rId19"/>
    <p:sldId id="393" r:id="rId20"/>
    <p:sldId id="315" r:id="rId21"/>
    <p:sldId id="316" r:id="rId22"/>
    <p:sldId id="318" r:id="rId23"/>
    <p:sldId id="319" r:id="rId24"/>
    <p:sldId id="321" r:id="rId25"/>
    <p:sldId id="322" r:id="rId26"/>
    <p:sldId id="324" r:id="rId27"/>
    <p:sldId id="325" r:id="rId28"/>
    <p:sldId id="327" r:id="rId29"/>
    <p:sldId id="328" r:id="rId30"/>
    <p:sldId id="330" r:id="rId31"/>
    <p:sldId id="336" r:id="rId32"/>
    <p:sldId id="338" r:id="rId33"/>
    <p:sldId id="339" r:id="rId34"/>
    <p:sldId id="340" r:id="rId35"/>
    <p:sldId id="341" r:id="rId36"/>
    <p:sldId id="342" r:id="rId37"/>
    <p:sldId id="343" r:id="rId38"/>
    <p:sldId id="355" r:id="rId39"/>
    <p:sldId id="366" r:id="rId40"/>
    <p:sldId id="367" r:id="rId41"/>
    <p:sldId id="361" r:id="rId42"/>
    <p:sldId id="368" r:id="rId43"/>
    <p:sldId id="369" r:id="rId44"/>
    <p:sldId id="386" r:id="rId45"/>
    <p:sldId id="387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173F7-50E4-4AB4-8E01-A30C76E2CCE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7880F-326C-4B13-8090-510C83883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8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>
            <a:extLst>
              <a:ext uri="{FF2B5EF4-FFF2-40B4-BE49-F238E27FC236}">
                <a16:creationId xmlns:a16="http://schemas.microsoft.com/office/drawing/2014/main" id="{E83CE3FB-468B-46E0-87D7-0967679C60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2EDE9E-B449-4905-A7C5-F866D7CAE8C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76131" name="Rectangle 2">
            <a:extLst>
              <a:ext uri="{FF2B5EF4-FFF2-40B4-BE49-F238E27FC236}">
                <a16:creationId xmlns:a16="http://schemas.microsoft.com/office/drawing/2014/main" id="{5B335559-7AD9-41F4-912B-36D72E8E2F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>
            <a:extLst>
              <a:ext uri="{FF2B5EF4-FFF2-40B4-BE49-F238E27FC236}">
                <a16:creationId xmlns:a16="http://schemas.microsoft.com/office/drawing/2014/main" id="{187F221D-A47D-4D7F-A64C-022D296D6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>
            <a:extLst>
              <a:ext uri="{FF2B5EF4-FFF2-40B4-BE49-F238E27FC236}">
                <a16:creationId xmlns:a16="http://schemas.microsoft.com/office/drawing/2014/main" id="{121EF566-7263-4860-8E73-9376709A47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0034DD-0E3E-4C58-981D-B2A3A02B095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88419" name="Rectangle 2">
            <a:extLst>
              <a:ext uri="{FF2B5EF4-FFF2-40B4-BE49-F238E27FC236}">
                <a16:creationId xmlns:a16="http://schemas.microsoft.com/office/drawing/2014/main" id="{44721D2A-0EAE-482B-ACFA-C002DDEB95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>
            <a:extLst>
              <a:ext uri="{FF2B5EF4-FFF2-40B4-BE49-F238E27FC236}">
                <a16:creationId xmlns:a16="http://schemas.microsoft.com/office/drawing/2014/main" id="{746B7FDD-D5F7-4209-BBE0-E38412260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>
            <a:extLst>
              <a:ext uri="{FF2B5EF4-FFF2-40B4-BE49-F238E27FC236}">
                <a16:creationId xmlns:a16="http://schemas.microsoft.com/office/drawing/2014/main" id="{964C57F6-86FB-4348-A0D8-FF0D66B46C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344E2E-2B4D-4C3A-AFA8-C4137ED6FD5F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89443" name="Rectangle 2">
            <a:extLst>
              <a:ext uri="{FF2B5EF4-FFF2-40B4-BE49-F238E27FC236}">
                <a16:creationId xmlns:a16="http://schemas.microsoft.com/office/drawing/2014/main" id="{1418FC77-7FC3-4364-A412-64A9809932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>
            <a:extLst>
              <a:ext uri="{FF2B5EF4-FFF2-40B4-BE49-F238E27FC236}">
                <a16:creationId xmlns:a16="http://schemas.microsoft.com/office/drawing/2014/main" id="{423E772E-2BB0-4092-8AB8-8F030322C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>
            <a:extLst>
              <a:ext uri="{FF2B5EF4-FFF2-40B4-BE49-F238E27FC236}">
                <a16:creationId xmlns:a16="http://schemas.microsoft.com/office/drawing/2014/main" id="{CB0B1BAD-7646-4CAA-B936-448A005EC5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033486-CED2-4626-80DE-74D584830CDB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90467" name="Rectangle 2">
            <a:extLst>
              <a:ext uri="{FF2B5EF4-FFF2-40B4-BE49-F238E27FC236}">
                <a16:creationId xmlns:a16="http://schemas.microsoft.com/office/drawing/2014/main" id="{4BB3B811-5A63-4CE7-BB34-B0A218642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>
            <a:extLst>
              <a:ext uri="{FF2B5EF4-FFF2-40B4-BE49-F238E27FC236}">
                <a16:creationId xmlns:a16="http://schemas.microsoft.com/office/drawing/2014/main" id="{71343AA4-E134-4FD6-9E5D-5CF0E241B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>
            <a:extLst>
              <a:ext uri="{FF2B5EF4-FFF2-40B4-BE49-F238E27FC236}">
                <a16:creationId xmlns:a16="http://schemas.microsoft.com/office/drawing/2014/main" id="{C2823FF6-109B-4B67-8561-8625CC603F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7E5F87-1B56-4D6F-9A5C-6CF1B6EEA59D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91491" name="Rectangle 2">
            <a:extLst>
              <a:ext uri="{FF2B5EF4-FFF2-40B4-BE49-F238E27FC236}">
                <a16:creationId xmlns:a16="http://schemas.microsoft.com/office/drawing/2014/main" id="{1A309C8E-090B-4768-A1B6-403E649F4E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>
            <a:extLst>
              <a:ext uri="{FF2B5EF4-FFF2-40B4-BE49-F238E27FC236}">
                <a16:creationId xmlns:a16="http://schemas.microsoft.com/office/drawing/2014/main" id="{E30C6DDA-2A8C-418C-858B-DE1BB4E33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>
            <a:extLst>
              <a:ext uri="{FF2B5EF4-FFF2-40B4-BE49-F238E27FC236}">
                <a16:creationId xmlns:a16="http://schemas.microsoft.com/office/drawing/2014/main" id="{842512C6-84C9-467E-964A-7E21B70EEC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976DFD-6051-49EA-BE63-28682EA5009E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92515" name="Rectangle 2">
            <a:extLst>
              <a:ext uri="{FF2B5EF4-FFF2-40B4-BE49-F238E27FC236}">
                <a16:creationId xmlns:a16="http://schemas.microsoft.com/office/drawing/2014/main" id="{65A985B5-177B-4F0E-9384-00299BB4B2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>
            <a:extLst>
              <a:ext uri="{FF2B5EF4-FFF2-40B4-BE49-F238E27FC236}">
                <a16:creationId xmlns:a16="http://schemas.microsoft.com/office/drawing/2014/main" id="{59B2A910-E151-4B83-9D13-A8179FCE10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>
            <a:extLst>
              <a:ext uri="{FF2B5EF4-FFF2-40B4-BE49-F238E27FC236}">
                <a16:creationId xmlns:a16="http://schemas.microsoft.com/office/drawing/2014/main" id="{C10F3C20-7F62-487B-B806-FEEF63CCE8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63BDEE-ED99-4E2D-874D-519C396D977D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93539" name="Rectangle 2">
            <a:extLst>
              <a:ext uri="{FF2B5EF4-FFF2-40B4-BE49-F238E27FC236}">
                <a16:creationId xmlns:a16="http://schemas.microsoft.com/office/drawing/2014/main" id="{DBFD45EE-BA43-4340-8132-1EEB19EF01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>
            <a:extLst>
              <a:ext uri="{FF2B5EF4-FFF2-40B4-BE49-F238E27FC236}">
                <a16:creationId xmlns:a16="http://schemas.microsoft.com/office/drawing/2014/main" id="{7CAFE2FF-8322-431E-926D-0FD472049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>
            <a:extLst>
              <a:ext uri="{FF2B5EF4-FFF2-40B4-BE49-F238E27FC236}">
                <a16:creationId xmlns:a16="http://schemas.microsoft.com/office/drawing/2014/main" id="{311F0768-B22C-49F7-A123-E3F215919E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7002B8-F04A-4569-BBE9-89E0E42303C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77155" name="Rectangle 2">
            <a:extLst>
              <a:ext uri="{FF2B5EF4-FFF2-40B4-BE49-F238E27FC236}">
                <a16:creationId xmlns:a16="http://schemas.microsoft.com/office/drawing/2014/main" id="{3896D21A-0BF4-468C-ADBB-349098608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>
            <a:extLst>
              <a:ext uri="{FF2B5EF4-FFF2-40B4-BE49-F238E27FC236}">
                <a16:creationId xmlns:a16="http://schemas.microsoft.com/office/drawing/2014/main" id="{5648ED81-08F6-4480-AC92-1B7A2D680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>
            <a:extLst>
              <a:ext uri="{FF2B5EF4-FFF2-40B4-BE49-F238E27FC236}">
                <a16:creationId xmlns:a16="http://schemas.microsoft.com/office/drawing/2014/main" id="{068D807A-B53A-4088-827E-037EFD3D47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E740B5-F7C7-4B44-AB6E-AC105D51530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id="{26D93A10-5A62-4DFC-A8E2-CFDD0AD133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>
            <a:extLst>
              <a:ext uri="{FF2B5EF4-FFF2-40B4-BE49-F238E27FC236}">
                <a16:creationId xmlns:a16="http://schemas.microsoft.com/office/drawing/2014/main" id="{4778A604-19B8-4F23-8A95-16452A56D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>
            <a:extLst>
              <a:ext uri="{FF2B5EF4-FFF2-40B4-BE49-F238E27FC236}">
                <a16:creationId xmlns:a16="http://schemas.microsoft.com/office/drawing/2014/main" id="{D49F8CDA-F7D1-4A1F-B086-5D20A59A9A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689AFC-1BF7-4F0C-9322-03DC6B6C7FD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79203" name="Rectangle 2">
            <a:extLst>
              <a:ext uri="{FF2B5EF4-FFF2-40B4-BE49-F238E27FC236}">
                <a16:creationId xmlns:a16="http://schemas.microsoft.com/office/drawing/2014/main" id="{7B15B923-78B6-4343-A4BC-18FE20F9D0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>
            <a:extLst>
              <a:ext uri="{FF2B5EF4-FFF2-40B4-BE49-F238E27FC236}">
                <a16:creationId xmlns:a16="http://schemas.microsoft.com/office/drawing/2014/main" id="{0391D90E-CDCA-4E8D-8DAD-7E8F828F8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>
            <a:extLst>
              <a:ext uri="{FF2B5EF4-FFF2-40B4-BE49-F238E27FC236}">
                <a16:creationId xmlns:a16="http://schemas.microsoft.com/office/drawing/2014/main" id="{8F56A56B-7125-42E4-BE29-30A6D69944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909517-0AE3-4C41-920C-56D1B688F70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80227" name="Rectangle 2">
            <a:extLst>
              <a:ext uri="{FF2B5EF4-FFF2-40B4-BE49-F238E27FC236}">
                <a16:creationId xmlns:a16="http://schemas.microsoft.com/office/drawing/2014/main" id="{ECF5C6CF-46F6-410F-81E3-AF86DE163C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>
            <a:extLst>
              <a:ext uri="{FF2B5EF4-FFF2-40B4-BE49-F238E27FC236}">
                <a16:creationId xmlns:a16="http://schemas.microsoft.com/office/drawing/2014/main" id="{02D61FA1-2AD6-4F89-B8D2-408AA1E67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>
            <a:extLst>
              <a:ext uri="{FF2B5EF4-FFF2-40B4-BE49-F238E27FC236}">
                <a16:creationId xmlns:a16="http://schemas.microsoft.com/office/drawing/2014/main" id="{97250661-EA37-4E8E-9C2A-AC72950DF7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1DE633-8A56-4948-8286-AE4C32416DB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82275" name="Rectangle 2">
            <a:extLst>
              <a:ext uri="{FF2B5EF4-FFF2-40B4-BE49-F238E27FC236}">
                <a16:creationId xmlns:a16="http://schemas.microsoft.com/office/drawing/2014/main" id="{91FCB7BB-7D13-4473-A066-4AABCFBB8D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2276" name="Rectangle 3">
            <a:extLst>
              <a:ext uri="{FF2B5EF4-FFF2-40B4-BE49-F238E27FC236}">
                <a16:creationId xmlns:a16="http://schemas.microsoft.com/office/drawing/2014/main" id="{3DB36B32-21D2-4330-8338-1D025C5A04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Show the 2 moving together and pause them in the ASL and PIR position.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>
            <a:extLst>
              <a:ext uri="{FF2B5EF4-FFF2-40B4-BE49-F238E27FC236}">
                <a16:creationId xmlns:a16="http://schemas.microsoft.com/office/drawing/2014/main" id="{7F832499-D585-49AE-8BD3-0E43EEFF18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01A5E9-C10D-4E78-B220-9C7CE877EDC9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84323" name="Rectangle 2">
            <a:extLst>
              <a:ext uri="{FF2B5EF4-FFF2-40B4-BE49-F238E27FC236}">
                <a16:creationId xmlns:a16="http://schemas.microsoft.com/office/drawing/2014/main" id="{6BF90CAF-3937-4768-B1B0-1FF7E108E5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>
            <a:extLst>
              <a:ext uri="{FF2B5EF4-FFF2-40B4-BE49-F238E27FC236}">
                <a16:creationId xmlns:a16="http://schemas.microsoft.com/office/drawing/2014/main" id="{6AE5AA55-BE35-478F-9C0F-AF71B138A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>
            <a:extLst>
              <a:ext uri="{FF2B5EF4-FFF2-40B4-BE49-F238E27FC236}">
                <a16:creationId xmlns:a16="http://schemas.microsoft.com/office/drawing/2014/main" id="{C913C9C2-E646-41F9-8171-BA989C3C7A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A7B99D-21F8-49D0-9461-37CD05B05EF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86371" name="Rectangle 2">
            <a:extLst>
              <a:ext uri="{FF2B5EF4-FFF2-40B4-BE49-F238E27FC236}">
                <a16:creationId xmlns:a16="http://schemas.microsoft.com/office/drawing/2014/main" id="{02462803-030D-4866-B13A-27432D42AB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>
            <a:extLst>
              <a:ext uri="{FF2B5EF4-FFF2-40B4-BE49-F238E27FC236}">
                <a16:creationId xmlns:a16="http://schemas.microsoft.com/office/drawing/2014/main" id="{8EE8EF04-92D9-4964-8FEB-91ED93C71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>
            <a:extLst>
              <a:ext uri="{FF2B5EF4-FFF2-40B4-BE49-F238E27FC236}">
                <a16:creationId xmlns:a16="http://schemas.microsoft.com/office/drawing/2014/main" id="{D560C78B-4198-443D-8E12-92F2526B42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7EEE2F-AD53-4137-BF5E-4737635C8AA0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87395" name="Rectangle 2">
            <a:extLst>
              <a:ext uri="{FF2B5EF4-FFF2-40B4-BE49-F238E27FC236}">
                <a16:creationId xmlns:a16="http://schemas.microsoft.com/office/drawing/2014/main" id="{C8802D69-66A6-46C7-9D98-695F6996EE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>
            <a:extLst>
              <a:ext uri="{FF2B5EF4-FFF2-40B4-BE49-F238E27FC236}">
                <a16:creationId xmlns:a16="http://schemas.microsoft.com/office/drawing/2014/main" id="{252CFEE6-82ED-440D-BCC8-A7EF61DF0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25E-C794-4E78-8006-617EA072DB4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5475-9817-4745-88FA-C0E2BB8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7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25E-C794-4E78-8006-617EA072DB4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5475-9817-4745-88FA-C0E2BB8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4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25E-C794-4E78-8006-617EA072DB4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5475-9817-4745-88FA-C0E2BB8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2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25E-C794-4E78-8006-617EA072DB4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5475-9817-4745-88FA-C0E2BB8972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8753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25E-C794-4E78-8006-617EA072DB4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5475-9817-4745-88FA-C0E2BB8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57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25E-C794-4E78-8006-617EA072DB4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5475-9817-4745-88FA-C0E2BB8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0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25E-C794-4E78-8006-617EA072DB4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5475-9817-4745-88FA-C0E2BB8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26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25E-C794-4E78-8006-617EA072DB4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5475-9817-4745-88FA-C0E2BB8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95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25E-C794-4E78-8006-617EA072DB4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5475-9817-4745-88FA-C0E2BB8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82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0F9BBC7-0FBB-4880-917B-3B9DF81E96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4C25ED3-6156-4B45-998C-9E90D5F3B1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2EAB268-2248-4AF3-97C9-56EAD1A0B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0AEFD-1668-4BD6-814B-3F1B59838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8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25E-C794-4E78-8006-617EA072DB4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5475-9817-4745-88FA-C0E2BB8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25E-C794-4E78-8006-617EA072DB4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5475-9817-4745-88FA-C0E2BB8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6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25E-C794-4E78-8006-617EA072DB4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5475-9817-4745-88FA-C0E2BB8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4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25E-C794-4E78-8006-617EA072DB4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5475-9817-4745-88FA-C0E2BB8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0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25E-C794-4E78-8006-617EA072DB4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5475-9817-4745-88FA-C0E2BB8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8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25E-C794-4E78-8006-617EA072DB4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5475-9817-4745-88FA-C0E2BB8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9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25E-C794-4E78-8006-617EA072DB4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5475-9817-4745-88FA-C0E2BB8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5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25E-C794-4E78-8006-617EA072DB4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5475-9817-4745-88FA-C0E2BB8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6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4425E-C794-4E78-8006-617EA072DB4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D5475-9817-4745-88FA-C0E2BB8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69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4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2.mp4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F4AAC5F-B9EC-426C-A88A-117B8F7EFC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685800"/>
            <a:ext cx="7772400" cy="1676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Blair hour 8</a:t>
            </a:r>
            <a:br>
              <a:rPr lang="en-US" dirty="0"/>
            </a:br>
            <a:r>
              <a:rPr lang="en-US" dirty="0"/>
              <a:t>Reading </a:t>
            </a:r>
            <a:r>
              <a:rPr lang="en-US" dirty="0" err="1"/>
              <a:t>Protracto</a:t>
            </a:r>
            <a:r>
              <a:rPr lang="en-US" dirty="0"/>
              <a:t>-view images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4DC519F-CE15-4F5B-8F79-E135156C36F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95269" y="4316361"/>
            <a:ext cx="3497841" cy="941438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4800" dirty="0">
                <a:solidFill>
                  <a:srgbClr val="FFFF00"/>
                </a:solidFill>
              </a:rPr>
              <a:t>slides are properties of</a:t>
            </a:r>
          </a:p>
          <a:p>
            <a:pPr>
              <a:defRPr/>
            </a:pPr>
            <a:r>
              <a:rPr lang="en-US" sz="4800" dirty="0">
                <a:solidFill>
                  <a:srgbClr val="FFFF00"/>
                </a:solidFill>
              </a:rPr>
              <a:t>Dr. </a:t>
            </a:r>
            <a:r>
              <a:rPr lang="en-US" sz="4800">
                <a:solidFill>
                  <a:srgbClr val="FFFF00"/>
                </a:solidFill>
              </a:rPr>
              <a:t>Thomas Forest &amp; Dr</a:t>
            </a:r>
            <a:r>
              <a:rPr lang="en-US" sz="4800" dirty="0">
                <a:solidFill>
                  <a:srgbClr val="FFFF00"/>
                </a:solidFill>
              </a:rPr>
              <a:t>. Dennis Campbell.</a:t>
            </a:r>
          </a:p>
          <a:p>
            <a:pPr>
              <a:defRPr/>
            </a:pPr>
            <a:r>
              <a:rPr lang="en-US" sz="4800" dirty="0">
                <a:solidFill>
                  <a:srgbClr val="FFFF00"/>
                </a:solidFill>
              </a:rPr>
              <a:t>Certified Advanced Blair Instructors</a:t>
            </a:r>
          </a:p>
          <a:p>
            <a:pPr>
              <a:defRPr/>
            </a:pPr>
            <a:r>
              <a:rPr lang="en-US" sz="4800" b="1" dirty="0">
                <a:solidFill>
                  <a:srgbClr val="FFFF00"/>
                </a:solidFill>
              </a:rPr>
              <a:t>They are not to be copied nor distributed</a:t>
            </a:r>
          </a:p>
        </p:txBody>
      </p:sp>
      <p:pic>
        <p:nvPicPr>
          <p:cNvPr id="3076" name="Picture 4" descr="IMG_0197">
            <a:extLst>
              <a:ext uri="{FF2B5EF4-FFF2-40B4-BE49-F238E27FC236}">
                <a16:creationId xmlns:a16="http://schemas.microsoft.com/office/drawing/2014/main" id="{3F6A3EE0-81BE-4D37-8951-333C79343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1" t="3945" r="24734"/>
          <a:stretch/>
        </p:blipFill>
        <p:spPr bwMode="auto">
          <a:xfrm>
            <a:off x="7467600" y="2520950"/>
            <a:ext cx="32766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~hpa0108">
            <a:extLst>
              <a:ext uri="{FF2B5EF4-FFF2-40B4-BE49-F238E27FC236}">
                <a16:creationId xmlns:a16="http://schemas.microsoft.com/office/drawing/2014/main" id="{BA80402F-BFD1-4266-B7FC-3658BCB30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r="58333" b="7777"/>
          <a:stretch>
            <a:fillRect/>
          </a:stretch>
        </p:blipFill>
        <p:spPr bwMode="auto">
          <a:xfrm>
            <a:off x="2514600" y="304800"/>
            <a:ext cx="2819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73EA52D8-6860-4A9F-9B0B-0684D4E61B3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467600" y="457201"/>
            <a:ext cx="27432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66FF33"/>
                </a:solidFill>
                <a:latin typeface="Times New Roman" panose="02020603050405020304" pitchFamily="18" charset="0"/>
              </a:rPr>
              <a:t>Left Blair </a:t>
            </a:r>
          </a:p>
          <a:p>
            <a:pPr algn="ctr" eaLnBrk="1" hangingPunct="1"/>
            <a:r>
              <a:rPr lang="en-US" altLang="en-US" sz="4000">
                <a:solidFill>
                  <a:srgbClr val="66FF33"/>
                </a:solidFill>
                <a:latin typeface="Times New Roman" panose="02020603050405020304" pitchFamily="18" charset="0"/>
              </a:rPr>
              <a:t>Protracto-</a:t>
            </a:r>
          </a:p>
          <a:p>
            <a:pPr algn="ctr" eaLnBrk="1" hangingPunct="1"/>
            <a:r>
              <a:rPr lang="en-US" altLang="en-US" sz="4000">
                <a:solidFill>
                  <a:srgbClr val="66FF33"/>
                </a:solidFill>
                <a:latin typeface="Times New Roman" panose="02020603050405020304" pitchFamily="18" charset="0"/>
              </a:rPr>
              <a:t>view LPV(semi- oblique) taken through the right maxillary sinus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~hpa0108">
            <a:extLst>
              <a:ext uri="{FF2B5EF4-FFF2-40B4-BE49-F238E27FC236}">
                <a16:creationId xmlns:a16="http://schemas.microsoft.com/office/drawing/2014/main" id="{66328D46-B00D-457A-9734-2E59B12C8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r="4167" b="8888"/>
          <a:stretch>
            <a:fillRect/>
          </a:stretch>
        </p:blipFill>
        <p:spPr bwMode="auto">
          <a:xfrm>
            <a:off x="7086600" y="228600"/>
            <a:ext cx="2895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09E9ACFC-1494-4BE5-936C-C1C123AD0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1001"/>
            <a:ext cx="236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4000">
              <a:solidFill>
                <a:srgbClr val="990000"/>
              </a:solidFill>
              <a:latin typeface="Garamond" panose="02020404030301010803" pitchFamily="18" charset="0"/>
            </a:endParaRP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113F181A-092B-46B3-BA1A-088C7CC28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4801"/>
            <a:ext cx="23622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66FF33"/>
                </a:solidFill>
                <a:latin typeface="Garamond" panose="02020404030301010803" pitchFamily="18" charset="0"/>
              </a:rPr>
              <a:t>Right Blair Protracto-view (RPV) taken through the left maxillary sinus.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>
            <a:extLst>
              <a:ext uri="{FF2B5EF4-FFF2-40B4-BE49-F238E27FC236}">
                <a16:creationId xmlns:a16="http://schemas.microsoft.com/office/drawing/2014/main" id="{B5239CF1-4327-450D-86FF-4D2EF8D9A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00" y="76200"/>
            <a:ext cx="4724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Blair Protracto View</a:t>
            </a:r>
          </a:p>
        </p:txBody>
      </p:sp>
      <p:pic>
        <p:nvPicPr>
          <p:cNvPr id="52228" name="Picture 4" descr="L Protracto Scematic">
            <a:extLst>
              <a:ext uri="{FF2B5EF4-FFF2-40B4-BE49-F238E27FC236}">
                <a16:creationId xmlns:a16="http://schemas.microsoft.com/office/drawing/2014/main" id="{E3B87AF3-885E-4FA6-ADBD-36E2F5631CC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1" y="1143000"/>
            <a:ext cx="3763963" cy="5105400"/>
          </a:xfrm>
          <a:noFill/>
        </p:spPr>
      </p:pic>
      <p:sp>
        <p:nvSpPr>
          <p:cNvPr id="52227" name="Rectangle 3">
            <a:extLst>
              <a:ext uri="{FF2B5EF4-FFF2-40B4-BE49-F238E27FC236}">
                <a16:creationId xmlns:a16="http://schemas.microsoft.com/office/drawing/2014/main" id="{1363295B-A1DA-450A-AD5D-E5D6A0AC5AB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2438400"/>
            <a:ext cx="50292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Taken as an Oblique Nasium.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Oblique angle = convergence angle of condyle from BP.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Slope and Convexity angles are taken from Protracto view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To find the Atlas start at lower spine, move up to dens, move lateral toward chin to find the joint in question.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CC51CF0E-17D0-4671-AA82-5CB40012C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248401"/>
            <a:ext cx="2078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Left Protracto View</a:t>
            </a:r>
          </a:p>
        </p:txBody>
      </p:sp>
      <p:sp>
        <p:nvSpPr>
          <p:cNvPr id="52230" name="AutoShape 6">
            <a:extLst>
              <a:ext uri="{FF2B5EF4-FFF2-40B4-BE49-F238E27FC236}">
                <a16:creationId xmlns:a16="http://schemas.microsoft.com/office/drawing/2014/main" id="{C21E272A-F7FF-4BD4-86DF-B4CA7395E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743200"/>
            <a:ext cx="1143000" cy="1066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290" y="10800"/>
                </a:moveTo>
                <a:cubicBezTo>
                  <a:pt x="1290" y="16052"/>
                  <a:pt x="5548" y="20310"/>
                  <a:pt x="10800" y="20310"/>
                </a:cubicBezTo>
                <a:cubicBezTo>
                  <a:pt x="16052" y="20310"/>
                  <a:pt x="20310" y="16052"/>
                  <a:pt x="20310" y="10800"/>
                </a:cubicBezTo>
                <a:cubicBezTo>
                  <a:pt x="20310" y="5548"/>
                  <a:pt x="16052" y="1290"/>
                  <a:pt x="10800" y="1290"/>
                </a:cubicBezTo>
                <a:cubicBezTo>
                  <a:pt x="5548" y="1290"/>
                  <a:pt x="1290" y="5548"/>
                  <a:pt x="129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>
            <a:extLst>
              <a:ext uri="{FF2B5EF4-FFF2-40B4-BE49-F238E27FC236}">
                <a16:creationId xmlns:a16="http://schemas.microsoft.com/office/drawing/2014/main" id="{ACC6BB31-5B39-497C-97E5-4304BFEB1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7600" y="228600"/>
            <a:ext cx="65532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/>
              <a:t>ASR (Anterior Superior Right)</a:t>
            </a:r>
          </a:p>
        </p:txBody>
      </p:sp>
      <p:pic>
        <p:nvPicPr>
          <p:cNvPr id="53252" name="Picture 4" descr="R Protracto Scematic ASR">
            <a:extLst>
              <a:ext uri="{FF2B5EF4-FFF2-40B4-BE49-F238E27FC236}">
                <a16:creationId xmlns:a16="http://schemas.microsoft.com/office/drawing/2014/main" id="{485CB637-2B97-4BA5-A389-CDEE827CCAC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1" y="1295400"/>
            <a:ext cx="3738563" cy="4953000"/>
          </a:xfrm>
          <a:noFill/>
        </p:spPr>
      </p:pic>
      <p:sp>
        <p:nvSpPr>
          <p:cNvPr id="53251" name="Rectangle 3">
            <a:extLst>
              <a:ext uri="{FF2B5EF4-FFF2-40B4-BE49-F238E27FC236}">
                <a16:creationId xmlns:a16="http://schemas.microsoft.com/office/drawing/2014/main" id="{DD009A6A-037A-4E64-BCDB-6763D807323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438400"/>
            <a:ext cx="4114800" cy="4038600"/>
          </a:xfrm>
        </p:spPr>
        <p:txBody>
          <a:bodyPr/>
          <a:lstStyle/>
          <a:p>
            <a:pPr eaLnBrk="1" hangingPunct="1"/>
            <a:r>
              <a:rPr lang="en-US" altLang="en-US" sz="2400"/>
              <a:t>Atlas has moved Anterior Superior and to the right.</a:t>
            </a:r>
          </a:p>
          <a:p>
            <a:pPr eaLnBrk="1" hangingPunct="1"/>
            <a:r>
              <a:rPr lang="en-US" altLang="en-US" sz="2400"/>
              <a:t>Overlap is seen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Use the Anterior tubercle of Atlas as the indicator for labeling the misalignment .</a:t>
            </a:r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6D9979F6-EC99-4B06-BEAA-A64D87BFE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1" y="5867401"/>
            <a:ext cx="2246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Right Protracto View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>
            <a:extLst>
              <a:ext uri="{FF2B5EF4-FFF2-40B4-BE49-F238E27FC236}">
                <a16:creationId xmlns:a16="http://schemas.microsoft.com/office/drawing/2014/main" id="{1F13C200-5371-451D-95D9-B594AB3F2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2400" y="228600"/>
            <a:ext cx="6248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/>
              <a:t>PIL (Posterior Inferior Left)</a:t>
            </a:r>
          </a:p>
        </p:txBody>
      </p:sp>
      <p:pic>
        <p:nvPicPr>
          <p:cNvPr id="54276" name="Picture 4" descr="R Protracto Scematic PIL">
            <a:extLst>
              <a:ext uri="{FF2B5EF4-FFF2-40B4-BE49-F238E27FC236}">
                <a16:creationId xmlns:a16="http://schemas.microsoft.com/office/drawing/2014/main" id="{E1A884A1-C025-4C0C-9E0F-6EFEDA277BE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1" y="1295400"/>
            <a:ext cx="3794125" cy="5029200"/>
          </a:xfrm>
          <a:noFill/>
        </p:spPr>
      </p:pic>
      <p:sp>
        <p:nvSpPr>
          <p:cNvPr id="54275" name="Rectangle 3">
            <a:extLst>
              <a:ext uri="{FF2B5EF4-FFF2-40B4-BE49-F238E27FC236}">
                <a16:creationId xmlns:a16="http://schemas.microsoft.com/office/drawing/2014/main" id="{958DCB0E-CB84-44DB-89EE-C74A41CF3E9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667000"/>
            <a:ext cx="4038600" cy="3352800"/>
          </a:xfrm>
        </p:spPr>
        <p:txBody>
          <a:bodyPr/>
          <a:lstStyle/>
          <a:p>
            <a:pPr eaLnBrk="1" hangingPunct="1"/>
            <a:r>
              <a:rPr lang="en-US" altLang="en-US" sz="2400"/>
              <a:t>Anterior Tubercle has moved Posterior, Inferior and left.</a:t>
            </a:r>
          </a:p>
          <a:p>
            <a:pPr eaLnBrk="1" hangingPunct="1"/>
            <a:r>
              <a:rPr lang="en-US" altLang="en-US" sz="2400"/>
              <a:t>An underlap is seen on the right Protracto View.</a:t>
            </a: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59BB17A1-FAB2-4493-9F04-362721017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1" y="6019801"/>
            <a:ext cx="2246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Right Protracto View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>
            <a:extLst>
              <a:ext uri="{FF2B5EF4-FFF2-40B4-BE49-F238E27FC236}">
                <a16:creationId xmlns:a16="http://schemas.microsoft.com/office/drawing/2014/main" id="{38DB17AE-C3F6-4D53-9A06-9B61896E6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0"/>
            <a:ext cx="6781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/>
              <a:t>Slope and Convexity Angles</a:t>
            </a:r>
          </a:p>
        </p:txBody>
      </p:sp>
      <p:pic>
        <p:nvPicPr>
          <p:cNvPr id="55300" name="Picture 4" descr="R Protracto Scematic Slope-Convex">
            <a:extLst>
              <a:ext uri="{FF2B5EF4-FFF2-40B4-BE49-F238E27FC236}">
                <a16:creationId xmlns:a16="http://schemas.microsoft.com/office/drawing/2014/main" id="{A46BBCE3-D8F6-4803-95FB-52DD80B8599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1" y="990600"/>
            <a:ext cx="3851275" cy="5105400"/>
          </a:xfrm>
          <a:noFill/>
        </p:spPr>
      </p:pic>
      <p:sp>
        <p:nvSpPr>
          <p:cNvPr id="55299" name="Rectangle 3">
            <a:extLst>
              <a:ext uri="{FF2B5EF4-FFF2-40B4-BE49-F238E27FC236}">
                <a16:creationId xmlns:a16="http://schemas.microsoft.com/office/drawing/2014/main" id="{2C6CEDBA-87A8-4F44-A449-ECEBCE62F74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2362200"/>
            <a:ext cx="4267200" cy="4114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400"/>
              <a:t>The Slope Angles are taken from the Occ-C1 articulation on the Protracto on the same side as the chin rotation.</a:t>
            </a:r>
          </a:p>
          <a:p>
            <a:pPr eaLnBrk="1" hangingPunct="1"/>
            <a:r>
              <a:rPr lang="en-US" altLang="en-US" sz="2400"/>
              <a:t>Convexity angle taken from the posterior-lateral 1/3 of the Occ-C1 articulation opposite of the chin rotation.</a:t>
            </a: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6FCD5AAE-BBF8-4EB0-BFCA-FB7DA1724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715001"/>
            <a:ext cx="2230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Right Protracto View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>
            <a:extLst>
              <a:ext uri="{FF2B5EF4-FFF2-40B4-BE49-F238E27FC236}">
                <a16:creationId xmlns:a16="http://schemas.microsoft.com/office/drawing/2014/main" id="{B85974B9-FC4B-42C1-8A3F-97A2D046A2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Atlas Motion</a:t>
            </a:r>
          </a:p>
        </p:txBody>
      </p:sp>
      <p:pic>
        <p:nvPicPr>
          <p:cNvPr id="56323" name="Picture 3" descr="C1 plane explained">
            <a:extLst>
              <a:ext uri="{FF2B5EF4-FFF2-40B4-BE49-F238E27FC236}">
                <a16:creationId xmlns:a16="http://schemas.microsoft.com/office/drawing/2014/main" id="{286685B8-5C01-409C-8107-0C9C49595D9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67" y="2264283"/>
            <a:ext cx="3346704" cy="3186684"/>
          </a:xfrm>
          <a:noFill/>
        </p:spPr>
      </p:pic>
      <p:pic>
        <p:nvPicPr>
          <p:cNvPr id="56324" name="Picture 4" descr="Protracto Schematic">
            <a:extLst>
              <a:ext uri="{FF2B5EF4-FFF2-40B4-BE49-F238E27FC236}">
                <a16:creationId xmlns:a16="http://schemas.microsoft.com/office/drawing/2014/main" id="{3B2E86CF-3EE6-4A9E-8859-05D0AE6B5A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2"/>
          <a:stretch>
            <a:fillRect/>
          </a:stretch>
        </p:blipFill>
        <p:spPr>
          <a:xfrm>
            <a:off x="6324600" y="1752600"/>
            <a:ext cx="3962400" cy="3697288"/>
          </a:xfrm>
          <a:noFill/>
        </p:spPr>
      </p:pic>
      <p:sp>
        <p:nvSpPr>
          <p:cNvPr id="56325" name="Line 5">
            <a:extLst>
              <a:ext uri="{FF2B5EF4-FFF2-40B4-BE49-F238E27FC236}">
                <a16:creationId xmlns:a16="http://schemas.microsoft.com/office/drawing/2014/main" id="{5B5A48F8-4BDF-45FD-8ED9-3563E7D3A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276600"/>
            <a:ext cx="3124200" cy="228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6" name="Text Box 6">
            <a:extLst>
              <a:ext uri="{FF2B5EF4-FFF2-40B4-BE49-F238E27FC236}">
                <a16:creationId xmlns:a16="http://schemas.microsoft.com/office/drawing/2014/main" id="{51241BB2-B1BC-416C-BB74-26326F666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4684713"/>
            <a:ext cx="76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Slope</a:t>
            </a:r>
          </a:p>
        </p:txBody>
      </p:sp>
      <p:sp>
        <p:nvSpPr>
          <p:cNvPr id="56327" name="Line 7">
            <a:extLst>
              <a:ext uri="{FF2B5EF4-FFF2-40B4-BE49-F238E27FC236}">
                <a16:creationId xmlns:a16="http://schemas.microsoft.com/office/drawing/2014/main" id="{8AC67DE9-6AB2-4096-A11C-BF54AC8A6C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3505200"/>
            <a:ext cx="2362200" cy="1905000"/>
          </a:xfrm>
          <a:prstGeom prst="line">
            <a:avLst/>
          </a:prstGeom>
          <a:noFill/>
          <a:ln w="57150">
            <a:solidFill>
              <a:srgbClr val="00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Text Box 8">
            <a:extLst>
              <a:ext uri="{FF2B5EF4-FFF2-40B4-BE49-F238E27FC236}">
                <a16:creationId xmlns:a16="http://schemas.microsoft.com/office/drawing/2014/main" id="{D0DDB95A-2B0E-4B4F-8263-EA332B99A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26" y="3922714"/>
            <a:ext cx="1285875" cy="376237"/>
          </a:xfrm>
          <a:prstGeom prst="rect">
            <a:avLst/>
          </a:prstGeom>
          <a:noFill/>
          <a:ln w="9525">
            <a:solidFill>
              <a:srgbClr val="00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CC66"/>
                </a:solidFill>
                <a:cs typeface="Arial" panose="020B0604020202020204" pitchFamily="34" charset="0"/>
              </a:rPr>
              <a:t>Convexity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3">
            <a:extLst>
              <a:ext uri="{FF2B5EF4-FFF2-40B4-BE49-F238E27FC236}">
                <a16:creationId xmlns:a16="http://schemas.microsoft.com/office/drawing/2014/main" id="{005522DC-54E6-402B-9472-C487E8412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Atlas Motion </a:t>
            </a:r>
          </a:p>
        </p:txBody>
      </p:sp>
      <p:sp>
        <p:nvSpPr>
          <p:cNvPr id="58371" name="Text Box 4">
            <a:extLst>
              <a:ext uri="{FF2B5EF4-FFF2-40B4-BE49-F238E27FC236}">
                <a16:creationId xmlns:a16="http://schemas.microsoft.com/office/drawing/2014/main" id="{B9009C8E-572D-4E19-BD92-E3BF4741A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5486401"/>
            <a:ext cx="2606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ahoma" panose="020B0604030504040204" pitchFamily="34" charset="0"/>
                <a:cs typeface="Arial" panose="020B0604020202020204" pitchFamily="34" charset="0"/>
              </a:rPr>
              <a:t>From the Base Posterior</a:t>
            </a:r>
          </a:p>
        </p:txBody>
      </p:sp>
      <p:sp>
        <p:nvSpPr>
          <p:cNvPr id="58372" name="Text Box 5">
            <a:extLst>
              <a:ext uri="{FF2B5EF4-FFF2-40B4-BE49-F238E27FC236}">
                <a16:creationId xmlns:a16="http://schemas.microsoft.com/office/drawing/2014/main" id="{878DCB3B-150D-4EA5-A17D-6E415C8E7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486401"/>
            <a:ext cx="263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ahoma" panose="020B0604030504040204" pitchFamily="34" charset="0"/>
                <a:cs typeface="Arial" panose="020B0604020202020204" pitchFamily="34" charset="0"/>
              </a:rPr>
              <a:t>From the Protracto View</a:t>
            </a:r>
          </a:p>
        </p:txBody>
      </p:sp>
      <p:sp>
        <p:nvSpPr>
          <p:cNvPr id="58373" name="Rectangle 6">
            <a:extLst>
              <a:ext uri="{FF2B5EF4-FFF2-40B4-BE49-F238E27FC236}">
                <a16:creationId xmlns:a16="http://schemas.microsoft.com/office/drawing/2014/main" id="{BD0780A5-D76C-442C-8671-77244DCCA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143001"/>
            <a:ext cx="213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1st: name the parts</a:t>
            </a:r>
          </a:p>
        </p:txBody>
      </p:sp>
      <p:pic>
        <p:nvPicPr>
          <p:cNvPr id="5" name="blair-Xc1_inf[1]">
            <a:hlinkClick r:id="" action="ppaction://media"/>
            <a:extLst>
              <a:ext uri="{FF2B5EF4-FFF2-40B4-BE49-F238E27FC236}">
                <a16:creationId xmlns:a16="http://schemas.microsoft.com/office/drawing/2014/main" id="{F58A5107-F55B-40E4-B1E0-3C1F598E1BD3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7280" y="1846263"/>
            <a:ext cx="4954587" cy="3715542"/>
          </a:xfrm>
        </p:spPr>
      </p:pic>
      <p:pic>
        <p:nvPicPr>
          <p:cNvPr id="8" name="blair-Xc1_cond2">
            <a:hlinkClick r:id="" action="ppaction://media"/>
            <a:extLst>
              <a:ext uri="{FF2B5EF4-FFF2-40B4-BE49-F238E27FC236}">
                <a16:creationId xmlns:a16="http://schemas.microsoft.com/office/drawing/2014/main" id="{A7681371-1BF9-4C3D-957A-12D917D0BE47}"/>
              </a:ext>
            </a:extLst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67488" y="1852613"/>
            <a:ext cx="4238625" cy="40227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>
            <a:extLst>
              <a:ext uri="{FF2B5EF4-FFF2-40B4-BE49-F238E27FC236}">
                <a16:creationId xmlns:a16="http://schemas.microsoft.com/office/drawing/2014/main" id="{6FC56A98-5E77-4645-A039-083BF6F3F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/>
              <a:t>The LATERAL Edge</a:t>
            </a:r>
          </a:p>
        </p:txBody>
      </p:sp>
      <p:pic>
        <p:nvPicPr>
          <p:cNvPr id="60419" name="Picture 3" descr="H20">
            <a:extLst>
              <a:ext uri="{FF2B5EF4-FFF2-40B4-BE49-F238E27FC236}">
                <a16:creationId xmlns:a16="http://schemas.microsoft.com/office/drawing/2014/main" id="{E91F4E97-999D-4770-BCE4-A847C03EC03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6"/>
          <a:stretch/>
        </p:blipFill>
        <p:spPr>
          <a:xfrm>
            <a:off x="3190052" y="3429000"/>
            <a:ext cx="2340033" cy="2709718"/>
          </a:xfrm>
          <a:noFill/>
        </p:spPr>
      </p:pic>
      <p:pic>
        <p:nvPicPr>
          <p:cNvPr id="60420" name="Picture 4" descr="H21">
            <a:extLst>
              <a:ext uri="{FF2B5EF4-FFF2-40B4-BE49-F238E27FC236}">
                <a16:creationId xmlns:a16="http://schemas.microsoft.com/office/drawing/2014/main" id="{9F36CC06-6053-408E-95C5-593276E76F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838" y="2992437"/>
            <a:ext cx="2341563" cy="2951162"/>
          </a:xfrm>
          <a:noFill/>
        </p:spPr>
      </p:pic>
      <p:pic>
        <p:nvPicPr>
          <p:cNvPr id="60421" name="Picture 5" descr="H19">
            <a:extLst>
              <a:ext uri="{FF2B5EF4-FFF2-40B4-BE49-F238E27FC236}">
                <a16:creationId xmlns:a16="http://schemas.microsoft.com/office/drawing/2014/main" id="{F411D07F-2331-458D-9C4D-859406E99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71"/>
          <a:stretch/>
        </p:blipFill>
        <p:spPr bwMode="auto">
          <a:xfrm>
            <a:off x="6172201" y="914401"/>
            <a:ext cx="1866899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6" descr="H22">
            <a:extLst>
              <a:ext uri="{FF2B5EF4-FFF2-40B4-BE49-F238E27FC236}">
                <a16:creationId xmlns:a16="http://schemas.microsoft.com/office/drawing/2014/main" id="{D195732A-15EC-41F3-A5FB-CC39D0FEE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69"/>
          <a:stretch/>
        </p:blipFill>
        <p:spPr bwMode="auto">
          <a:xfrm>
            <a:off x="1524001" y="914401"/>
            <a:ext cx="1822449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68504047-369B-475A-BA94-F9936554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Vivid example of atlas misalignment via Blair concept</a:t>
            </a:r>
          </a:p>
        </p:txBody>
      </p:sp>
      <p:pic>
        <p:nvPicPr>
          <p:cNvPr id="62467" name="Content Placeholder 3">
            <a:extLst>
              <a:ext uri="{FF2B5EF4-FFF2-40B4-BE49-F238E27FC236}">
                <a16:creationId xmlns:a16="http://schemas.microsoft.com/office/drawing/2014/main" id="{75DFAB72-B681-4779-B094-18D425952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49" y="1846263"/>
            <a:ext cx="4664028" cy="40227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FD984FB-AF67-4606-86B7-E4612A636CD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099" name="Picture 3" descr="BJ 001">
            <a:extLst>
              <a:ext uri="{FF2B5EF4-FFF2-40B4-BE49-F238E27FC236}">
                <a16:creationId xmlns:a16="http://schemas.microsoft.com/office/drawing/2014/main" id="{04B9F492-A800-4B68-B74D-96CAC8E3D8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7188" r="12354" b="44666"/>
          <a:stretch>
            <a:fillRect/>
          </a:stretch>
        </p:blipFill>
        <p:spPr>
          <a:xfrm>
            <a:off x="3048001" y="685800"/>
            <a:ext cx="5813425" cy="5175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>
            <a:extLst>
              <a:ext uri="{FF2B5EF4-FFF2-40B4-BE49-F238E27FC236}">
                <a16:creationId xmlns:a16="http://schemas.microsoft.com/office/drawing/2014/main" id="{79A85676-C9AF-4323-876D-54F5299CC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ASR – Right Protracto View</a:t>
            </a:r>
          </a:p>
        </p:txBody>
      </p:sp>
      <p:pic>
        <p:nvPicPr>
          <p:cNvPr id="63491" name="Picture 3" descr="R Protracto Scematic ASR">
            <a:extLst>
              <a:ext uri="{FF2B5EF4-FFF2-40B4-BE49-F238E27FC236}">
                <a16:creationId xmlns:a16="http://schemas.microsoft.com/office/drawing/2014/main" id="{FC32DFC9-0BC7-4031-BC33-AB98A1568A3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29" y="1846263"/>
            <a:ext cx="3035380" cy="4022725"/>
          </a:xfrm>
          <a:noFill/>
        </p:spPr>
      </p:pic>
      <p:pic>
        <p:nvPicPr>
          <p:cNvPr id="63494" name="Picture 6" descr="ASR">
            <a:extLst>
              <a:ext uri="{FF2B5EF4-FFF2-40B4-BE49-F238E27FC236}">
                <a16:creationId xmlns:a16="http://schemas.microsoft.com/office/drawing/2014/main" id="{11022ECA-C129-43B4-AF60-6994D5FFA7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82"/>
          <a:stretch>
            <a:fillRect/>
          </a:stretch>
        </p:blipFill>
        <p:spPr>
          <a:xfrm>
            <a:off x="6172200" y="2590800"/>
            <a:ext cx="4267200" cy="3854450"/>
          </a:xfrm>
          <a:noFill/>
        </p:spPr>
      </p:pic>
      <p:sp>
        <p:nvSpPr>
          <p:cNvPr id="63492" name="Line 4">
            <a:extLst>
              <a:ext uri="{FF2B5EF4-FFF2-40B4-BE49-F238E27FC236}">
                <a16:creationId xmlns:a16="http://schemas.microsoft.com/office/drawing/2014/main" id="{5A96A921-84A9-4CB5-B836-60F3D6D1CB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228600" cy="76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Line 5">
            <a:extLst>
              <a:ext uri="{FF2B5EF4-FFF2-40B4-BE49-F238E27FC236}">
                <a16:creationId xmlns:a16="http://schemas.microsoft.com/office/drawing/2014/main" id="{C71EABF0-AA56-445A-819B-F12E3B935B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505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>
            <a:extLst>
              <a:ext uri="{FF2B5EF4-FFF2-40B4-BE49-F238E27FC236}">
                <a16:creationId xmlns:a16="http://schemas.microsoft.com/office/drawing/2014/main" id="{CBA4458D-FC7B-4A21-80B8-DE20EBA8F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62000"/>
            <a:ext cx="2438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dirty="0"/>
              <a:t>Anterior Superior Right</a:t>
            </a:r>
          </a:p>
        </p:txBody>
      </p:sp>
      <p:pic>
        <p:nvPicPr>
          <p:cNvPr id="64515" name="Picture 3" descr="Picture1d">
            <a:extLst>
              <a:ext uri="{FF2B5EF4-FFF2-40B4-BE49-F238E27FC236}">
                <a16:creationId xmlns:a16="http://schemas.microsoft.com/office/drawing/2014/main" id="{5CAF3C90-83F9-4E67-9044-45D88A61C8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1" y="293655"/>
            <a:ext cx="4394200" cy="5968136"/>
          </a:xfrm>
          <a:noFill/>
        </p:spPr>
      </p:pic>
      <p:pic>
        <p:nvPicPr>
          <p:cNvPr id="121860" name="Picture 4" descr="Picture1f">
            <a:extLst>
              <a:ext uri="{FF2B5EF4-FFF2-40B4-BE49-F238E27FC236}">
                <a16:creationId xmlns:a16="http://schemas.microsoft.com/office/drawing/2014/main" id="{73CB43FD-88F8-42CE-BE31-0928604A7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2" t="37231" r="32578" b="46539"/>
          <a:stretch>
            <a:fillRect/>
          </a:stretch>
        </p:blipFill>
        <p:spPr bwMode="auto">
          <a:xfrm>
            <a:off x="6096000" y="2590800"/>
            <a:ext cx="1219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5">
            <a:extLst>
              <a:ext uri="{FF2B5EF4-FFF2-40B4-BE49-F238E27FC236}">
                <a16:creationId xmlns:a16="http://schemas.microsoft.com/office/drawing/2014/main" id="{33615FE4-92C6-4AB8-9370-0DF26C90D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200" y="1441451"/>
            <a:ext cx="10588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00"/>
                </a:solidFill>
                <a:cs typeface="Arial" panose="020B0604020202020204" pitchFamily="34" charset="0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7789E-6 L 0.01666 -0.019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00" y="-9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>
            <a:extLst>
              <a:ext uri="{FF2B5EF4-FFF2-40B4-BE49-F238E27FC236}">
                <a16:creationId xmlns:a16="http://schemas.microsoft.com/office/drawing/2014/main" id="{F1C99A68-B34B-4AAD-8F0F-2F7ACE57C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ASL – Left Protracto View</a:t>
            </a:r>
          </a:p>
        </p:txBody>
      </p:sp>
      <p:pic>
        <p:nvPicPr>
          <p:cNvPr id="65540" name="Picture 4" descr="ASL">
            <a:extLst>
              <a:ext uri="{FF2B5EF4-FFF2-40B4-BE49-F238E27FC236}">
                <a16:creationId xmlns:a16="http://schemas.microsoft.com/office/drawing/2014/main" id="{AF4CA249-1B3C-4B4B-8C3A-A1496D4614D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05608"/>
            <a:ext cx="4938712" cy="3704034"/>
          </a:xfrm>
          <a:noFill/>
        </p:spPr>
      </p:pic>
      <p:pic>
        <p:nvPicPr>
          <p:cNvPr id="65539" name="Picture 3" descr="R Protracto Scematic ASR">
            <a:extLst>
              <a:ext uri="{FF2B5EF4-FFF2-40B4-BE49-F238E27FC236}">
                <a16:creationId xmlns:a16="http://schemas.microsoft.com/office/drawing/2014/main" id="{DB285823-EEC3-466F-A069-9A7FF4A01F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/>
          <a:stretch>
            <a:fillRect/>
          </a:stretch>
        </p:blipFill>
        <p:spPr>
          <a:xfrm>
            <a:off x="6992939" y="2362201"/>
            <a:ext cx="2625725" cy="3724275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>
            <a:extLst>
              <a:ext uri="{FF2B5EF4-FFF2-40B4-BE49-F238E27FC236}">
                <a16:creationId xmlns:a16="http://schemas.microsoft.com/office/drawing/2014/main" id="{6DA2602A-21D2-41C1-929E-B95E2C9D2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Anterior Superior Left</a:t>
            </a:r>
          </a:p>
        </p:txBody>
      </p:sp>
      <p:pic>
        <p:nvPicPr>
          <p:cNvPr id="66563" name="Picture 3" descr="Picture1c">
            <a:extLst>
              <a:ext uri="{FF2B5EF4-FFF2-40B4-BE49-F238E27FC236}">
                <a16:creationId xmlns:a16="http://schemas.microsoft.com/office/drawing/2014/main" id="{C4B1579C-0671-4E8D-913F-F59ED2A1EC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0"/>
          <a:stretch>
            <a:fillRect/>
          </a:stretch>
        </p:blipFill>
        <p:spPr>
          <a:xfrm>
            <a:off x="2878139" y="1066800"/>
            <a:ext cx="5578475" cy="5791200"/>
          </a:xfrm>
          <a:noFill/>
        </p:spPr>
      </p:pic>
      <p:pic>
        <p:nvPicPr>
          <p:cNvPr id="128004" name="Picture 4" descr="Picture1e">
            <a:extLst>
              <a:ext uri="{FF2B5EF4-FFF2-40B4-BE49-F238E27FC236}">
                <a16:creationId xmlns:a16="http://schemas.microsoft.com/office/drawing/2014/main" id="{CF5935BD-6F9E-40A2-A177-A26FECA8B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4" t="36276" r="41653" b="47495"/>
          <a:stretch>
            <a:fillRect/>
          </a:stretch>
        </p:blipFill>
        <p:spPr bwMode="auto">
          <a:xfrm>
            <a:off x="4724400" y="2133601"/>
            <a:ext cx="13716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222 L 3.33333E-6 2.77521E-8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>
            <a:extLst>
              <a:ext uri="{FF2B5EF4-FFF2-40B4-BE49-F238E27FC236}">
                <a16:creationId xmlns:a16="http://schemas.microsoft.com/office/drawing/2014/main" id="{4A67B905-85B2-4EFE-8AD8-0372EB4F72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PIL Right Protracto View</a:t>
            </a:r>
          </a:p>
        </p:txBody>
      </p:sp>
      <p:pic>
        <p:nvPicPr>
          <p:cNvPr id="67587" name="Picture 3" descr="R Protracto Scematic PIL">
            <a:extLst>
              <a:ext uri="{FF2B5EF4-FFF2-40B4-BE49-F238E27FC236}">
                <a16:creationId xmlns:a16="http://schemas.microsoft.com/office/drawing/2014/main" id="{D600A49B-7F69-4F71-A01B-4DB212657E5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29" y="1846263"/>
            <a:ext cx="3035380" cy="4022725"/>
          </a:xfrm>
          <a:noFill/>
        </p:spPr>
      </p:pic>
      <p:pic>
        <p:nvPicPr>
          <p:cNvPr id="67588" name="Picture 4" descr="RPV0010">
            <a:extLst>
              <a:ext uri="{FF2B5EF4-FFF2-40B4-BE49-F238E27FC236}">
                <a16:creationId xmlns:a16="http://schemas.microsoft.com/office/drawing/2014/main" id="{2F452AFF-0585-4B82-A2FA-3DAEF3AE18E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79" y="1846263"/>
            <a:ext cx="3017043" cy="4022725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>
            <a:extLst>
              <a:ext uri="{FF2B5EF4-FFF2-40B4-BE49-F238E27FC236}">
                <a16:creationId xmlns:a16="http://schemas.microsoft.com/office/drawing/2014/main" id="{AC17BA7C-0703-4DD5-BB0B-46D471535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2209800" cy="1524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dirty="0"/>
              <a:t>Posterior Inferior Left</a:t>
            </a:r>
          </a:p>
        </p:txBody>
      </p:sp>
      <p:pic>
        <p:nvPicPr>
          <p:cNvPr id="68611" name="Picture 3" descr="Picture1d">
            <a:extLst>
              <a:ext uri="{FF2B5EF4-FFF2-40B4-BE49-F238E27FC236}">
                <a16:creationId xmlns:a16="http://schemas.microsoft.com/office/drawing/2014/main" id="{8EFAA232-6BD9-4B79-90DC-759D99C943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71" y="476857"/>
            <a:ext cx="4054257" cy="5506431"/>
          </a:xfrm>
          <a:noFill/>
        </p:spPr>
      </p:pic>
      <p:pic>
        <p:nvPicPr>
          <p:cNvPr id="134148" name="Picture 4" descr="Picture1f">
            <a:extLst>
              <a:ext uri="{FF2B5EF4-FFF2-40B4-BE49-F238E27FC236}">
                <a16:creationId xmlns:a16="http://schemas.microsoft.com/office/drawing/2014/main" id="{1BBBEEE1-785A-4A14-B31A-564C40B01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2" t="37231" r="32578" b="46539"/>
          <a:stretch>
            <a:fillRect/>
          </a:stretch>
        </p:blipFill>
        <p:spPr bwMode="auto">
          <a:xfrm>
            <a:off x="6172200" y="2590800"/>
            <a:ext cx="1219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 Box 5">
            <a:extLst>
              <a:ext uri="{FF2B5EF4-FFF2-40B4-BE49-F238E27FC236}">
                <a16:creationId xmlns:a16="http://schemas.microsoft.com/office/drawing/2014/main" id="{9A2C4972-17D7-4467-9BC8-58EA2FD51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1" y="1524001"/>
            <a:ext cx="501649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00"/>
                </a:solidFill>
                <a:cs typeface="Arial" panose="020B0604020202020204" pitchFamily="34" charset="0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1989 L 0 -2.46994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00" y="-9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>
            <a:extLst>
              <a:ext uri="{FF2B5EF4-FFF2-40B4-BE49-F238E27FC236}">
                <a16:creationId xmlns:a16="http://schemas.microsoft.com/office/drawing/2014/main" id="{E62612E2-74EB-4BCA-A106-310662345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6400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PIR – Left Protracto View</a:t>
            </a:r>
          </a:p>
        </p:txBody>
      </p:sp>
      <p:pic>
        <p:nvPicPr>
          <p:cNvPr id="69635" name="Picture 3" descr="R Protracto Scematic PIL">
            <a:extLst>
              <a:ext uri="{FF2B5EF4-FFF2-40B4-BE49-F238E27FC236}">
                <a16:creationId xmlns:a16="http://schemas.microsoft.com/office/drawing/2014/main" id="{FBC33FAD-65F4-4336-9829-B6F5C42E2D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29" y="1846263"/>
            <a:ext cx="3035380" cy="4022725"/>
          </a:xfrm>
          <a:noFill/>
        </p:spPr>
      </p:pic>
      <p:pic>
        <p:nvPicPr>
          <p:cNvPr id="69636" name="Picture 4" descr="RPV0010">
            <a:extLst>
              <a:ext uri="{FF2B5EF4-FFF2-40B4-BE49-F238E27FC236}">
                <a16:creationId xmlns:a16="http://schemas.microsoft.com/office/drawing/2014/main" id="{60AECAA7-7229-4041-97B4-31D55F62F5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79" y="1846263"/>
            <a:ext cx="3017043" cy="4022725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>
            <a:extLst>
              <a:ext uri="{FF2B5EF4-FFF2-40B4-BE49-F238E27FC236}">
                <a16:creationId xmlns:a16="http://schemas.microsoft.com/office/drawing/2014/main" id="{A91EF87F-7F2E-4A0D-A003-0BE900A82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8650" y="0"/>
            <a:ext cx="831215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Posterior Inferior Right</a:t>
            </a:r>
          </a:p>
        </p:txBody>
      </p:sp>
      <p:pic>
        <p:nvPicPr>
          <p:cNvPr id="70659" name="Picture 3" descr="Picture1c">
            <a:extLst>
              <a:ext uri="{FF2B5EF4-FFF2-40B4-BE49-F238E27FC236}">
                <a16:creationId xmlns:a16="http://schemas.microsoft.com/office/drawing/2014/main" id="{DFED813D-D4FD-49A0-8D47-A2E7225109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0" b="3939"/>
          <a:stretch/>
        </p:blipFill>
        <p:spPr>
          <a:xfrm>
            <a:off x="2909889" y="1111250"/>
            <a:ext cx="5578475" cy="5492750"/>
          </a:xfrm>
          <a:noFill/>
        </p:spPr>
      </p:pic>
      <p:pic>
        <p:nvPicPr>
          <p:cNvPr id="140292" name="Picture 4" descr="Picture1e">
            <a:extLst>
              <a:ext uri="{FF2B5EF4-FFF2-40B4-BE49-F238E27FC236}">
                <a16:creationId xmlns:a16="http://schemas.microsoft.com/office/drawing/2014/main" id="{0C72141D-97C9-4A96-8F7B-8E0996A90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4" t="36276" r="41653" b="47495"/>
          <a:stretch>
            <a:fillRect/>
          </a:stretch>
        </p:blipFill>
        <p:spPr bwMode="auto">
          <a:xfrm>
            <a:off x="4724400" y="2133601"/>
            <a:ext cx="13716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0315E-7 L 0.025 0.0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4744061E-C663-4DF7-B965-340425115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3200" y="4800600"/>
            <a:ext cx="990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F96BBC95-C3D1-4E90-9FFB-57EA05559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0" y="586740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9E492C8C-0E6F-4D03-8AD2-1691D69DC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-6858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1685" name="Picture 5" descr="Blair 49">
            <a:extLst>
              <a:ext uri="{FF2B5EF4-FFF2-40B4-BE49-F238E27FC236}">
                <a16:creationId xmlns:a16="http://schemas.microsoft.com/office/drawing/2014/main" id="{3A2E778A-69B9-4BC4-9175-6FF6B7C8F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228600"/>
            <a:ext cx="4978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427177-0140-458B-9BEC-998FC00420C9}"/>
              </a:ext>
            </a:extLst>
          </p:cNvPr>
          <p:cNvCxnSpPr>
            <a:cxnSpLocks/>
          </p:cNvCxnSpPr>
          <p:nvPr/>
        </p:nvCxnSpPr>
        <p:spPr>
          <a:xfrm flipV="1">
            <a:off x="2895600" y="4006850"/>
            <a:ext cx="895350" cy="16319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7C5D525-C137-4B5A-8AE9-8DD7CE9B1E1A}"/>
              </a:ext>
            </a:extLst>
          </p:cNvPr>
          <p:cNvSpPr txBox="1"/>
          <p:nvPr/>
        </p:nvSpPr>
        <p:spPr>
          <a:xfrm>
            <a:off x="317500" y="5575300"/>
            <a:ext cx="2749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TRAUMA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CA4C7B7-D3EB-48EB-B59F-63A134FA1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1200" y="5257800"/>
            <a:ext cx="990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D980D55C-AD8A-4C4E-B52A-AEAB5121A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-53816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2708" name="Picture 4" descr="Blair 50">
            <a:extLst>
              <a:ext uri="{FF2B5EF4-FFF2-40B4-BE49-F238E27FC236}">
                <a16:creationId xmlns:a16="http://schemas.microsoft.com/office/drawing/2014/main" id="{810C5633-CD8D-486A-BA6C-4670EC8E8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228600"/>
            <a:ext cx="51625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7F1746-897B-473C-9996-56FB4726622A}"/>
              </a:ext>
            </a:extLst>
          </p:cNvPr>
          <p:cNvSpPr txBox="1"/>
          <p:nvPr/>
        </p:nvSpPr>
        <p:spPr>
          <a:xfrm>
            <a:off x="1657350" y="177800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TRAUMA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7798FE5-CCF3-4CE0-92AB-118415335BE9}"/>
              </a:ext>
            </a:extLst>
          </p:cNvPr>
          <p:cNvCxnSpPr>
            <a:cxnSpLocks/>
          </p:cNvCxnSpPr>
          <p:nvPr/>
        </p:nvCxnSpPr>
        <p:spPr>
          <a:xfrm>
            <a:off x="3937000" y="273050"/>
            <a:ext cx="723900" cy="1143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FBF56ECF-7D9B-456D-96C4-F586855B2D0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781801" y="685800"/>
            <a:ext cx="3432175" cy="4343400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3B4A8E1D-F534-4FA3-816F-B0DBDC10300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6553200" y="2590800"/>
            <a:ext cx="3816350" cy="3810000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5124" name="Picture 4" descr="Todd 10">
            <a:extLst>
              <a:ext uri="{FF2B5EF4-FFF2-40B4-BE49-F238E27FC236}">
                <a16:creationId xmlns:a16="http://schemas.microsoft.com/office/drawing/2014/main" id="{E8E1B2BF-68B3-49E1-883D-68FA304BA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5" t="5312" r="11589" b="62062"/>
          <a:stretch>
            <a:fillRect/>
          </a:stretch>
        </p:blipFill>
        <p:spPr bwMode="auto">
          <a:xfrm>
            <a:off x="2133600" y="1143000"/>
            <a:ext cx="2895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odd 10">
            <a:extLst>
              <a:ext uri="{FF2B5EF4-FFF2-40B4-BE49-F238E27FC236}">
                <a16:creationId xmlns:a16="http://schemas.microsoft.com/office/drawing/2014/main" id="{2C1F5DDA-072A-42DF-8278-4E8605E82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5" t="37180" r="11589" b="28676"/>
          <a:stretch>
            <a:fillRect/>
          </a:stretch>
        </p:blipFill>
        <p:spPr bwMode="auto">
          <a:xfrm>
            <a:off x="6934200" y="2667000"/>
            <a:ext cx="2895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>
            <a:extLst>
              <a:ext uri="{FF2B5EF4-FFF2-40B4-BE49-F238E27FC236}">
                <a16:creationId xmlns:a16="http://schemas.microsoft.com/office/drawing/2014/main" id="{60B774CD-D610-4B7F-A451-C7B71E197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85800"/>
            <a:ext cx="3505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DIRECTION OF ATLAS MOTION, BOTH NORMAL AND ABNORMAL.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~hpa0007">
            <a:extLst>
              <a:ext uri="{FF2B5EF4-FFF2-40B4-BE49-F238E27FC236}">
                <a16:creationId xmlns:a16="http://schemas.microsoft.com/office/drawing/2014/main" id="{1C7353C6-9C2E-4BF4-B08D-8E023D9CB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7" y="-39688"/>
            <a:ext cx="921702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3">
            <a:extLst>
              <a:ext uri="{FF2B5EF4-FFF2-40B4-BE49-F238E27FC236}">
                <a16:creationId xmlns:a16="http://schemas.microsoft.com/office/drawing/2014/main" id="{51F68E4B-FB61-4875-B2D7-B1D05A2B9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15000"/>
            <a:ext cx="1066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6B65283A-063E-4AC7-B0FF-6E2D68A9F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096000"/>
            <a:ext cx="838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431F53F8-20BA-4645-A922-E795D00A1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-6858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9876" name="Picture 4" descr="BLAIR 124">
            <a:extLst>
              <a:ext uri="{FF2B5EF4-FFF2-40B4-BE49-F238E27FC236}">
                <a16:creationId xmlns:a16="http://schemas.microsoft.com/office/drawing/2014/main" id="{B0A3164C-88CB-43D3-819D-8DD8AE0ED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4" y="152400"/>
            <a:ext cx="503713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>
            <a:extLst>
              <a:ext uri="{FF2B5EF4-FFF2-40B4-BE49-F238E27FC236}">
                <a16:creationId xmlns:a16="http://schemas.microsoft.com/office/drawing/2014/main" id="{95B91DB8-CDCD-4256-9565-1E52E766D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Viewing Blair Protractoviews</a:t>
            </a:r>
            <a:br>
              <a:rPr lang="en-US" altLang="en-US" sz="3200"/>
            </a:br>
            <a:r>
              <a:rPr lang="en-US" altLang="en-US" sz="2400"/>
              <a:t>(Always viewed from the posterior)</a:t>
            </a:r>
            <a:endParaRPr lang="en-US" altLang="en-US" sz="320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01591854-32EC-4827-B7D3-EF5506978D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24" name="Picture 4" descr="Perry 1">
            <a:extLst>
              <a:ext uri="{FF2B5EF4-FFF2-40B4-BE49-F238E27FC236}">
                <a16:creationId xmlns:a16="http://schemas.microsoft.com/office/drawing/2014/main" id="{EA192C7B-6B77-4352-8E07-38D9A24FB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6" b="56320"/>
          <a:stretch>
            <a:fillRect/>
          </a:stretch>
        </p:blipFill>
        <p:spPr bwMode="auto">
          <a:xfrm>
            <a:off x="2286000" y="2667000"/>
            <a:ext cx="7772400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>
            <a:extLst>
              <a:ext uri="{FF2B5EF4-FFF2-40B4-BE49-F238E27FC236}">
                <a16:creationId xmlns:a16="http://schemas.microsoft.com/office/drawing/2014/main" id="{50FD6551-8BF6-4341-A029-D169DB583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Viewing Blair Protractoviews</a:t>
            </a:r>
          </a:p>
        </p:txBody>
      </p:sp>
      <p:pic>
        <p:nvPicPr>
          <p:cNvPr id="82948" name="Picture 4" descr="Perry 1">
            <a:extLst>
              <a:ext uri="{FF2B5EF4-FFF2-40B4-BE49-F238E27FC236}">
                <a16:creationId xmlns:a16="http://schemas.microsoft.com/office/drawing/2014/main" id="{A51517C0-69F3-4130-B702-4C4CCBC5A8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67" y="1846263"/>
            <a:ext cx="2924992" cy="4022725"/>
          </a:xfrm>
          <a:noFill/>
        </p:spPr>
      </p:pic>
      <p:pic>
        <p:nvPicPr>
          <p:cNvPr id="82947" name="Picture 3" descr="Perry 1">
            <a:extLst>
              <a:ext uri="{FF2B5EF4-FFF2-40B4-BE49-F238E27FC236}">
                <a16:creationId xmlns:a16="http://schemas.microsoft.com/office/drawing/2014/main" id="{D8B6BFAD-890A-40AB-B74A-E1B674F1D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61" b="42967"/>
          <a:stretch>
            <a:fillRect/>
          </a:stretch>
        </p:blipFill>
        <p:spPr bwMode="auto">
          <a:xfrm>
            <a:off x="2286000" y="25146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Line 5">
            <a:extLst>
              <a:ext uri="{FF2B5EF4-FFF2-40B4-BE49-F238E27FC236}">
                <a16:creationId xmlns:a16="http://schemas.microsoft.com/office/drawing/2014/main" id="{CB10DA56-7D1A-441E-8612-8671966321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4114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id="{AA2E94C2-4FEA-4C8C-9476-5467D1A37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Viewing Blair Protractoviews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5196683-ABD0-44F0-9D08-D4DAC9E751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3972" name="Picture 4" descr="Perry 2">
            <a:extLst>
              <a:ext uri="{FF2B5EF4-FFF2-40B4-BE49-F238E27FC236}">
                <a16:creationId xmlns:a16="http://schemas.microsoft.com/office/drawing/2014/main" id="{4411F2A3-81D3-4ABC-A3F3-2627AF938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1" b="53662"/>
          <a:stretch>
            <a:fillRect/>
          </a:stretch>
        </p:blipFill>
        <p:spPr bwMode="auto">
          <a:xfrm>
            <a:off x="2286000" y="2590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>
            <a:extLst>
              <a:ext uri="{FF2B5EF4-FFF2-40B4-BE49-F238E27FC236}">
                <a16:creationId xmlns:a16="http://schemas.microsoft.com/office/drawing/2014/main" id="{17E2EE8A-221E-4397-97EE-7FE1FE72D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90 degree rule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FDE0942F-D896-457C-B3FE-A2DFBB46B7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4996" name="Picture 4" descr="Perry 2">
            <a:extLst>
              <a:ext uri="{FF2B5EF4-FFF2-40B4-BE49-F238E27FC236}">
                <a16:creationId xmlns:a16="http://schemas.microsoft.com/office/drawing/2014/main" id="{3AFE7C74-2F69-4A36-B147-4CAA15B99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06" b="19441"/>
          <a:stretch>
            <a:fillRect/>
          </a:stretch>
        </p:blipFill>
        <p:spPr bwMode="auto">
          <a:xfrm>
            <a:off x="2286000" y="3048000"/>
            <a:ext cx="7772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>
            <a:extLst>
              <a:ext uri="{FF2B5EF4-FFF2-40B4-BE49-F238E27FC236}">
                <a16:creationId xmlns:a16="http://schemas.microsoft.com/office/drawing/2014/main" id="{782D2047-A045-4141-AD8F-E807ACF41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90 degree rule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D39164DF-7FCD-4EBA-96A1-CF37A8DB1F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6020" name="Picture 4" descr="Perry 4">
            <a:extLst>
              <a:ext uri="{FF2B5EF4-FFF2-40B4-BE49-F238E27FC236}">
                <a16:creationId xmlns:a16="http://schemas.microsoft.com/office/drawing/2014/main" id="{C7C33A95-54C6-44AF-9991-C39C47F13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7" b="69345"/>
          <a:stretch>
            <a:fillRect/>
          </a:stretch>
        </p:blipFill>
        <p:spPr bwMode="auto">
          <a:xfrm>
            <a:off x="2286000" y="3276600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>
            <a:extLst>
              <a:ext uri="{FF2B5EF4-FFF2-40B4-BE49-F238E27FC236}">
                <a16:creationId xmlns:a16="http://schemas.microsoft.com/office/drawing/2014/main" id="{E28FC896-5548-40B8-8E0E-C7FA7CF56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Overlap and Underlap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DF880E7D-76AA-482D-A4F4-8F83947566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62201" y="2286001"/>
            <a:ext cx="7693025" cy="372427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7044" name="Picture 4" descr="Perry 3">
            <a:extLst>
              <a:ext uri="{FF2B5EF4-FFF2-40B4-BE49-F238E27FC236}">
                <a16:creationId xmlns:a16="http://schemas.microsoft.com/office/drawing/2014/main" id="{DE0468C4-AB36-4403-9739-A4023CFE5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7323" r="7823" b="80044"/>
          <a:stretch/>
        </p:blipFill>
        <p:spPr bwMode="auto">
          <a:xfrm>
            <a:off x="3426881" y="2526197"/>
            <a:ext cx="6173787" cy="135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Text Box 5">
            <a:extLst>
              <a:ext uri="{FF2B5EF4-FFF2-40B4-BE49-F238E27FC236}">
                <a16:creationId xmlns:a16="http://schemas.microsoft.com/office/drawing/2014/main" id="{D847A042-1597-4FAA-976B-392FF2E7C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514601"/>
            <a:ext cx="3276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OVERLAP VS. UNDERLAP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CE98AF-0631-4AFB-9095-6BD01305A6E8}"/>
              </a:ext>
            </a:extLst>
          </p:cNvPr>
          <p:cNvSpPr txBox="1"/>
          <p:nvPr/>
        </p:nvSpPr>
        <p:spPr>
          <a:xfrm>
            <a:off x="3232150" y="4226670"/>
            <a:ext cx="652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overlap seen on the left ‘must’ be an AS displacement.</a:t>
            </a:r>
          </a:p>
          <a:p>
            <a:endParaRPr lang="en-US" dirty="0"/>
          </a:p>
          <a:p>
            <a:r>
              <a:rPr lang="en-US" dirty="0"/>
              <a:t>An underlap seen on the right ‘must’ be an PI displacement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~hpa0018">
            <a:extLst>
              <a:ext uri="{FF2B5EF4-FFF2-40B4-BE49-F238E27FC236}">
                <a16:creationId xmlns:a16="http://schemas.microsoft.com/office/drawing/2014/main" id="{D8F28E0B-4792-4F4F-A51E-BCD111409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911" y="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 Box 3">
            <a:extLst>
              <a:ext uri="{FF2B5EF4-FFF2-40B4-BE49-F238E27FC236}">
                <a16:creationId xmlns:a16="http://schemas.microsoft.com/office/drawing/2014/main" id="{BD8BB87D-FC85-472B-A690-A7787A98E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911" y="4308475"/>
            <a:ext cx="16209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LEFT</a:t>
            </a:r>
          </a:p>
          <a:p>
            <a:pPr algn="ctr" eaLnBrk="1" hangingPunct="1"/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OBLIQUE</a:t>
            </a:r>
          </a:p>
          <a:p>
            <a:pPr algn="ctr" eaLnBrk="1" hangingPunct="1"/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BLAIR</a:t>
            </a:r>
          </a:p>
          <a:p>
            <a:pPr algn="ctr" eaLnBrk="1" hangingPunct="1"/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VIEW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1980 protracto for Perry1">
            <a:extLst>
              <a:ext uri="{FF2B5EF4-FFF2-40B4-BE49-F238E27FC236}">
                <a16:creationId xmlns:a16="http://schemas.microsoft.com/office/drawing/2014/main" id="{D16FF164-7505-40F3-8055-556A39A5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-1082675"/>
            <a:ext cx="6648450" cy="90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Text Box 3">
            <a:extLst>
              <a:ext uri="{FF2B5EF4-FFF2-40B4-BE49-F238E27FC236}">
                <a16:creationId xmlns:a16="http://schemas.microsoft.com/office/drawing/2014/main" id="{8B324A92-A40E-46AB-A438-5CC609DAC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3508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104452" name="Text Box 4">
            <a:extLst>
              <a:ext uri="{FF2B5EF4-FFF2-40B4-BE49-F238E27FC236}">
                <a16:creationId xmlns:a16="http://schemas.microsoft.com/office/drawing/2014/main" id="{D7822F1E-A702-4D06-87B0-B9469DB93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54026"/>
            <a:ext cx="56340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33CC"/>
                </a:solidFill>
                <a:latin typeface="Comic Sans MS" panose="030F0702030302020204" pitchFamily="66" charset="0"/>
              </a:rPr>
              <a:t>Then the patient is turned to see the true lateral aspect of</a:t>
            </a:r>
          </a:p>
          <a:p>
            <a:pPr eaLnBrk="1" hangingPunct="1"/>
            <a:r>
              <a:rPr lang="en-US" altLang="en-US" sz="2800">
                <a:solidFill>
                  <a:srgbClr val="FF33CC"/>
                </a:solidFill>
                <a:latin typeface="Comic Sans MS" panose="030F0702030302020204" pitchFamily="66" charset="0"/>
              </a:rPr>
              <a:t>  the articulation by looking</a:t>
            </a:r>
          </a:p>
          <a:p>
            <a:pPr eaLnBrk="1" hangingPunct="1"/>
            <a:r>
              <a:rPr lang="en-US" altLang="en-US" sz="2800">
                <a:solidFill>
                  <a:srgbClr val="FF33CC"/>
                </a:solidFill>
                <a:latin typeface="Comic Sans MS" panose="030F0702030302020204" pitchFamily="66" charset="0"/>
              </a:rPr>
              <a:t>   along the condyle convergence</a:t>
            </a:r>
            <a:r>
              <a:rPr lang="en-US" altLang="en-US" sz="2800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68291C7-27AA-4E93-A4F6-BE4D3047FF8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24000" y="0"/>
            <a:ext cx="9144000" cy="2209800"/>
          </a:xfrm>
          <a:gradFill rotWithShape="0">
            <a:gsLst>
              <a:gs pos="0">
                <a:srgbClr val="FF99FF">
                  <a:gamma/>
                  <a:shade val="46275"/>
                  <a:invGamma/>
                </a:srgbClr>
              </a:gs>
              <a:gs pos="5000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>
                <a:solidFill>
                  <a:schemeClr val="hlink"/>
                </a:solidFill>
                <a:latin typeface="Comic Sans MS" pitchFamily="66" charset="0"/>
              </a:rPr>
              <a:t>This “Tracking and Sliding”…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EC57A9A-9914-4728-9A6F-C622ED9187F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2133600"/>
            <a:ext cx="9144000" cy="4724400"/>
          </a:xfrm>
          <a:gradFill rotWithShape="0">
            <a:gsLst>
              <a:gs pos="0">
                <a:srgbClr val="FF99FF">
                  <a:gamma/>
                  <a:shade val="46275"/>
                  <a:invGamma/>
                </a:srgbClr>
              </a:gs>
              <a:gs pos="5000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endParaRPr lang="en-US" sz="3600">
              <a:latin typeface="Comic Sans MS" pitchFamily="66" charset="0"/>
            </a:endParaRPr>
          </a:p>
          <a:p>
            <a:pPr eaLnBrk="1" hangingPunct="1">
              <a:defRPr/>
            </a:pPr>
            <a:endParaRPr lang="en-US" sz="360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600">
                <a:solidFill>
                  <a:srgbClr val="FFFF00"/>
                </a:solidFill>
                <a:latin typeface="Comic Sans MS" pitchFamily="66" charset="0"/>
              </a:rPr>
              <a:t>Allows us to see a true overlapping or under lapping at the edge of the articulation not otherwise seen on conventional views.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Juxta circled">
            <a:extLst>
              <a:ext uri="{FF2B5EF4-FFF2-40B4-BE49-F238E27FC236}">
                <a16:creationId xmlns:a16="http://schemas.microsoft.com/office/drawing/2014/main" id="{AE851858-3294-485B-9E98-0D3874CE8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Text Box 3">
            <a:extLst>
              <a:ext uri="{FF2B5EF4-FFF2-40B4-BE49-F238E27FC236}">
                <a16:creationId xmlns:a16="http://schemas.microsoft.com/office/drawing/2014/main" id="{F71A8B42-9D7E-4EF1-9B54-87D5878A6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27039"/>
            <a:ext cx="6019800" cy="7016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 closer look on one side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~hpa0024">
            <a:extLst>
              <a:ext uri="{FF2B5EF4-FFF2-40B4-BE49-F238E27FC236}">
                <a16:creationId xmlns:a16="http://schemas.microsoft.com/office/drawing/2014/main" id="{82AF221D-96BC-4D8A-85AA-4F35AABEF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1450"/>
            <a:ext cx="87630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 Box 3">
            <a:extLst>
              <a:ext uri="{FF2B5EF4-FFF2-40B4-BE49-F238E27FC236}">
                <a16:creationId xmlns:a16="http://schemas.microsoft.com/office/drawing/2014/main" id="{1C23D2D1-E998-48DF-81A3-65600DD8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9498" y="3851275"/>
            <a:ext cx="16209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RIGHT</a:t>
            </a:r>
          </a:p>
          <a:p>
            <a:pPr algn="ctr" eaLnBrk="1" hangingPunct="1"/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OBLIQUE</a:t>
            </a:r>
          </a:p>
          <a:p>
            <a:pPr algn="ctr" eaLnBrk="1" hangingPunct="1"/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BLAIR</a:t>
            </a:r>
          </a:p>
          <a:p>
            <a:pPr algn="ctr" eaLnBrk="1" hangingPunct="1"/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VIEW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ASR-RtProt">
            <a:extLst>
              <a:ext uri="{FF2B5EF4-FFF2-40B4-BE49-F238E27FC236}">
                <a16:creationId xmlns:a16="http://schemas.microsoft.com/office/drawing/2014/main" id="{75B8229D-23C1-4BFB-863A-839271392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9" y="-1100138"/>
            <a:ext cx="7248525" cy="905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ext Box 3">
            <a:extLst>
              <a:ext uri="{FF2B5EF4-FFF2-40B4-BE49-F238E27FC236}">
                <a16:creationId xmlns:a16="http://schemas.microsoft.com/office/drawing/2014/main" id="{411B9EDC-F6C4-4980-BEEC-9AE4F419A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274639"/>
            <a:ext cx="553561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3300"/>
                </a:solidFill>
                <a:latin typeface="Comic Sans MS" panose="030F0702030302020204" pitchFamily="66" charset="0"/>
              </a:rPr>
              <a:t>The patient is turned the other way to see the</a:t>
            </a:r>
          </a:p>
          <a:p>
            <a:pPr eaLnBrk="1" hangingPunct="1"/>
            <a:r>
              <a:rPr lang="en-US" altLang="en-US" sz="3200">
                <a:solidFill>
                  <a:srgbClr val="FF3300"/>
                </a:solidFill>
                <a:latin typeface="Comic Sans MS" panose="030F0702030302020204" pitchFamily="66" charset="0"/>
              </a:rPr>
              <a:t> the true lateral aspect of the other articulation.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overlap circled">
            <a:extLst>
              <a:ext uri="{FF2B5EF4-FFF2-40B4-BE49-F238E27FC236}">
                <a16:creationId xmlns:a16="http://schemas.microsoft.com/office/drawing/2014/main" id="{67329C2E-BC6E-47F7-B1F1-01827517A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Text Box 3">
            <a:extLst>
              <a:ext uri="{FF2B5EF4-FFF2-40B4-BE49-F238E27FC236}">
                <a16:creationId xmlns:a16="http://schemas.microsoft.com/office/drawing/2014/main" id="{7ECB7B1B-A4B9-4FE6-8532-366C5765C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304800"/>
            <a:ext cx="3032125" cy="17399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Comic Sans MS" panose="030F0702030302020204" pitchFamily="66" charset="0"/>
              </a:rPr>
              <a:t>…and a closer</a:t>
            </a:r>
          </a:p>
          <a:p>
            <a:pPr eaLnBrk="1" hangingPunct="1"/>
            <a:r>
              <a:rPr lang="en-US" altLang="en-US" sz="3600">
                <a:latin typeface="Comic Sans MS" panose="030F0702030302020204" pitchFamily="66" charset="0"/>
              </a:rPr>
              <a:t>look on this </a:t>
            </a:r>
          </a:p>
          <a:p>
            <a:pPr eaLnBrk="1" hangingPunct="1"/>
            <a:r>
              <a:rPr lang="en-US" altLang="en-US" sz="3600">
                <a:latin typeface="Comic Sans MS" panose="030F0702030302020204" pitchFamily="66" charset="0"/>
              </a:rPr>
              <a:t>side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ASR-RtProt">
            <a:extLst>
              <a:ext uri="{FF2B5EF4-FFF2-40B4-BE49-F238E27FC236}">
                <a16:creationId xmlns:a16="http://schemas.microsoft.com/office/drawing/2014/main" id="{B77BF66A-3FD2-44A0-A55A-4602800F1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4"/>
          <a:stretch>
            <a:fillRect/>
          </a:stretch>
        </p:blipFill>
        <p:spPr bwMode="auto">
          <a:xfrm>
            <a:off x="4267201" y="304800"/>
            <a:ext cx="5795963" cy="620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Line 3">
            <a:extLst>
              <a:ext uri="{FF2B5EF4-FFF2-40B4-BE49-F238E27FC236}">
                <a16:creationId xmlns:a16="http://schemas.microsoft.com/office/drawing/2014/main" id="{C669087E-9D67-41F7-AEB8-E36FA54A0F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3048000"/>
            <a:ext cx="457200" cy="381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2" name="Text Box 4">
            <a:extLst>
              <a:ext uri="{FF2B5EF4-FFF2-40B4-BE49-F238E27FC236}">
                <a16:creationId xmlns:a16="http://schemas.microsoft.com/office/drawing/2014/main" id="{E3BF6859-6F81-46B0-B69C-5B8CEFB22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18288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124933" name="Text Box 5">
            <a:extLst>
              <a:ext uri="{FF2B5EF4-FFF2-40B4-BE49-F238E27FC236}">
                <a16:creationId xmlns:a16="http://schemas.microsoft.com/office/drawing/2014/main" id="{CA0B8D9D-ABC5-4069-B497-902178170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1371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folHlink"/>
                </a:solidFill>
              </a:rPr>
              <a:t>ASR</a:t>
            </a:r>
          </a:p>
        </p:txBody>
      </p:sp>
      <p:sp>
        <p:nvSpPr>
          <p:cNvPr id="124934" name="Text Box 6">
            <a:extLst>
              <a:ext uri="{FF2B5EF4-FFF2-40B4-BE49-F238E27FC236}">
                <a16:creationId xmlns:a16="http://schemas.microsoft.com/office/drawing/2014/main" id="{1730E094-70EC-4CF3-BDAE-FDA7E9E18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006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3300"/>
                </a:solidFill>
              </a:rPr>
              <a:t>L</a:t>
            </a:r>
          </a:p>
        </p:txBody>
      </p:sp>
      <p:sp>
        <p:nvSpPr>
          <p:cNvPr id="124935" name="Line 7">
            <a:extLst>
              <a:ext uri="{FF2B5EF4-FFF2-40B4-BE49-F238E27FC236}">
                <a16:creationId xmlns:a16="http://schemas.microsoft.com/office/drawing/2014/main" id="{FC386E8C-1901-4E71-BE60-E3767F9B99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3276600"/>
            <a:ext cx="381000" cy="30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6" name="Text Box 8">
            <a:extLst>
              <a:ext uri="{FF2B5EF4-FFF2-40B4-BE49-F238E27FC236}">
                <a16:creationId xmlns:a16="http://schemas.microsoft.com/office/drawing/2014/main" id="{6DED54A6-B910-48DC-98D7-EBEAB1325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562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</a:rPr>
              <a:t>PIL</a:t>
            </a:r>
          </a:p>
        </p:txBody>
      </p:sp>
      <p:sp>
        <p:nvSpPr>
          <p:cNvPr id="124937" name="Text Box 9">
            <a:extLst>
              <a:ext uri="{FF2B5EF4-FFF2-40B4-BE49-F238E27FC236}">
                <a16:creationId xmlns:a16="http://schemas.microsoft.com/office/drawing/2014/main" id="{A0174BDA-3650-4332-8632-F21C86E4A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438401"/>
            <a:ext cx="18288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direction of the arrow corresponds with atlas overlap and underlap.  Note, whichever marker to which  the arrow points will be the last letter of the listing.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1980 protracto for Perry1">
            <a:extLst>
              <a:ext uri="{FF2B5EF4-FFF2-40B4-BE49-F238E27FC236}">
                <a16:creationId xmlns:a16="http://schemas.microsoft.com/office/drawing/2014/main" id="{38982AA8-F041-4841-BD8F-3D5E8201F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8"/>
          <a:stretch>
            <a:fillRect/>
          </a:stretch>
        </p:blipFill>
        <p:spPr bwMode="auto">
          <a:xfrm>
            <a:off x="4953001" y="457200"/>
            <a:ext cx="5319713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Text Box 3">
            <a:extLst>
              <a:ext uri="{FF2B5EF4-FFF2-40B4-BE49-F238E27FC236}">
                <a16:creationId xmlns:a16="http://schemas.microsoft.com/office/drawing/2014/main" id="{EFDDA3B9-ABB0-45DB-B034-2E4101ED5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3508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125956" name="Text Box 4">
            <a:extLst>
              <a:ext uri="{FF2B5EF4-FFF2-40B4-BE49-F238E27FC236}">
                <a16:creationId xmlns:a16="http://schemas.microsoft.com/office/drawing/2014/main" id="{43EFE2A3-D78A-4309-83B4-259D957D7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54026"/>
            <a:ext cx="7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125957" name="Line 5">
            <a:extLst>
              <a:ext uri="{FF2B5EF4-FFF2-40B4-BE49-F238E27FC236}">
                <a16:creationId xmlns:a16="http://schemas.microsoft.com/office/drawing/2014/main" id="{1AB7D3DC-C68E-4B16-AA51-6DE3ACF7B6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86600" y="3048000"/>
            <a:ext cx="381000" cy="3048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8" name="Text Box 6">
            <a:extLst>
              <a:ext uri="{FF2B5EF4-FFF2-40B4-BE49-F238E27FC236}">
                <a16:creationId xmlns:a16="http://schemas.microsoft.com/office/drawing/2014/main" id="{AE037118-46A9-4DEA-A79D-9B67E3C91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676400"/>
            <a:ext cx="68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9900"/>
                </a:solidFill>
              </a:rPr>
              <a:t>L</a:t>
            </a:r>
          </a:p>
        </p:txBody>
      </p:sp>
      <p:sp>
        <p:nvSpPr>
          <p:cNvPr id="125959" name="Text Box 7">
            <a:extLst>
              <a:ext uri="{FF2B5EF4-FFF2-40B4-BE49-F238E27FC236}">
                <a16:creationId xmlns:a16="http://schemas.microsoft.com/office/drawing/2014/main" id="{66BD67B4-1D87-4BFE-8AC5-0B91A9BDB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990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9900"/>
                </a:solidFill>
              </a:rPr>
              <a:t>ASL</a:t>
            </a:r>
          </a:p>
        </p:txBody>
      </p:sp>
      <p:sp>
        <p:nvSpPr>
          <p:cNvPr id="125960" name="Line 8">
            <a:extLst>
              <a:ext uri="{FF2B5EF4-FFF2-40B4-BE49-F238E27FC236}">
                <a16:creationId xmlns:a16="http://schemas.microsoft.com/office/drawing/2014/main" id="{3F397EA9-2FDA-458C-9E53-11CF6E8D4E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124200"/>
            <a:ext cx="381000" cy="3048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1" name="Text Box 9">
            <a:extLst>
              <a:ext uri="{FF2B5EF4-FFF2-40B4-BE49-F238E27FC236}">
                <a16:creationId xmlns:a16="http://schemas.microsoft.com/office/drawing/2014/main" id="{3058EBF5-9BAC-4367-8C23-388DFC949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8006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663300"/>
                </a:solidFill>
              </a:rPr>
              <a:t>R</a:t>
            </a:r>
          </a:p>
        </p:txBody>
      </p:sp>
      <p:sp>
        <p:nvSpPr>
          <p:cNvPr id="125962" name="Text Box 10">
            <a:extLst>
              <a:ext uri="{FF2B5EF4-FFF2-40B4-BE49-F238E27FC236}">
                <a16:creationId xmlns:a16="http://schemas.microsoft.com/office/drawing/2014/main" id="{1C55B71D-56AF-4DFF-A793-D657209A9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562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663300"/>
                </a:solidFill>
              </a:rPr>
              <a:t>PIR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4DEB65F5-457D-4EF1-AEE3-FDBD0D31B07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057400" y="1219200"/>
            <a:ext cx="8229600" cy="13843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/>
              <a:t>When the misalignment is to the anterior, it is simultaneously misaligned to the superior and lateral.</a:t>
            </a:r>
          </a:p>
        </p:txBody>
      </p:sp>
      <p:pic>
        <p:nvPicPr>
          <p:cNvPr id="7171" name="Picture 3" descr="BJ 001">
            <a:extLst>
              <a:ext uri="{FF2B5EF4-FFF2-40B4-BE49-F238E27FC236}">
                <a16:creationId xmlns:a16="http://schemas.microsoft.com/office/drawing/2014/main" id="{D0CEB08E-8159-461D-A674-C0B46AAA6C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0" t="55362" r="7411" b="29863"/>
          <a:stretch>
            <a:fillRect/>
          </a:stretch>
        </p:blipFill>
        <p:spPr>
          <a:xfrm>
            <a:off x="2362200" y="3581400"/>
            <a:ext cx="7596188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2AED6307-A690-425C-8600-59B27F9D5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9436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ASL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00F08510-9EFC-4E2E-858E-EC5606349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9436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ASR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C2E143D-85FE-45F6-BE0B-0ED0EB72A19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05000" y="1143000"/>
            <a:ext cx="8229600" cy="17653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/>
              <a:t>When the misalignment is to the posterior, it is simultaneously misaligned to the inferior and lateral.</a:t>
            </a:r>
          </a:p>
        </p:txBody>
      </p:sp>
      <p:pic>
        <p:nvPicPr>
          <p:cNvPr id="8195" name="Picture 3" descr="BJ 001">
            <a:extLst>
              <a:ext uri="{FF2B5EF4-FFF2-40B4-BE49-F238E27FC236}">
                <a16:creationId xmlns:a16="http://schemas.microsoft.com/office/drawing/2014/main" id="{93230332-EA19-4B8C-A3EB-CE3B43A629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0" t="74864" r="7411" b="11124"/>
          <a:stretch>
            <a:fillRect/>
          </a:stretch>
        </p:blipFill>
        <p:spPr>
          <a:xfrm>
            <a:off x="2286000" y="3505201"/>
            <a:ext cx="7596188" cy="180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E8D285E9-75BE-4EA2-BA0D-32505F643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7912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PIL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45AB555F-7CE2-4BD6-A497-A2870D955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57150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PIR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8FD27DD-7699-4BA0-889C-1B6A53A3FEC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9219" name="Picture 3" descr="new notes">
            <a:extLst>
              <a:ext uri="{FF2B5EF4-FFF2-40B4-BE49-F238E27FC236}">
                <a16:creationId xmlns:a16="http://schemas.microsoft.com/office/drawing/2014/main" id="{DFADD4B2-BF9B-4EF9-A076-267D77BB07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6" t="5562" r="16823" b="68539"/>
          <a:stretch>
            <a:fillRect/>
          </a:stretch>
        </p:blipFill>
        <p:spPr>
          <a:xfrm>
            <a:off x="3733800" y="762001"/>
            <a:ext cx="4305300" cy="5470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E20B4EA-396C-4626-A9DF-DDCA0413579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0243" name="Picture 3" descr="new notes">
            <a:extLst>
              <a:ext uri="{FF2B5EF4-FFF2-40B4-BE49-F238E27FC236}">
                <a16:creationId xmlns:a16="http://schemas.microsoft.com/office/drawing/2014/main" id="{F1CBE3C5-29DE-4C2A-B194-EE5CC5B839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t="28098" r="62706" b="45856"/>
          <a:stretch>
            <a:fillRect/>
          </a:stretch>
        </p:blipFill>
        <p:spPr>
          <a:xfrm>
            <a:off x="3429001" y="762000"/>
            <a:ext cx="4689475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EEA25850-1196-48A6-91AF-79E2EE4A2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7710488" cy="175432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Comic Sans MS" panose="030F0702030302020204" pitchFamily="66" charset="0"/>
              </a:rPr>
              <a:t>Solving problems with custom made views adds to the excellence we strive 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01833936-F220-4E19-A5C1-8369E864B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76400"/>
            <a:ext cx="2743200" cy="2286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Comic Sans MS" panose="030F0702030302020204" pitchFamily="66" charset="0"/>
              </a:rPr>
              <a:t>strive  </a:t>
            </a:r>
          </a:p>
          <a:p>
            <a:pPr eaLnBrk="1" hangingPunct="1"/>
            <a:r>
              <a:rPr lang="en-US" altLang="en-US" sz="3600">
                <a:latin typeface="Comic Sans MS" panose="030F0702030302020204" pitchFamily="66" charset="0"/>
              </a:rPr>
              <a:t>for in </a:t>
            </a:r>
          </a:p>
          <a:p>
            <a:pPr eaLnBrk="1" hangingPunct="1"/>
            <a:r>
              <a:rPr lang="en-US" altLang="en-US" sz="3600">
                <a:latin typeface="Comic Sans MS" panose="030F0702030302020204" pitchFamily="66" charset="0"/>
              </a:rPr>
              <a:t>subluxation </a:t>
            </a:r>
          </a:p>
          <a:p>
            <a:pPr eaLnBrk="1" hangingPunct="1"/>
            <a:r>
              <a:rPr lang="en-US" altLang="en-US" sz="3600">
                <a:latin typeface="Comic Sans MS" panose="030F0702030302020204" pitchFamily="66" charset="0"/>
              </a:rPr>
              <a:t>correction. </a:t>
            </a:r>
          </a:p>
        </p:txBody>
      </p:sp>
      <p:pic>
        <p:nvPicPr>
          <p:cNvPr id="11268" name="Picture 4" descr="Lily pv 005">
            <a:extLst>
              <a:ext uri="{FF2B5EF4-FFF2-40B4-BE49-F238E27FC236}">
                <a16:creationId xmlns:a16="http://schemas.microsoft.com/office/drawing/2014/main" id="{2CCC52D6-7DDA-476C-A37F-4A4678A46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87"/>
          <a:stretch>
            <a:fillRect/>
          </a:stretch>
        </p:blipFill>
        <p:spPr bwMode="auto">
          <a:xfrm>
            <a:off x="5684838" y="2263776"/>
            <a:ext cx="4443412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28</TotalTime>
  <Words>579</Words>
  <Application>Microsoft Office PowerPoint</Application>
  <PresentationFormat>Widescreen</PresentationFormat>
  <Paragraphs>118</Paragraphs>
  <Slides>45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Bookman Old Style</vt:lpstr>
      <vt:lpstr>Calibri</vt:lpstr>
      <vt:lpstr>Comic Sans MS</vt:lpstr>
      <vt:lpstr>Garamond</vt:lpstr>
      <vt:lpstr>Rockwell</vt:lpstr>
      <vt:lpstr>Tahoma</vt:lpstr>
      <vt:lpstr>Times New Roman</vt:lpstr>
      <vt:lpstr>Wingdings</vt:lpstr>
      <vt:lpstr>Damask</vt:lpstr>
      <vt:lpstr>Blair hour 8 Reading Protracto-view images</vt:lpstr>
      <vt:lpstr>PowerPoint Presentation</vt:lpstr>
      <vt:lpstr>PowerPoint Presentation</vt:lpstr>
      <vt:lpstr>This “Tracking and Sliding”…</vt:lpstr>
      <vt:lpstr>When the misalignment is to the anterior, it is simultaneously misaligned to the superior and lateral.</vt:lpstr>
      <vt:lpstr>When the misalignment is to the posterior, it is simultaneously misaligned to the inferior and lateral.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Blair Protracto View</vt:lpstr>
      <vt:lpstr>ASR (Anterior Superior Right)</vt:lpstr>
      <vt:lpstr>PIL (Posterior Inferior Left)</vt:lpstr>
      <vt:lpstr>Slope and Convexity Angles</vt:lpstr>
      <vt:lpstr>Atlas Motion</vt:lpstr>
      <vt:lpstr>Atlas Motion </vt:lpstr>
      <vt:lpstr>The LATERAL Edge</vt:lpstr>
      <vt:lpstr>Vivid example of atlas misalignment via Blair concept</vt:lpstr>
      <vt:lpstr>ASR – Right Protracto View</vt:lpstr>
      <vt:lpstr>Anterior Superior Right</vt:lpstr>
      <vt:lpstr>ASL – Left Protracto View</vt:lpstr>
      <vt:lpstr>Anterior Superior Left</vt:lpstr>
      <vt:lpstr>PIL Right Protracto View</vt:lpstr>
      <vt:lpstr>Posterior Inferior Left</vt:lpstr>
      <vt:lpstr>PIR – Left Protracto View</vt:lpstr>
      <vt:lpstr>Posterior Inferior Right</vt:lpstr>
      <vt:lpstr>PowerPoint Presentation</vt:lpstr>
      <vt:lpstr>PowerPoint Presentation</vt:lpstr>
      <vt:lpstr>PowerPoint Presentation</vt:lpstr>
      <vt:lpstr>PowerPoint Presentation</vt:lpstr>
      <vt:lpstr>Viewing Blair Protractoviews (Always viewed from the posterior)</vt:lpstr>
      <vt:lpstr>Viewing Blair Protractoviews</vt:lpstr>
      <vt:lpstr>Viewing Blair Protractoviews</vt:lpstr>
      <vt:lpstr>90 degree rule</vt:lpstr>
      <vt:lpstr>90 degree rule</vt:lpstr>
      <vt:lpstr>Overlap and Underlap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Argentina Blair class</dc:title>
  <dc:creator>Thomas Forest</dc:creator>
  <cp:lastModifiedBy>Thomas Forest</cp:lastModifiedBy>
  <cp:revision>6</cp:revision>
  <dcterms:created xsi:type="dcterms:W3CDTF">2021-11-13T20:36:44Z</dcterms:created>
  <dcterms:modified xsi:type="dcterms:W3CDTF">2024-04-18T15:27:39Z</dcterms:modified>
</cp:coreProperties>
</file>