
<file path=[Content_Types].xml><?xml version="1.0" encoding="utf-8"?>
<Types xmlns="http://schemas.openxmlformats.org/package/2006/content-types">
  <Default Extension="emf" ContentType="image/x-emf"/>
  <Default Extension="jpe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6"/>
  </p:notesMasterIdLst>
  <p:sldIdLst>
    <p:sldId id="257" r:id="rId2"/>
    <p:sldId id="258" r:id="rId3"/>
    <p:sldId id="259" r:id="rId4"/>
    <p:sldId id="260" r:id="rId5"/>
    <p:sldId id="261" r:id="rId6"/>
    <p:sldId id="262" r:id="rId7"/>
    <p:sldId id="263" r:id="rId8"/>
    <p:sldId id="264" r:id="rId9"/>
    <p:sldId id="265" r:id="rId10"/>
    <p:sldId id="266" r:id="rId11"/>
    <p:sldId id="267" r:id="rId12"/>
    <p:sldId id="270" r:id="rId13"/>
    <p:sldId id="271" r:id="rId14"/>
    <p:sldId id="272" r:id="rId15"/>
    <p:sldId id="273" r:id="rId16"/>
    <p:sldId id="274" r:id="rId17"/>
    <p:sldId id="427" r:id="rId18"/>
    <p:sldId id="275" r:id="rId19"/>
    <p:sldId id="276" r:id="rId20"/>
    <p:sldId id="277" r:id="rId21"/>
    <p:sldId id="278" r:id="rId22"/>
    <p:sldId id="279" r:id="rId23"/>
    <p:sldId id="280" r:id="rId24"/>
    <p:sldId id="281" r:id="rId25"/>
    <p:sldId id="429" r:id="rId26"/>
    <p:sldId id="411" r:id="rId27"/>
    <p:sldId id="412" r:id="rId28"/>
    <p:sldId id="370" r:id="rId29"/>
    <p:sldId id="413" r:id="rId30"/>
    <p:sldId id="426" r:id="rId31"/>
    <p:sldId id="428" r:id="rId32"/>
    <p:sldId id="391" r:id="rId33"/>
    <p:sldId id="414" r:id="rId34"/>
    <p:sldId id="287" r:id="rId35"/>
    <p:sldId id="415" r:id="rId36"/>
    <p:sldId id="416" r:id="rId37"/>
    <p:sldId id="417" r:id="rId38"/>
    <p:sldId id="376" r:id="rId39"/>
    <p:sldId id="377" r:id="rId40"/>
    <p:sldId id="378" r:id="rId41"/>
    <p:sldId id="382" r:id="rId42"/>
    <p:sldId id="383" r:id="rId43"/>
    <p:sldId id="384" r:id="rId44"/>
    <p:sldId id="385" r:id="rId45"/>
    <p:sldId id="418" r:id="rId46"/>
    <p:sldId id="419" r:id="rId47"/>
    <p:sldId id="420" r:id="rId48"/>
    <p:sldId id="421" r:id="rId49"/>
    <p:sldId id="390" r:id="rId50"/>
    <p:sldId id="422" r:id="rId51"/>
    <p:sldId id="392" r:id="rId52"/>
    <p:sldId id="423" r:id="rId53"/>
    <p:sldId id="282" r:id="rId54"/>
    <p:sldId id="283" r:id="rId55"/>
    <p:sldId id="284" r:id="rId56"/>
    <p:sldId id="285" r:id="rId57"/>
    <p:sldId id="286" r:id="rId58"/>
    <p:sldId id="290" r:id="rId59"/>
    <p:sldId id="291" r:id="rId60"/>
    <p:sldId id="294" r:id="rId61"/>
    <p:sldId id="295" r:id="rId62"/>
    <p:sldId id="297" r:id="rId63"/>
    <p:sldId id="296" r:id="rId64"/>
    <p:sldId id="425" r:id="rId6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65" d="100"/>
          <a:sy n="65" d="100"/>
        </p:scale>
        <p:origin x="1780" y="52"/>
      </p:cViewPr>
      <p:guideLst/>
    </p:cSldViewPr>
  </p:slideViewPr>
  <p:notesTextViewPr>
    <p:cViewPr>
      <p:scale>
        <a:sx n="1" d="1"/>
        <a:sy n="1" d="1"/>
      </p:scale>
      <p:origin x="0" y="0"/>
    </p:cViewPr>
  </p:notesTextViewPr>
  <p:sorterViewPr>
    <p:cViewPr varScale="1">
      <p:scale>
        <a:sx n="100" d="100"/>
        <a:sy n="100" d="100"/>
      </p:scale>
      <p:origin x="0" y="-418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A37EE8-8547-4EFA-916D-5521BBDFB4F9}" type="datetimeFigureOut">
              <a:rPr lang="en-US" smtClean="0"/>
              <a:t>4/17/2024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E23771-388B-4378-ADC7-1CBA032E781C}" type="slidenum">
              <a:rPr lang="en-US" smtClean="0"/>
              <a:t>‹#›</a:t>
            </a:fld>
            <a:endParaRPr lang="en-US"/>
          </a:p>
        </p:txBody>
      </p:sp>
    </p:spTree>
    <p:extLst>
      <p:ext uri="{BB962C8B-B14F-4D97-AF65-F5344CB8AC3E}">
        <p14:creationId xmlns:p14="http://schemas.microsoft.com/office/powerpoint/2010/main" val="2104702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a:extLst>
              <a:ext uri="{FF2B5EF4-FFF2-40B4-BE49-F238E27FC236}">
                <a16:creationId xmlns:a16="http://schemas.microsoft.com/office/drawing/2014/main" id="{8C802EA9-D0A3-49EC-B511-653C0AF963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BA6C89B-AEED-407B-8AF4-12B8227EB16A}" type="slidenum">
              <a:rPr lang="en-US" altLang="en-US"/>
              <a:pPr/>
              <a:t>1</a:t>
            </a:fld>
            <a:endParaRPr lang="en-US" altLang="en-US"/>
          </a:p>
        </p:txBody>
      </p:sp>
      <p:sp>
        <p:nvSpPr>
          <p:cNvPr id="130051" name="Rectangle 2">
            <a:extLst>
              <a:ext uri="{FF2B5EF4-FFF2-40B4-BE49-F238E27FC236}">
                <a16:creationId xmlns:a16="http://schemas.microsoft.com/office/drawing/2014/main" id="{F07918B0-734F-4FD8-98C5-6165A00009F7}"/>
              </a:ext>
            </a:extLst>
          </p:cNvPr>
          <p:cNvSpPr>
            <a:spLocks noGrp="1" noRot="1" noChangeAspect="1" noChangeArrowheads="1" noTextEdit="1"/>
          </p:cNvSpPr>
          <p:nvPr>
            <p:ph type="sldImg"/>
          </p:nvPr>
        </p:nvSpPr>
        <p:spPr>
          <a:ln/>
        </p:spPr>
      </p:sp>
      <p:sp>
        <p:nvSpPr>
          <p:cNvPr id="130052" name="Rectangle 3">
            <a:extLst>
              <a:ext uri="{FF2B5EF4-FFF2-40B4-BE49-F238E27FC236}">
                <a16:creationId xmlns:a16="http://schemas.microsoft.com/office/drawing/2014/main" id="{0281BB89-8D99-4771-8BBF-622A9ED71F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89E53801-A5B7-4F36-BD2C-54AB8611EF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DD80181-3C9B-4D9E-BD50-6A946AB20660}" type="slidenum">
              <a:rPr lang="en-US" altLang="en-US"/>
              <a:pPr/>
              <a:t>11</a:t>
            </a:fld>
            <a:endParaRPr lang="en-US" altLang="en-US"/>
          </a:p>
        </p:txBody>
      </p:sp>
      <p:sp>
        <p:nvSpPr>
          <p:cNvPr id="139267" name="Rectangle 2">
            <a:extLst>
              <a:ext uri="{FF2B5EF4-FFF2-40B4-BE49-F238E27FC236}">
                <a16:creationId xmlns:a16="http://schemas.microsoft.com/office/drawing/2014/main" id="{D3533F53-A0D4-4831-B38E-A4CCBF8393B9}"/>
              </a:ext>
            </a:extLst>
          </p:cNvPr>
          <p:cNvSpPr>
            <a:spLocks noGrp="1" noRot="1" noChangeAspect="1" noChangeArrowheads="1" noTextEdit="1"/>
          </p:cNvSpPr>
          <p:nvPr>
            <p:ph type="sldImg"/>
          </p:nvPr>
        </p:nvSpPr>
        <p:spPr>
          <a:ln/>
        </p:spPr>
      </p:sp>
      <p:sp>
        <p:nvSpPr>
          <p:cNvPr id="139268" name="Rectangle 3">
            <a:extLst>
              <a:ext uri="{FF2B5EF4-FFF2-40B4-BE49-F238E27FC236}">
                <a16:creationId xmlns:a16="http://schemas.microsoft.com/office/drawing/2014/main" id="{539E98CC-81DF-4350-B8B1-242E6F5132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a:extLst>
              <a:ext uri="{FF2B5EF4-FFF2-40B4-BE49-F238E27FC236}">
                <a16:creationId xmlns:a16="http://schemas.microsoft.com/office/drawing/2014/main" id="{BDC1C5CB-5A80-4D73-878E-7C266AFA47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1C8A510-5BB8-4C2F-B4EC-56E957E04067}" type="slidenum">
              <a:rPr lang="en-US" altLang="en-US"/>
              <a:pPr/>
              <a:t>12</a:t>
            </a:fld>
            <a:endParaRPr lang="en-US" altLang="en-US"/>
          </a:p>
        </p:txBody>
      </p:sp>
      <p:sp>
        <p:nvSpPr>
          <p:cNvPr id="142339" name="Rectangle 2">
            <a:extLst>
              <a:ext uri="{FF2B5EF4-FFF2-40B4-BE49-F238E27FC236}">
                <a16:creationId xmlns:a16="http://schemas.microsoft.com/office/drawing/2014/main" id="{8A185A20-0027-4337-97E3-A44FA0F22288}"/>
              </a:ext>
            </a:extLst>
          </p:cNvPr>
          <p:cNvSpPr>
            <a:spLocks noGrp="1" noRot="1" noChangeAspect="1" noChangeArrowheads="1" noTextEdit="1"/>
          </p:cNvSpPr>
          <p:nvPr>
            <p:ph type="sldImg"/>
          </p:nvPr>
        </p:nvSpPr>
        <p:spPr>
          <a:ln/>
        </p:spPr>
      </p:sp>
      <p:sp>
        <p:nvSpPr>
          <p:cNvPr id="142340" name="Rectangle 3">
            <a:extLst>
              <a:ext uri="{FF2B5EF4-FFF2-40B4-BE49-F238E27FC236}">
                <a16:creationId xmlns:a16="http://schemas.microsoft.com/office/drawing/2014/main" id="{3F40F573-2A40-46BD-A88F-5CEC7A894C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4A168C81-8EF7-4B13-ACC1-AB21C059CC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B6F42B7-5AE3-4DAF-95E0-9B5F80689E1F}" type="slidenum">
              <a:rPr lang="en-US" altLang="en-US"/>
              <a:pPr/>
              <a:t>14</a:t>
            </a:fld>
            <a:endParaRPr lang="en-US" altLang="en-US"/>
          </a:p>
        </p:txBody>
      </p:sp>
      <p:sp>
        <p:nvSpPr>
          <p:cNvPr id="143363" name="Rectangle 2">
            <a:extLst>
              <a:ext uri="{FF2B5EF4-FFF2-40B4-BE49-F238E27FC236}">
                <a16:creationId xmlns:a16="http://schemas.microsoft.com/office/drawing/2014/main" id="{FA6C167C-5899-435D-9BE7-1A6B0C103CDE}"/>
              </a:ext>
            </a:extLst>
          </p:cNvPr>
          <p:cNvSpPr>
            <a:spLocks noGrp="1" noRot="1" noChangeAspect="1" noChangeArrowheads="1" noTextEdit="1"/>
          </p:cNvSpPr>
          <p:nvPr>
            <p:ph type="sldImg"/>
          </p:nvPr>
        </p:nvSpPr>
        <p:spPr>
          <a:ln/>
        </p:spPr>
      </p:sp>
      <p:sp>
        <p:nvSpPr>
          <p:cNvPr id="143364" name="Rectangle 3">
            <a:extLst>
              <a:ext uri="{FF2B5EF4-FFF2-40B4-BE49-F238E27FC236}">
                <a16:creationId xmlns:a16="http://schemas.microsoft.com/office/drawing/2014/main" id="{160048A3-84BC-4547-9B1E-B55213FF69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a:extLst>
              <a:ext uri="{FF2B5EF4-FFF2-40B4-BE49-F238E27FC236}">
                <a16:creationId xmlns:a16="http://schemas.microsoft.com/office/drawing/2014/main" id="{B418CE75-CF93-4776-BADA-54356501F7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529DA91-A222-4E68-B572-1E6250CB4756}" type="slidenum">
              <a:rPr lang="en-US" altLang="en-US"/>
              <a:pPr/>
              <a:t>15</a:t>
            </a:fld>
            <a:endParaRPr lang="en-US" altLang="en-US"/>
          </a:p>
        </p:txBody>
      </p:sp>
      <p:sp>
        <p:nvSpPr>
          <p:cNvPr id="144387" name="Rectangle 2">
            <a:extLst>
              <a:ext uri="{FF2B5EF4-FFF2-40B4-BE49-F238E27FC236}">
                <a16:creationId xmlns:a16="http://schemas.microsoft.com/office/drawing/2014/main" id="{12362C1B-7669-44F3-87BD-B2F50E1EB31F}"/>
              </a:ext>
            </a:extLst>
          </p:cNvPr>
          <p:cNvSpPr>
            <a:spLocks noGrp="1" noRot="1" noChangeAspect="1" noChangeArrowheads="1" noTextEdit="1"/>
          </p:cNvSpPr>
          <p:nvPr>
            <p:ph type="sldImg"/>
          </p:nvPr>
        </p:nvSpPr>
        <p:spPr>
          <a:ln/>
        </p:spPr>
      </p:sp>
      <p:sp>
        <p:nvSpPr>
          <p:cNvPr id="144388" name="Rectangle 3">
            <a:extLst>
              <a:ext uri="{FF2B5EF4-FFF2-40B4-BE49-F238E27FC236}">
                <a16:creationId xmlns:a16="http://schemas.microsoft.com/office/drawing/2014/main" id="{7415633C-DABE-47E4-88AB-DCBED25C74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a:extLst>
              <a:ext uri="{FF2B5EF4-FFF2-40B4-BE49-F238E27FC236}">
                <a16:creationId xmlns:a16="http://schemas.microsoft.com/office/drawing/2014/main" id="{B7BD7A5A-8FD8-416C-88AC-F731DD7815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CA0E66C-C436-487B-A952-CCB9E21C23C2}" type="slidenum">
              <a:rPr lang="en-US" altLang="en-US"/>
              <a:pPr/>
              <a:t>16</a:t>
            </a:fld>
            <a:endParaRPr lang="en-US" altLang="en-US"/>
          </a:p>
        </p:txBody>
      </p:sp>
      <p:sp>
        <p:nvSpPr>
          <p:cNvPr id="145411" name="Rectangle 2">
            <a:extLst>
              <a:ext uri="{FF2B5EF4-FFF2-40B4-BE49-F238E27FC236}">
                <a16:creationId xmlns:a16="http://schemas.microsoft.com/office/drawing/2014/main" id="{8E14C6DC-2CC7-44DB-8C4A-A2239445BDFC}"/>
              </a:ext>
            </a:extLst>
          </p:cNvPr>
          <p:cNvSpPr>
            <a:spLocks noGrp="1" noRot="1" noChangeAspect="1" noChangeArrowheads="1" noTextEdit="1"/>
          </p:cNvSpPr>
          <p:nvPr>
            <p:ph type="sldImg"/>
          </p:nvPr>
        </p:nvSpPr>
        <p:spPr>
          <a:ln/>
        </p:spPr>
      </p:sp>
      <p:sp>
        <p:nvSpPr>
          <p:cNvPr id="145412" name="Rectangle 3">
            <a:extLst>
              <a:ext uri="{FF2B5EF4-FFF2-40B4-BE49-F238E27FC236}">
                <a16:creationId xmlns:a16="http://schemas.microsoft.com/office/drawing/2014/main" id="{A202A55C-B00B-4207-9FB7-11531A9592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10C4B294-1752-468F-8350-A6841674D0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3253C5B-0DF3-4C26-9775-14226CCA6F3F}" type="slidenum">
              <a:rPr lang="en-US" altLang="en-US"/>
              <a:pPr/>
              <a:t>18</a:t>
            </a:fld>
            <a:endParaRPr lang="en-US" altLang="en-US"/>
          </a:p>
        </p:txBody>
      </p:sp>
      <p:sp>
        <p:nvSpPr>
          <p:cNvPr id="146435" name="Rectangle 2">
            <a:extLst>
              <a:ext uri="{FF2B5EF4-FFF2-40B4-BE49-F238E27FC236}">
                <a16:creationId xmlns:a16="http://schemas.microsoft.com/office/drawing/2014/main" id="{48BABE78-C90E-48D6-957F-7E7F4AEFA8EE}"/>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2B031DF5-983D-4C3C-A23D-4AF88701AD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98EE4BCA-2A44-4B25-BEAC-00091F862A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BA398D9-8329-44D5-8E6C-64AF8EF623AF}" type="slidenum">
              <a:rPr lang="en-US" altLang="en-US"/>
              <a:pPr/>
              <a:t>20</a:t>
            </a:fld>
            <a:endParaRPr lang="en-US" altLang="en-US"/>
          </a:p>
        </p:txBody>
      </p:sp>
      <p:sp>
        <p:nvSpPr>
          <p:cNvPr id="147459" name="Rectangle 2">
            <a:extLst>
              <a:ext uri="{FF2B5EF4-FFF2-40B4-BE49-F238E27FC236}">
                <a16:creationId xmlns:a16="http://schemas.microsoft.com/office/drawing/2014/main" id="{1F21BDDD-1E28-40D2-AC25-D26277FE0F73}"/>
              </a:ext>
            </a:extLst>
          </p:cNvPr>
          <p:cNvSpPr>
            <a:spLocks noGrp="1" noRot="1" noChangeAspect="1" noChangeArrowheads="1" noTextEdit="1"/>
          </p:cNvSpPr>
          <p:nvPr>
            <p:ph type="sldImg"/>
          </p:nvPr>
        </p:nvSpPr>
        <p:spPr>
          <a:ln/>
        </p:spPr>
      </p:sp>
      <p:sp>
        <p:nvSpPr>
          <p:cNvPr id="147460" name="Rectangle 3">
            <a:extLst>
              <a:ext uri="{FF2B5EF4-FFF2-40B4-BE49-F238E27FC236}">
                <a16:creationId xmlns:a16="http://schemas.microsoft.com/office/drawing/2014/main" id="{E99189F2-D4A8-4AA7-8897-99A3CEE723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a:extLst>
              <a:ext uri="{FF2B5EF4-FFF2-40B4-BE49-F238E27FC236}">
                <a16:creationId xmlns:a16="http://schemas.microsoft.com/office/drawing/2014/main" id="{190F531E-CFFF-4BF4-8776-AB4CD6924C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DF5C21A-F25E-48AE-BB55-E743C053106A}" type="slidenum">
              <a:rPr lang="en-US" altLang="en-US"/>
              <a:pPr/>
              <a:t>21</a:t>
            </a:fld>
            <a:endParaRPr lang="en-US" altLang="en-US"/>
          </a:p>
        </p:txBody>
      </p:sp>
      <p:sp>
        <p:nvSpPr>
          <p:cNvPr id="148483" name="Rectangle 2">
            <a:extLst>
              <a:ext uri="{FF2B5EF4-FFF2-40B4-BE49-F238E27FC236}">
                <a16:creationId xmlns:a16="http://schemas.microsoft.com/office/drawing/2014/main" id="{42D43DC8-5609-4883-8D9F-9696820AEDAA}"/>
              </a:ext>
            </a:extLst>
          </p:cNvPr>
          <p:cNvSpPr>
            <a:spLocks noGrp="1" noRot="1" noChangeAspect="1" noChangeArrowheads="1" noTextEdit="1"/>
          </p:cNvSpPr>
          <p:nvPr>
            <p:ph type="sldImg"/>
          </p:nvPr>
        </p:nvSpPr>
        <p:spPr>
          <a:ln/>
        </p:spPr>
      </p:sp>
      <p:sp>
        <p:nvSpPr>
          <p:cNvPr id="148484" name="Rectangle 3">
            <a:extLst>
              <a:ext uri="{FF2B5EF4-FFF2-40B4-BE49-F238E27FC236}">
                <a16:creationId xmlns:a16="http://schemas.microsoft.com/office/drawing/2014/main" id="{2D464C71-0EED-4517-997F-4E8C679FC1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a:extLst>
              <a:ext uri="{FF2B5EF4-FFF2-40B4-BE49-F238E27FC236}">
                <a16:creationId xmlns:a16="http://schemas.microsoft.com/office/drawing/2014/main" id="{159E4725-F9D8-40C2-87E1-F8BDC72A9D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75F16EA-377F-451C-9AB0-57421AF44CE2}" type="slidenum">
              <a:rPr lang="en-US" altLang="en-US"/>
              <a:pPr/>
              <a:t>22</a:t>
            </a:fld>
            <a:endParaRPr lang="en-US" altLang="en-US"/>
          </a:p>
        </p:txBody>
      </p:sp>
      <p:sp>
        <p:nvSpPr>
          <p:cNvPr id="149507" name="Rectangle 2">
            <a:extLst>
              <a:ext uri="{FF2B5EF4-FFF2-40B4-BE49-F238E27FC236}">
                <a16:creationId xmlns:a16="http://schemas.microsoft.com/office/drawing/2014/main" id="{73DED0D6-FA8E-490D-B83E-201D48E8D178}"/>
              </a:ext>
            </a:extLst>
          </p:cNvPr>
          <p:cNvSpPr>
            <a:spLocks noGrp="1" noRot="1" noChangeAspect="1" noChangeArrowheads="1" noTextEdit="1"/>
          </p:cNvSpPr>
          <p:nvPr>
            <p:ph type="sldImg"/>
          </p:nvPr>
        </p:nvSpPr>
        <p:spPr>
          <a:ln/>
        </p:spPr>
      </p:sp>
      <p:sp>
        <p:nvSpPr>
          <p:cNvPr id="149508" name="Rectangle 3">
            <a:extLst>
              <a:ext uri="{FF2B5EF4-FFF2-40B4-BE49-F238E27FC236}">
                <a16:creationId xmlns:a16="http://schemas.microsoft.com/office/drawing/2014/main" id="{A837827A-52B7-49BF-BD9E-701FD1696E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a:extLst>
              <a:ext uri="{FF2B5EF4-FFF2-40B4-BE49-F238E27FC236}">
                <a16:creationId xmlns:a16="http://schemas.microsoft.com/office/drawing/2014/main" id="{5221CAF1-19A2-447E-A16D-5948367E02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8D1C78E-6F27-4407-9F52-9708E2845524}" type="slidenum">
              <a:rPr lang="en-US" altLang="en-US"/>
              <a:pPr/>
              <a:t>23</a:t>
            </a:fld>
            <a:endParaRPr lang="en-US" altLang="en-US"/>
          </a:p>
        </p:txBody>
      </p:sp>
      <p:sp>
        <p:nvSpPr>
          <p:cNvPr id="150531" name="Rectangle 2">
            <a:extLst>
              <a:ext uri="{FF2B5EF4-FFF2-40B4-BE49-F238E27FC236}">
                <a16:creationId xmlns:a16="http://schemas.microsoft.com/office/drawing/2014/main" id="{8EED5FE8-838E-4250-86E6-C66D5EEFE254}"/>
              </a:ext>
            </a:extLst>
          </p:cNvPr>
          <p:cNvSpPr>
            <a:spLocks noGrp="1" noRot="1" noChangeAspect="1" noChangeArrowheads="1" noTextEdit="1"/>
          </p:cNvSpPr>
          <p:nvPr>
            <p:ph type="sldImg"/>
          </p:nvPr>
        </p:nvSpPr>
        <p:spPr>
          <a:ln/>
        </p:spPr>
      </p:sp>
      <p:sp>
        <p:nvSpPr>
          <p:cNvPr id="150532" name="Rectangle 3">
            <a:extLst>
              <a:ext uri="{FF2B5EF4-FFF2-40B4-BE49-F238E27FC236}">
                <a16:creationId xmlns:a16="http://schemas.microsoft.com/office/drawing/2014/main" id="{7E74F0B1-D60C-441C-8A05-B380094BF0F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B7848138-BD93-4AE0-AE18-AF82355911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830892C-A60F-466C-85A5-83844CACBCF1}" type="slidenum">
              <a:rPr lang="en-US" altLang="en-US"/>
              <a:pPr/>
              <a:t>2</a:t>
            </a:fld>
            <a:endParaRPr lang="en-US" altLang="en-US"/>
          </a:p>
        </p:txBody>
      </p:sp>
      <p:sp>
        <p:nvSpPr>
          <p:cNvPr id="131075" name="Rectangle 2">
            <a:extLst>
              <a:ext uri="{FF2B5EF4-FFF2-40B4-BE49-F238E27FC236}">
                <a16:creationId xmlns:a16="http://schemas.microsoft.com/office/drawing/2014/main" id="{10DA7498-B616-4A2E-9D6C-44FBFEFE6373}"/>
              </a:ext>
            </a:extLst>
          </p:cNvPr>
          <p:cNvSpPr>
            <a:spLocks noGrp="1" noRot="1" noChangeAspect="1" noChangeArrowheads="1" noTextEdit="1"/>
          </p:cNvSpPr>
          <p:nvPr>
            <p:ph type="sldImg"/>
          </p:nvPr>
        </p:nvSpPr>
        <p:spPr>
          <a:ln/>
        </p:spPr>
      </p:sp>
      <p:sp>
        <p:nvSpPr>
          <p:cNvPr id="131076" name="Rectangle 3">
            <a:extLst>
              <a:ext uri="{FF2B5EF4-FFF2-40B4-BE49-F238E27FC236}">
                <a16:creationId xmlns:a16="http://schemas.microsoft.com/office/drawing/2014/main" id="{F88D798C-278F-4633-BA3E-B16A1C47DD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a:extLst>
              <a:ext uri="{FF2B5EF4-FFF2-40B4-BE49-F238E27FC236}">
                <a16:creationId xmlns:a16="http://schemas.microsoft.com/office/drawing/2014/main" id="{C03FEAFC-3030-47ED-8B2C-0BC35EAF77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54F15AE-53A1-41BB-B519-AE0C8EDB81FA}" type="slidenum">
              <a:rPr lang="en-US" altLang="en-US"/>
              <a:pPr/>
              <a:t>24</a:t>
            </a:fld>
            <a:endParaRPr lang="en-US" altLang="en-US"/>
          </a:p>
        </p:txBody>
      </p:sp>
      <p:sp>
        <p:nvSpPr>
          <p:cNvPr id="151555" name="Rectangle 2">
            <a:extLst>
              <a:ext uri="{FF2B5EF4-FFF2-40B4-BE49-F238E27FC236}">
                <a16:creationId xmlns:a16="http://schemas.microsoft.com/office/drawing/2014/main" id="{F9CEFB5F-A676-4E0A-9478-1E0A6ACB0AC2}"/>
              </a:ext>
            </a:extLst>
          </p:cNvPr>
          <p:cNvSpPr>
            <a:spLocks noGrp="1" noRot="1" noChangeAspect="1" noChangeArrowheads="1" noTextEdit="1"/>
          </p:cNvSpPr>
          <p:nvPr>
            <p:ph type="sldImg"/>
          </p:nvPr>
        </p:nvSpPr>
        <p:spPr>
          <a:xfrm>
            <a:off x="382588" y="685800"/>
            <a:ext cx="6096000" cy="3429000"/>
          </a:xfrm>
          <a:ln/>
        </p:spPr>
      </p:sp>
      <p:sp>
        <p:nvSpPr>
          <p:cNvPr id="151556" name="Rectangle 3">
            <a:extLst>
              <a:ext uri="{FF2B5EF4-FFF2-40B4-BE49-F238E27FC236}">
                <a16:creationId xmlns:a16="http://schemas.microsoft.com/office/drawing/2014/main" id="{571773AE-0C42-457F-AECA-8456203D70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Show overhead after this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a:extLst>
              <a:ext uri="{FF2B5EF4-FFF2-40B4-BE49-F238E27FC236}">
                <a16:creationId xmlns:a16="http://schemas.microsoft.com/office/drawing/2014/main" id="{D77D9099-6BE9-442E-B297-D9B4D2B0EB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D5C144E-0A33-4C05-BDA7-4932B7022F48}" type="slidenum">
              <a:rPr lang="en-US" altLang="en-US"/>
              <a:pPr/>
              <a:t>53</a:t>
            </a:fld>
            <a:endParaRPr lang="en-US" altLang="en-US"/>
          </a:p>
        </p:txBody>
      </p:sp>
      <p:sp>
        <p:nvSpPr>
          <p:cNvPr id="152579" name="Rectangle 2">
            <a:extLst>
              <a:ext uri="{FF2B5EF4-FFF2-40B4-BE49-F238E27FC236}">
                <a16:creationId xmlns:a16="http://schemas.microsoft.com/office/drawing/2014/main" id="{2FA0E487-FA69-401A-99D3-AD5CAACD2E1C}"/>
              </a:ext>
            </a:extLst>
          </p:cNvPr>
          <p:cNvSpPr>
            <a:spLocks noGrp="1" noRot="1" noChangeAspect="1" noChangeArrowheads="1" noTextEdit="1"/>
          </p:cNvSpPr>
          <p:nvPr>
            <p:ph type="sldImg"/>
          </p:nvPr>
        </p:nvSpPr>
        <p:spPr>
          <a:ln/>
        </p:spPr>
      </p:sp>
      <p:sp>
        <p:nvSpPr>
          <p:cNvPr id="152580" name="Rectangle 3">
            <a:extLst>
              <a:ext uri="{FF2B5EF4-FFF2-40B4-BE49-F238E27FC236}">
                <a16:creationId xmlns:a16="http://schemas.microsoft.com/office/drawing/2014/main" id="{FFED5175-1B74-4A44-AA15-AA665C3B81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id="{B57F80D5-B3B6-4EA7-ACB3-15196152DD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DEC6103-BB7D-474B-8D81-3F73F33B089C}" type="slidenum">
              <a:rPr lang="en-US" altLang="en-US"/>
              <a:pPr/>
              <a:t>54</a:t>
            </a:fld>
            <a:endParaRPr lang="en-US" altLang="en-US"/>
          </a:p>
        </p:txBody>
      </p:sp>
      <p:sp>
        <p:nvSpPr>
          <p:cNvPr id="153603" name="Rectangle 2">
            <a:extLst>
              <a:ext uri="{FF2B5EF4-FFF2-40B4-BE49-F238E27FC236}">
                <a16:creationId xmlns:a16="http://schemas.microsoft.com/office/drawing/2014/main" id="{26264286-89AA-4D2D-B253-9F1C5F2C4974}"/>
              </a:ext>
            </a:extLst>
          </p:cNvPr>
          <p:cNvSpPr>
            <a:spLocks noGrp="1" noRot="1" noChangeAspect="1" noChangeArrowheads="1" noTextEdit="1"/>
          </p:cNvSpPr>
          <p:nvPr>
            <p:ph type="sldImg"/>
          </p:nvPr>
        </p:nvSpPr>
        <p:spPr>
          <a:ln/>
        </p:spPr>
      </p:sp>
      <p:sp>
        <p:nvSpPr>
          <p:cNvPr id="153604" name="Rectangle 3">
            <a:extLst>
              <a:ext uri="{FF2B5EF4-FFF2-40B4-BE49-F238E27FC236}">
                <a16:creationId xmlns:a16="http://schemas.microsoft.com/office/drawing/2014/main" id="{E14D125D-7749-4645-A169-949ADDD5F3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a:extLst>
              <a:ext uri="{FF2B5EF4-FFF2-40B4-BE49-F238E27FC236}">
                <a16:creationId xmlns:a16="http://schemas.microsoft.com/office/drawing/2014/main" id="{CE13DF08-7598-4A13-9352-9F33128522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47249A5-56BE-4045-8F2F-4C2DB154920B}" type="slidenum">
              <a:rPr lang="en-US" altLang="en-US"/>
              <a:pPr/>
              <a:t>55</a:t>
            </a:fld>
            <a:endParaRPr lang="en-US" altLang="en-US"/>
          </a:p>
        </p:txBody>
      </p:sp>
      <p:sp>
        <p:nvSpPr>
          <p:cNvPr id="154627" name="Rectangle 2">
            <a:extLst>
              <a:ext uri="{FF2B5EF4-FFF2-40B4-BE49-F238E27FC236}">
                <a16:creationId xmlns:a16="http://schemas.microsoft.com/office/drawing/2014/main" id="{195A45AE-2FE9-48E4-A3CE-ADD5249DE5E1}"/>
              </a:ext>
            </a:extLst>
          </p:cNvPr>
          <p:cNvSpPr>
            <a:spLocks noGrp="1" noRot="1" noChangeAspect="1" noChangeArrowheads="1" noTextEdit="1"/>
          </p:cNvSpPr>
          <p:nvPr>
            <p:ph type="sldImg"/>
          </p:nvPr>
        </p:nvSpPr>
        <p:spPr>
          <a:ln/>
        </p:spPr>
      </p:sp>
      <p:sp>
        <p:nvSpPr>
          <p:cNvPr id="154628" name="Rectangle 3">
            <a:extLst>
              <a:ext uri="{FF2B5EF4-FFF2-40B4-BE49-F238E27FC236}">
                <a16:creationId xmlns:a16="http://schemas.microsoft.com/office/drawing/2014/main" id="{7AF24910-087B-4D1F-9C52-D983E5A0F3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a:extLst>
              <a:ext uri="{FF2B5EF4-FFF2-40B4-BE49-F238E27FC236}">
                <a16:creationId xmlns:a16="http://schemas.microsoft.com/office/drawing/2014/main" id="{A05D7F19-F644-4ADB-90B7-9BEF9B0C71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03C756E-C830-4934-B2F2-DD0E9CE5DCD4}" type="slidenum">
              <a:rPr lang="en-US" altLang="en-US"/>
              <a:pPr/>
              <a:t>56</a:t>
            </a:fld>
            <a:endParaRPr lang="en-US" altLang="en-US"/>
          </a:p>
        </p:txBody>
      </p:sp>
      <p:sp>
        <p:nvSpPr>
          <p:cNvPr id="155651" name="Rectangle 2">
            <a:extLst>
              <a:ext uri="{FF2B5EF4-FFF2-40B4-BE49-F238E27FC236}">
                <a16:creationId xmlns:a16="http://schemas.microsoft.com/office/drawing/2014/main" id="{806FEA2A-1749-48DF-8819-13D3A49AE27C}"/>
              </a:ext>
            </a:extLst>
          </p:cNvPr>
          <p:cNvSpPr>
            <a:spLocks noGrp="1" noRot="1" noChangeAspect="1" noChangeArrowheads="1" noTextEdit="1"/>
          </p:cNvSpPr>
          <p:nvPr>
            <p:ph type="sldImg"/>
          </p:nvPr>
        </p:nvSpPr>
        <p:spPr>
          <a:ln/>
        </p:spPr>
      </p:sp>
      <p:sp>
        <p:nvSpPr>
          <p:cNvPr id="155652" name="Rectangle 3">
            <a:extLst>
              <a:ext uri="{FF2B5EF4-FFF2-40B4-BE49-F238E27FC236}">
                <a16:creationId xmlns:a16="http://schemas.microsoft.com/office/drawing/2014/main" id="{260D20FD-D78A-45EA-9113-649A9D75A8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a:extLst>
              <a:ext uri="{FF2B5EF4-FFF2-40B4-BE49-F238E27FC236}">
                <a16:creationId xmlns:a16="http://schemas.microsoft.com/office/drawing/2014/main" id="{02317C7A-BCD4-48CC-AD12-DA2EE79462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686F3E4-0524-48C1-A9CE-9B4F82F32817}" type="slidenum">
              <a:rPr lang="en-US" altLang="en-US"/>
              <a:pPr/>
              <a:t>57</a:t>
            </a:fld>
            <a:endParaRPr lang="en-US" altLang="en-US"/>
          </a:p>
        </p:txBody>
      </p:sp>
      <p:sp>
        <p:nvSpPr>
          <p:cNvPr id="156675" name="Rectangle 2">
            <a:extLst>
              <a:ext uri="{FF2B5EF4-FFF2-40B4-BE49-F238E27FC236}">
                <a16:creationId xmlns:a16="http://schemas.microsoft.com/office/drawing/2014/main" id="{B15541D9-31AB-4391-A2F9-A5F928709D87}"/>
              </a:ext>
            </a:extLst>
          </p:cNvPr>
          <p:cNvSpPr>
            <a:spLocks noGrp="1" noRot="1" noChangeAspect="1" noChangeArrowheads="1" noTextEdit="1"/>
          </p:cNvSpPr>
          <p:nvPr>
            <p:ph type="sldImg"/>
          </p:nvPr>
        </p:nvSpPr>
        <p:spPr>
          <a:ln/>
        </p:spPr>
      </p:sp>
      <p:sp>
        <p:nvSpPr>
          <p:cNvPr id="156676" name="Rectangle 3">
            <a:extLst>
              <a:ext uri="{FF2B5EF4-FFF2-40B4-BE49-F238E27FC236}">
                <a16:creationId xmlns:a16="http://schemas.microsoft.com/office/drawing/2014/main" id="{6795FDA4-6685-49C8-9850-B613068FE8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a:extLst>
              <a:ext uri="{FF2B5EF4-FFF2-40B4-BE49-F238E27FC236}">
                <a16:creationId xmlns:a16="http://schemas.microsoft.com/office/drawing/2014/main" id="{61ADA6B5-4040-49A4-BE6A-A6FD8CEA6E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4C957B-1E6C-433A-ADFE-5A3475CB7B44}" type="slidenum">
              <a:rPr lang="en-US" altLang="en-US"/>
              <a:pPr/>
              <a:t>58</a:t>
            </a:fld>
            <a:endParaRPr lang="en-US" altLang="en-US"/>
          </a:p>
        </p:txBody>
      </p:sp>
      <p:sp>
        <p:nvSpPr>
          <p:cNvPr id="160771" name="Rectangle 2">
            <a:extLst>
              <a:ext uri="{FF2B5EF4-FFF2-40B4-BE49-F238E27FC236}">
                <a16:creationId xmlns:a16="http://schemas.microsoft.com/office/drawing/2014/main" id="{A996E059-F6E6-4D23-B057-5C8A9C50C249}"/>
              </a:ext>
            </a:extLst>
          </p:cNvPr>
          <p:cNvSpPr>
            <a:spLocks noGrp="1" noRot="1" noChangeAspect="1" noChangeArrowheads="1" noTextEdit="1"/>
          </p:cNvSpPr>
          <p:nvPr>
            <p:ph type="sldImg"/>
          </p:nvPr>
        </p:nvSpPr>
        <p:spPr>
          <a:ln/>
        </p:spPr>
      </p:sp>
      <p:sp>
        <p:nvSpPr>
          <p:cNvPr id="160772" name="Rectangle 3">
            <a:extLst>
              <a:ext uri="{FF2B5EF4-FFF2-40B4-BE49-F238E27FC236}">
                <a16:creationId xmlns:a16="http://schemas.microsoft.com/office/drawing/2014/main" id="{84FD7C55-888A-4902-90FA-47B34D4E1A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a:extLst>
              <a:ext uri="{FF2B5EF4-FFF2-40B4-BE49-F238E27FC236}">
                <a16:creationId xmlns:a16="http://schemas.microsoft.com/office/drawing/2014/main" id="{DACFC21B-3EA6-4141-8416-C7857E2431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A23B89-5709-43BA-8864-10235C06CB14}" type="slidenum">
              <a:rPr lang="en-US" altLang="en-US"/>
              <a:pPr/>
              <a:t>59</a:t>
            </a:fld>
            <a:endParaRPr lang="en-US" altLang="en-US"/>
          </a:p>
        </p:txBody>
      </p:sp>
      <p:sp>
        <p:nvSpPr>
          <p:cNvPr id="161795" name="Rectangle 2">
            <a:extLst>
              <a:ext uri="{FF2B5EF4-FFF2-40B4-BE49-F238E27FC236}">
                <a16:creationId xmlns:a16="http://schemas.microsoft.com/office/drawing/2014/main" id="{963DE52A-92DF-4C60-88F8-9F5BB3E091A9}"/>
              </a:ext>
            </a:extLst>
          </p:cNvPr>
          <p:cNvSpPr>
            <a:spLocks noGrp="1" noRot="1" noChangeAspect="1" noChangeArrowheads="1" noTextEdit="1"/>
          </p:cNvSpPr>
          <p:nvPr>
            <p:ph type="sldImg"/>
          </p:nvPr>
        </p:nvSpPr>
        <p:spPr>
          <a:ln/>
        </p:spPr>
      </p:sp>
      <p:sp>
        <p:nvSpPr>
          <p:cNvPr id="161796" name="Rectangle 3">
            <a:extLst>
              <a:ext uri="{FF2B5EF4-FFF2-40B4-BE49-F238E27FC236}">
                <a16:creationId xmlns:a16="http://schemas.microsoft.com/office/drawing/2014/main" id="{8D1CF241-4129-4F31-B604-6153116DAC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a:extLst>
              <a:ext uri="{FF2B5EF4-FFF2-40B4-BE49-F238E27FC236}">
                <a16:creationId xmlns:a16="http://schemas.microsoft.com/office/drawing/2014/main" id="{A220B5C2-31F4-4A1F-9A76-92B53FD935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4DABCCE-3B04-40F1-9E6C-C0A38C7555B2}" type="slidenum">
              <a:rPr lang="en-US" altLang="en-US"/>
              <a:pPr/>
              <a:t>60</a:t>
            </a:fld>
            <a:endParaRPr lang="en-US" altLang="en-US"/>
          </a:p>
        </p:txBody>
      </p:sp>
      <p:sp>
        <p:nvSpPr>
          <p:cNvPr id="164867" name="Rectangle 2">
            <a:extLst>
              <a:ext uri="{FF2B5EF4-FFF2-40B4-BE49-F238E27FC236}">
                <a16:creationId xmlns:a16="http://schemas.microsoft.com/office/drawing/2014/main" id="{E366B8E1-F626-4D4B-87E0-A34ED849B70E}"/>
              </a:ext>
            </a:extLst>
          </p:cNvPr>
          <p:cNvSpPr>
            <a:spLocks noGrp="1" noRot="1" noChangeAspect="1" noChangeArrowheads="1" noTextEdit="1"/>
          </p:cNvSpPr>
          <p:nvPr>
            <p:ph type="sldImg"/>
          </p:nvPr>
        </p:nvSpPr>
        <p:spPr>
          <a:ln/>
        </p:spPr>
      </p:sp>
      <p:sp>
        <p:nvSpPr>
          <p:cNvPr id="164868" name="Rectangle 3">
            <a:extLst>
              <a:ext uri="{FF2B5EF4-FFF2-40B4-BE49-F238E27FC236}">
                <a16:creationId xmlns:a16="http://schemas.microsoft.com/office/drawing/2014/main" id="{9D50ED30-E667-433B-AACB-2E9B77A6D3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a:extLst>
              <a:ext uri="{FF2B5EF4-FFF2-40B4-BE49-F238E27FC236}">
                <a16:creationId xmlns:a16="http://schemas.microsoft.com/office/drawing/2014/main" id="{EF96988D-103E-443F-B5A2-A2A3CB6C82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6BA4AD0-E3FB-4108-8CB0-D980048B8685}" type="slidenum">
              <a:rPr lang="en-US" altLang="en-US"/>
              <a:pPr/>
              <a:t>61</a:t>
            </a:fld>
            <a:endParaRPr lang="en-US" altLang="en-US"/>
          </a:p>
        </p:txBody>
      </p:sp>
      <p:sp>
        <p:nvSpPr>
          <p:cNvPr id="165891" name="Rectangle 2">
            <a:extLst>
              <a:ext uri="{FF2B5EF4-FFF2-40B4-BE49-F238E27FC236}">
                <a16:creationId xmlns:a16="http://schemas.microsoft.com/office/drawing/2014/main" id="{664CDA1B-FC87-41C2-9C7E-853C65BE44F1}"/>
              </a:ext>
            </a:extLst>
          </p:cNvPr>
          <p:cNvSpPr>
            <a:spLocks noGrp="1" noRot="1" noChangeAspect="1" noChangeArrowheads="1" noTextEdit="1"/>
          </p:cNvSpPr>
          <p:nvPr>
            <p:ph type="sldImg"/>
          </p:nvPr>
        </p:nvSpPr>
        <p:spPr>
          <a:ln/>
        </p:spPr>
      </p:sp>
      <p:sp>
        <p:nvSpPr>
          <p:cNvPr id="165892" name="Rectangle 3">
            <a:extLst>
              <a:ext uri="{FF2B5EF4-FFF2-40B4-BE49-F238E27FC236}">
                <a16:creationId xmlns:a16="http://schemas.microsoft.com/office/drawing/2014/main" id="{CA604B93-9027-4269-B8D2-ADA7B90C4D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D1C8D4B9-2E12-4B6D-B27D-49D6A850DE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CAFEA37-B742-427D-B7A7-113655EBA632}" type="slidenum">
              <a:rPr lang="en-US" altLang="en-US"/>
              <a:pPr/>
              <a:t>3</a:t>
            </a:fld>
            <a:endParaRPr lang="en-US" altLang="en-US"/>
          </a:p>
        </p:txBody>
      </p:sp>
      <p:sp>
        <p:nvSpPr>
          <p:cNvPr id="9219" name="Rectangle 2">
            <a:extLst>
              <a:ext uri="{FF2B5EF4-FFF2-40B4-BE49-F238E27FC236}">
                <a16:creationId xmlns:a16="http://schemas.microsoft.com/office/drawing/2014/main" id="{51275197-00DE-4C4D-9C83-C5D206A66957}"/>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2C9563C0-A9F5-4C12-9C2A-D83B4733A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a:extLst>
              <a:ext uri="{FF2B5EF4-FFF2-40B4-BE49-F238E27FC236}">
                <a16:creationId xmlns:a16="http://schemas.microsoft.com/office/drawing/2014/main" id="{8CF34530-31BC-493E-97CF-7E480D39AC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49B3BCA-A7CD-4C70-A8AC-1680FD32F72D}" type="slidenum">
              <a:rPr lang="en-US" altLang="en-US"/>
              <a:pPr/>
              <a:t>62</a:t>
            </a:fld>
            <a:endParaRPr lang="en-US" altLang="en-US"/>
          </a:p>
        </p:txBody>
      </p:sp>
      <p:sp>
        <p:nvSpPr>
          <p:cNvPr id="167939" name="Rectangle 2">
            <a:extLst>
              <a:ext uri="{FF2B5EF4-FFF2-40B4-BE49-F238E27FC236}">
                <a16:creationId xmlns:a16="http://schemas.microsoft.com/office/drawing/2014/main" id="{753100DC-AF13-4A67-9695-BFE1F8FCBF99}"/>
              </a:ext>
            </a:extLst>
          </p:cNvPr>
          <p:cNvSpPr>
            <a:spLocks noGrp="1" noRot="1" noChangeAspect="1" noChangeArrowheads="1" noTextEdit="1"/>
          </p:cNvSpPr>
          <p:nvPr>
            <p:ph type="sldImg"/>
          </p:nvPr>
        </p:nvSpPr>
        <p:spPr>
          <a:ln/>
        </p:spPr>
      </p:sp>
      <p:sp>
        <p:nvSpPr>
          <p:cNvPr id="167940" name="Rectangle 3">
            <a:extLst>
              <a:ext uri="{FF2B5EF4-FFF2-40B4-BE49-F238E27FC236}">
                <a16:creationId xmlns:a16="http://schemas.microsoft.com/office/drawing/2014/main" id="{581E72FC-905D-422D-A1ED-41F6FFAC4D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a:extLst>
              <a:ext uri="{FF2B5EF4-FFF2-40B4-BE49-F238E27FC236}">
                <a16:creationId xmlns:a16="http://schemas.microsoft.com/office/drawing/2014/main" id="{4651D2D4-AFBA-4784-81D4-EC04BB54D9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12ECB29-3E87-4885-B824-5A94949FBE5E}" type="slidenum">
              <a:rPr lang="en-US" altLang="en-US"/>
              <a:pPr/>
              <a:t>63</a:t>
            </a:fld>
            <a:endParaRPr lang="en-US" altLang="en-US"/>
          </a:p>
        </p:txBody>
      </p:sp>
      <p:sp>
        <p:nvSpPr>
          <p:cNvPr id="166915" name="Rectangle 2">
            <a:extLst>
              <a:ext uri="{FF2B5EF4-FFF2-40B4-BE49-F238E27FC236}">
                <a16:creationId xmlns:a16="http://schemas.microsoft.com/office/drawing/2014/main" id="{EF2230CF-3578-4DF4-A2AA-E0CA733B3EFB}"/>
              </a:ext>
            </a:extLst>
          </p:cNvPr>
          <p:cNvSpPr>
            <a:spLocks noGrp="1" noRot="1" noChangeAspect="1" noChangeArrowheads="1" noTextEdit="1"/>
          </p:cNvSpPr>
          <p:nvPr>
            <p:ph type="sldImg"/>
          </p:nvPr>
        </p:nvSpPr>
        <p:spPr>
          <a:ln/>
        </p:spPr>
      </p:sp>
      <p:sp>
        <p:nvSpPr>
          <p:cNvPr id="166916" name="Rectangle 3">
            <a:extLst>
              <a:ext uri="{FF2B5EF4-FFF2-40B4-BE49-F238E27FC236}">
                <a16:creationId xmlns:a16="http://schemas.microsoft.com/office/drawing/2014/main" id="{C7420B5A-9B08-4B37-9FFF-9D82E964FC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A3F44197-75C8-4C85-9C35-4D17DDDB4C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2A6CF8F-9605-42FC-98D9-354A27B3752D}" type="slidenum">
              <a:rPr lang="en-US" altLang="en-US"/>
              <a:pPr/>
              <a:t>4</a:t>
            </a:fld>
            <a:endParaRPr lang="en-US" altLang="en-US"/>
          </a:p>
        </p:txBody>
      </p:sp>
      <p:sp>
        <p:nvSpPr>
          <p:cNvPr id="11267" name="Rectangle 2">
            <a:extLst>
              <a:ext uri="{FF2B5EF4-FFF2-40B4-BE49-F238E27FC236}">
                <a16:creationId xmlns:a16="http://schemas.microsoft.com/office/drawing/2014/main" id="{415CF079-FE76-481B-B9FE-933F4DE27491}"/>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3A2E1FB7-D86B-4DA6-B942-9482C80EBC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AF0E32AA-14F7-4342-BAFF-042C1EBBA0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C330824-2AAE-4009-A0D5-586D837DA28B}" type="slidenum">
              <a:rPr lang="en-US" altLang="en-US"/>
              <a:pPr/>
              <a:t>5</a:t>
            </a:fld>
            <a:endParaRPr lang="en-US" altLang="en-US"/>
          </a:p>
        </p:txBody>
      </p:sp>
      <p:sp>
        <p:nvSpPr>
          <p:cNvPr id="13315" name="Rectangle 2">
            <a:extLst>
              <a:ext uri="{FF2B5EF4-FFF2-40B4-BE49-F238E27FC236}">
                <a16:creationId xmlns:a16="http://schemas.microsoft.com/office/drawing/2014/main" id="{C8B2092E-EFF9-4B48-9E24-FBB7FCC06D4E}"/>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B67542CD-F37D-4A58-9E87-ECA1ABAD56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A7DD47FB-8BA5-4867-844B-73AB98CAE7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7E5EF97-B2AA-4997-8C59-764528C02BD1}" type="slidenum">
              <a:rPr lang="en-US" altLang="en-US"/>
              <a:pPr/>
              <a:t>6</a:t>
            </a:fld>
            <a:endParaRPr lang="en-US" altLang="en-US"/>
          </a:p>
        </p:txBody>
      </p:sp>
      <p:sp>
        <p:nvSpPr>
          <p:cNvPr id="15363" name="Rectangle 2">
            <a:extLst>
              <a:ext uri="{FF2B5EF4-FFF2-40B4-BE49-F238E27FC236}">
                <a16:creationId xmlns:a16="http://schemas.microsoft.com/office/drawing/2014/main" id="{B4D339FA-E6C6-4905-AD16-91A48ECFF5ED}"/>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CAC2A33B-BA3E-4013-84A4-AA56D25FCC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a:extLst>
              <a:ext uri="{FF2B5EF4-FFF2-40B4-BE49-F238E27FC236}">
                <a16:creationId xmlns:a16="http://schemas.microsoft.com/office/drawing/2014/main" id="{8AF76B0F-9C61-436B-BDE7-FB29CE341E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E154C58-A0BE-44A0-B7CE-8EAF4815122F}" type="slidenum">
              <a:rPr lang="en-US" altLang="en-US"/>
              <a:pPr/>
              <a:t>7</a:t>
            </a:fld>
            <a:endParaRPr lang="en-US" altLang="en-US"/>
          </a:p>
        </p:txBody>
      </p:sp>
      <p:sp>
        <p:nvSpPr>
          <p:cNvPr id="136195" name="Rectangle 2">
            <a:extLst>
              <a:ext uri="{FF2B5EF4-FFF2-40B4-BE49-F238E27FC236}">
                <a16:creationId xmlns:a16="http://schemas.microsoft.com/office/drawing/2014/main" id="{10416A36-515E-4261-8864-74BE42A24DD3}"/>
              </a:ext>
            </a:extLst>
          </p:cNvPr>
          <p:cNvSpPr>
            <a:spLocks noGrp="1" noRot="1" noChangeAspect="1" noChangeArrowheads="1" noTextEdit="1"/>
          </p:cNvSpPr>
          <p:nvPr>
            <p:ph type="sldImg"/>
          </p:nvPr>
        </p:nvSpPr>
        <p:spPr>
          <a:ln/>
        </p:spPr>
      </p:sp>
      <p:sp>
        <p:nvSpPr>
          <p:cNvPr id="136196" name="Rectangle 3">
            <a:extLst>
              <a:ext uri="{FF2B5EF4-FFF2-40B4-BE49-F238E27FC236}">
                <a16:creationId xmlns:a16="http://schemas.microsoft.com/office/drawing/2014/main" id="{2A1895DB-0EF1-4C97-A82C-B24E730829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a:extLst>
              <a:ext uri="{FF2B5EF4-FFF2-40B4-BE49-F238E27FC236}">
                <a16:creationId xmlns:a16="http://schemas.microsoft.com/office/drawing/2014/main" id="{7AA21257-742E-4568-AEB3-134CA7EEDE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EF35C1A-26E4-4103-85EA-3440ABD85F0B}" type="slidenum">
              <a:rPr lang="en-US" altLang="en-US"/>
              <a:pPr/>
              <a:t>9</a:t>
            </a:fld>
            <a:endParaRPr lang="en-US" altLang="en-US"/>
          </a:p>
        </p:txBody>
      </p:sp>
      <p:sp>
        <p:nvSpPr>
          <p:cNvPr id="137219" name="Rectangle 2">
            <a:extLst>
              <a:ext uri="{FF2B5EF4-FFF2-40B4-BE49-F238E27FC236}">
                <a16:creationId xmlns:a16="http://schemas.microsoft.com/office/drawing/2014/main" id="{00489A01-7A65-4F06-8AE4-7E3421DD673A}"/>
              </a:ext>
            </a:extLst>
          </p:cNvPr>
          <p:cNvSpPr>
            <a:spLocks noGrp="1" noRot="1" noChangeAspect="1" noChangeArrowheads="1" noTextEdit="1"/>
          </p:cNvSpPr>
          <p:nvPr>
            <p:ph type="sldImg"/>
          </p:nvPr>
        </p:nvSpPr>
        <p:spPr>
          <a:ln/>
        </p:spPr>
      </p:sp>
      <p:sp>
        <p:nvSpPr>
          <p:cNvPr id="137220" name="Rectangle 3">
            <a:extLst>
              <a:ext uri="{FF2B5EF4-FFF2-40B4-BE49-F238E27FC236}">
                <a16:creationId xmlns:a16="http://schemas.microsoft.com/office/drawing/2014/main" id="{5E41E817-3A73-49C1-BEDB-667083FBED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a:extLst>
              <a:ext uri="{FF2B5EF4-FFF2-40B4-BE49-F238E27FC236}">
                <a16:creationId xmlns:a16="http://schemas.microsoft.com/office/drawing/2014/main" id="{B4A21239-2271-4F83-8983-8F731D6D06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FDF27C9-856E-4923-8F43-1ADDCD6BCCD7}" type="slidenum">
              <a:rPr lang="en-US" altLang="en-US"/>
              <a:pPr/>
              <a:t>10</a:t>
            </a:fld>
            <a:endParaRPr lang="en-US" altLang="en-US"/>
          </a:p>
        </p:txBody>
      </p:sp>
      <p:sp>
        <p:nvSpPr>
          <p:cNvPr id="138243" name="Rectangle 2">
            <a:extLst>
              <a:ext uri="{FF2B5EF4-FFF2-40B4-BE49-F238E27FC236}">
                <a16:creationId xmlns:a16="http://schemas.microsoft.com/office/drawing/2014/main" id="{24E430F5-3692-4588-8B3C-201766C470EB}"/>
              </a:ext>
            </a:extLst>
          </p:cNvPr>
          <p:cNvSpPr>
            <a:spLocks noGrp="1" noRot="1" noChangeAspect="1" noChangeArrowheads="1" noTextEdit="1"/>
          </p:cNvSpPr>
          <p:nvPr>
            <p:ph type="sldImg"/>
          </p:nvPr>
        </p:nvSpPr>
        <p:spPr>
          <a:ln/>
        </p:spPr>
      </p:sp>
      <p:sp>
        <p:nvSpPr>
          <p:cNvPr id="138244" name="Rectangle 3">
            <a:extLst>
              <a:ext uri="{FF2B5EF4-FFF2-40B4-BE49-F238E27FC236}">
                <a16:creationId xmlns:a16="http://schemas.microsoft.com/office/drawing/2014/main" id="{579EF45E-0EA3-4D31-8D5B-5A0FD61F3B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FE949449-1656-45E9-86D9-C7E94DF78018}" type="datetimeFigureOut">
              <a:rPr lang="en-US" smtClean="0"/>
              <a:t>4/17/2024</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CE248D51-C757-47CB-862E-0DE118250543}" type="slidenum">
              <a:rPr lang="en-US" smtClean="0"/>
              <a:t>‹#›</a:t>
            </a:fld>
            <a:endParaRPr lang="en-US"/>
          </a:p>
        </p:txBody>
      </p:sp>
    </p:spTree>
    <p:extLst>
      <p:ext uri="{BB962C8B-B14F-4D97-AF65-F5344CB8AC3E}">
        <p14:creationId xmlns:p14="http://schemas.microsoft.com/office/powerpoint/2010/main" val="1506374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949449-1656-45E9-86D9-C7E94DF78018}" type="datetimeFigureOut">
              <a:rPr lang="en-US" smtClean="0"/>
              <a:t>4/17/2024</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E248D51-C757-47CB-862E-0DE118250543}" type="slidenum">
              <a:rPr lang="en-US" smtClean="0"/>
              <a:t>‹#›</a:t>
            </a:fld>
            <a:endParaRPr lang="en-US"/>
          </a:p>
        </p:txBody>
      </p:sp>
    </p:spTree>
    <p:extLst>
      <p:ext uri="{BB962C8B-B14F-4D97-AF65-F5344CB8AC3E}">
        <p14:creationId xmlns:p14="http://schemas.microsoft.com/office/powerpoint/2010/main" val="1796676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FE949449-1656-45E9-86D9-C7E94DF78018}" type="datetimeFigureOut">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E248D51-C757-47CB-862E-0DE118250543}" type="slidenum">
              <a:rPr lang="en-US" smtClean="0"/>
              <a:t>‹#›</a:t>
            </a:fld>
            <a:endParaRPr lang="en-US"/>
          </a:p>
        </p:txBody>
      </p:sp>
    </p:spTree>
    <p:extLst>
      <p:ext uri="{BB962C8B-B14F-4D97-AF65-F5344CB8AC3E}">
        <p14:creationId xmlns:p14="http://schemas.microsoft.com/office/powerpoint/2010/main" val="9371079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FE949449-1656-45E9-86D9-C7E94DF78018}" type="datetimeFigureOut">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E248D51-C757-47CB-862E-0DE118250543}" type="slidenum">
              <a:rPr lang="en-US" smtClean="0"/>
              <a:t>‹#›</a:t>
            </a:fld>
            <a:endParaRPr lang="en-US"/>
          </a:p>
        </p:txBody>
      </p:sp>
    </p:spTree>
    <p:extLst>
      <p:ext uri="{BB962C8B-B14F-4D97-AF65-F5344CB8AC3E}">
        <p14:creationId xmlns:p14="http://schemas.microsoft.com/office/powerpoint/2010/main" val="1368110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949449-1656-45E9-86D9-C7E94DF78018}" type="datetimeFigureOut">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E248D51-C757-47CB-862E-0DE118250543}" type="slidenum">
              <a:rPr lang="en-US" smtClean="0"/>
              <a:t>‹#›</a:t>
            </a:fld>
            <a:endParaRPr lang="en-US"/>
          </a:p>
        </p:txBody>
      </p:sp>
    </p:spTree>
    <p:extLst>
      <p:ext uri="{BB962C8B-B14F-4D97-AF65-F5344CB8AC3E}">
        <p14:creationId xmlns:p14="http://schemas.microsoft.com/office/powerpoint/2010/main" val="5083848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E949449-1656-45E9-86D9-C7E94DF78018}" type="datetimeFigureOut">
              <a:rPr lang="en-US" smtClean="0"/>
              <a:t>4/17/2024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248D51-C757-47CB-862E-0DE118250543}" type="slidenum">
              <a:rPr lang="en-US" smtClean="0"/>
              <a:t>‹#›</a:t>
            </a:fld>
            <a:endParaRPr lang="en-US"/>
          </a:p>
        </p:txBody>
      </p:sp>
    </p:spTree>
    <p:extLst>
      <p:ext uri="{BB962C8B-B14F-4D97-AF65-F5344CB8AC3E}">
        <p14:creationId xmlns:p14="http://schemas.microsoft.com/office/powerpoint/2010/main" val="768092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E949449-1656-45E9-86D9-C7E94DF78018}" type="datetimeFigureOut">
              <a:rPr lang="en-US" smtClean="0"/>
              <a:t>4/17/2024</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CE248D51-C757-47CB-862E-0DE118250543}" type="slidenum">
              <a:rPr lang="en-US" smtClean="0"/>
              <a:t>‹#›</a:t>
            </a:fld>
            <a:endParaRPr lang="en-US"/>
          </a:p>
        </p:txBody>
      </p:sp>
    </p:spTree>
    <p:extLst>
      <p:ext uri="{BB962C8B-B14F-4D97-AF65-F5344CB8AC3E}">
        <p14:creationId xmlns:p14="http://schemas.microsoft.com/office/powerpoint/2010/main" val="39060458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FE949449-1656-45E9-86D9-C7E94DF78018}" type="datetimeFigureOut">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248D51-C757-47CB-862E-0DE118250543}" type="slidenum">
              <a:rPr lang="en-US" smtClean="0"/>
              <a:t>‹#›</a:t>
            </a:fld>
            <a:endParaRPr lang="en-US"/>
          </a:p>
        </p:txBody>
      </p:sp>
    </p:spTree>
    <p:extLst>
      <p:ext uri="{BB962C8B-B14F-4D97-AF65-F5344CB8AC3E}">
        <p14:creationId xmlns:p14="http://schemas.microsoft.com/office/powerpoint/2010/main" val="274864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FE949449-1656-45E9-86D9-C7E94DF78018}" type="datetimeFigureOut">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E248D51-C757-47CB-862E-0DE118250543}" type="slidenum">
              <a:rPr lang="en-US" smtClean="0"/>
              <a:t>‹#›</a:t>
            </a:fld>
            <a:endParaRPr lang="en-US"/>
          </a:p>
        </p:txBody>
      </p:sp>
    </p:spTree>
    <p:extLst>
      <p:ext uri="{BB962C8B-B14F-4D97-AF65-F5344CB8AC3E}">
        <p14:creationId xmlns:p14="http://schemas.microsoft.com/office/powerpoint/2010/main" val="2625192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16000" y="762000"/>
            <a:ext cx="10566400" cy="1143000"/>
          </a:xfrm>
        </p:spPr>
        <p:txBody>
          <a:bodyPr/>
          <a:lstStyle/>
          <a:p>
            <a:r>
              <a:rPr lang="en-US"/>
              <a:t>Click to edit Master title style</a:t>
            </a:r>
          </a:p>
        </p:txBody>
      </p:sp>
      <p:sp>
        <p:nvSpPr>
          <p:cNvPr id="3" name="Content Placeholder 2"/>
          <p:cNvSpPr>
            <a:spLocks noGrp="1"/>
          </p:cNvSpPr>
          <p:nvPr>
            <p:ph sz="half" idx="1"/>
          </p:nvPr>
        </p:nvSpPr>
        <p:spPr>
          <a:xfrm>
            <a:off x="1117601" y="2362201"/>
            <a:ext cx="5027084"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47884" y="2362201"/>
            <a:ext cx="5027083"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D0F9BBC7-0FBB-4880-917B-3B9DF81E967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24C25ED3-6156-4B45-998C-9E90D5F3B1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3">
            <a:extLst>
              <a:ext uri="{FF2B5EF4-FFF2-40B4-BE49-F238E27FC236}">
                <a16:creationId xmlns:a16="http://schemas.microsoft.com/office/drawing/2014/main" id="{F2EAB268-2248-4AF3-97C9-56EAD1A0B8D8}"/>
              </a:ext>
            </a:extLst>
          </p:cNvPr>
          <p:cNvSpPr>
            <a:spLocks noGrp="1" noChangeArrowheads="1"/>
          </p:cNvSpPr>
          <p:nvPr>
            <p:ph type="sldNum" sz="quarter" idx="12"/>
          </p:nvPr>
        </p:nvSpPr>
        <p:spPr>
          <a:ln/>
        </p:spPr>
        <p:txBody>
          <a:bodyPr/>
          <a:lstStyle>
            <a:lvl1pPr>
              <a:defRPr/>
            </a:lvl1pPr>
          </a:lstStyle>
          <a:p>
            <a:fld id="{7DE0AEFD-1668-4BD6-814B-3F1B5983889D}" type="slidenum">
              <a:rPr lang="en-US" altLang="en-US"/>
              <a:pPr/>
              <a:t>‹#›</a:t>
            </a:fld>
            <a:endParaRPr lang="en-US" altLang="en-US"/>
          </a:p>
        </p:txBody>
      </p:sp>
    </p:spTree>
    <p:extLst>
      <p:ext uri="{BB962C8B-B14F-4D97-AF65-F5344CB8AC3E}">
        <p14:creationId xmlns:p14="http://schemas.microsoft.com/office/powerpoint/2010/main" val="10550106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16000" y="762000"/>
            <a:ext cx="10566400" cy="1143000"/>
          </a:xfrm>
        </p:spPr>
        <p:txBody>
          <a:bodyPr/>
          <a:lstStyle/>
          <a:p>
            <a:r>
              <a:rPr lang="en-US"/>
              <a:t>Click to edit Master title style</a:t>
            </a:r>
          </a:p>
        </p:txBody>
      </p:sp>
      <p:sp>
        <p:nvSpPr>
          <p:cNvPr id="3" name="Content Placeholder 2"/>
          <p:cNvSpPr>
            <a:spLocks noGrp="1"/>
          </p:cNvSpPr>
          <p:nvPr>
            <p:ph sz="quarter" idx="1"/>
          </p:nvPr>
        </p:nvSpPr>
        <p:spPr>
          <a:xfrm>
            <a:off x="1117601" y="2362200"/>
            <a:ext cx="5027084" cy="1785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347884" y="2362200"/>
            <a:ext cx="5027083" cy="1785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117601" y="4300539"/>
            <a:ext cx="5027084" cy="1785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47884" y="4300539"/>
            <a:ext cx="5027083" cy="1785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a:extLst>
              <a:ext uri="{FF2B5EF4-FFF2-40B4-BE49-F238E27FC236}">
                <a16:creationId xmlns:a16="http://schemas.microsoft.com/office/drawing/2014/main" id="{4038AA68-4B70-4F31-A2C5-60867C498D8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2">
            <a:extLst>
              <a:ext uri="{FF2B5EF4-FFF2-40B4-BE49-F238E27FC236}">
                <a16:creationId xmlns:a16="http://schemas.microsoft.com/office/drawing/2014/main" id="{B3920469-3398-4B08-8544-073815DE8A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3">
            <a:extLst>
              <a:ext uri="{FF2B5EF4-FFF2-40B4-BE49-F238E27FC236}">
                <a16:creationId xmlns:a16="http://schemas.microsoft.com/office/drawing/2014/main" id="{D3FAB5C6-CC90-43B5-8F5E-B6179E7D71E2}"/>
              </a:ext>
            </a:extLst>
          </p:cNvPr>
          <p:cNvSpPr>
            <a:spLocks noGrp="1" noChangeArrowheads="1"/>
          </p:cNvSpPr>
          <p:nvPr>
            <p:ph type="sldNum" sz="quarter" idx="12"/>
          </p:nvPr>
        </p:nvSpPr>
        <p:spPr>
          <a:ln/>
        </p:spPr>
        <p:txBody>
          <a:bodyPr/>
          <a:lstStyle>
            <a:lvl1pPr>
              <a:defRPr/>
            </a:lvl1pPr>
          </a:lstStyle>
          <a:p>
            <a:fld id="{3938E202-46F6-4367-B236-15B71C16BFA5}" type="slidenum">
              <a:rPr lang="en-US" altLang="en-US"/>
              <a:pPr/>
              <a:t>‹#›</a:t>
            </a:fld>
            <a:endParaRPr lang="en-US" altLang="en-US"/>
          </a:p>
        </p:txBody>
      </p:sp>
    </p:spTree>
    <p:extLst>
      <p:ext uri="{BB962C8B-B14F-4D97-AF65-F5344CB8AC3E}">
        <p14:creationId xmlns:p14="http://schemas.microsoft.com/office/powerpoint/2010/main" val="828954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949449-1656-45E9-86D9-C7E94DF78018}" type="datetimeFigureOut">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248D51-C757-47CB-862E-0DE118250543}" type="slidenum">
              <a:rPr lang="en-US" smtClean="0"/>
              <a:t>‹#›</a:t>
            </a:fld>
            <a:endParaRPr lang="en-US"/>
          </a:p>
        </p:txBody>
      </p:sp>
    </p:spTree>
    <p:extLst>
      <p:ext uri="{BB962C8B-B14F-4D97-AF65-F5344CB8AC3E}">
        <p14:creationId xmlns:p14="http://schemas.microsoft.com/office/powerpoint/2010/main" val="2583872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762000"/>
            <a:ext cx="10566400" cy="1143000"/>
          </a:xfrm>
        </p:spPr>
        <p:txBody>
          <a:bodyPr/>
          <a:lstStyle/>
          <a:p>
            <a:r>
              <a:rPr lang="en-US"/>
              <a:t>Click to edit Master title style</a:t>
            </a:r>
          </a:p>
        </p:txBody>
      </p:sp>
      <p:sp>
        <p:nvSpPr>
          <p:cNvPr id="3" name="Text Placeholder 2"/>
          <p:cNvSpPr>
            <a:spLocks noGrp="1"/>
          </p:cNvSpPr>
          <p:nvPr>
            <p:ph type="body" sz="half" idx="1"/>
          </p:nvPr>
        </p:nvSpPr>
        <p:spPr>
          <a:xfrm>
            <a:off x="1117601" y="2362201"/>
            <a:ext cx="5027084"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47884" y="2362201"/>
            <a:ext cx="5027083"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409D88FA-6344-4CF5-A256-7313210DD88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7041CCD1-5D32-4632-A4DB-6B6EF77B4B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3">
            <a:extLst>
              <a:ext uri="{FF2B5EF4-FFF2-40B4-BE49-F238E27FC236}">
                <a16:creationId xmlns:a16="http://schemas.microsoft.com/office/drawing/2014/main" id="{5BDF8BD0-7C4A-4795-9319-D2941E8EFC89}"/>
              </a:ext>
            </a:extLst>
          </p:cNvPr>
          <p:cNvSpPr>
            <a:spLocks noGrp="1" noChangeArrowheads="1"/>
          </p:cNvSpPr>
          <p:nvPr>
            <p:ph type="sldNum" sz="quarter" idx="12"/>
          </p:nvPr>
        </p:nvSpPr>
        <p:spPr>
          <a:ln/>
        </p:spPr>
        <p:txBody>
          <a:bodyPr/>
          <a:lstStyle>
            <a:lvl1pPr>
              <a:defRPr/>
            </a:lvl1pPr>
          </a:lstStyle>
          <a:p>
            <a:fld id="{D4397D9C-C589-46A0-9A61-C6ECF51D349A}" type="slidenum">
              <a:rPr lang="en-US" altLang="en-US"/>
              <a:pPr/>
              <a:t>‹#›</a:t>
            </a:fld>
            <a:endParaRPr lang="en-US" altLang="en-US"/>
          </a:p>
        </p:txBody>
      </p:sp>
    </p:spTree>
    <p:extLst>
      <p:ext uri="{BB962C8B-B14F-4D97-AF65-F5344CB8AC3E}">
        <p14:creationId xmlns:p14="http://schemas.microsoft.com/office/powerpoint/2010/main" val="38406095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16000" y="762000"/>
            <a:ext cx="10566400" cy="1143000"/>
          </a:xfrm>
        </p:spPr>
        <p:txBody>
          <a:bodyPr/>
          <a:lstStyle/>
          <a:p>
            <a:r>
              <a:rPr lang="en-US"/>
              <a:t>Click to edit Master title style</a:t>
            </a:r>
          </a:p>
        </p:txBody>
      </p:sp>
      <p:sp>
        <p:nvSpPr>
          <p:cNvPr id="3" name="Content Placeholder 2"/>
          <p:cNvSpPr>
            <a:spLocks noGrp="1"/>
          </p:cNvSpPr>
          <p:nvPr>
            <p:ph sz="quarter" idx="1"/>
          </p:nvPr>
        </p:nvSpPr>
        <p:spPr>
          <a:xfrm>
            <a:off x="1117601" y="2362200"/>
            <a:ext cx="5027084" cy="1785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117601" y="4300539"/>
            <a:ext cx="5027084" cy="1785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347884" y="2362201"/>
            <a:ext cx="5027083"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1">
            <a:extLst>
              <a:ext uri="{FF2B5EF4-FFF2-40B4-BE49-F238E27FC236}">
                <a16:creationId xmlns:a16="http://schemas.microsoft.com/office/drawing/2014/main" id="{FA418B30-C93B-40B4-96D8-D9EFFA3ADA3C}"/>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12">
            <a:extLst>
              <a:ext uri="{FF2B5EF4-FFF2-40B4-BE49-F238E27FC236}">
                <a16:creationId xmlns:a16="http://schemas.microsoft.com/office/drawing/2014/main" id="{F9F4A12A-9623-4253-B01B-A352D57242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13">
            <a:extLst>
              <a:ext uri="{FF2B5EF4-FFF2-40B4-BE49-F238E27FC236}">
                <a16:creationId xmlns:a16="http://schemas.microsoft.com/office/drawing/2014/main" id="{C4566E3D-21AA-458B-A01D-97BF7D9D56CF}"/>
              </a:ext>
            </a:extLst>
          </p:cNvPr>
          <p:cNvSpPr>
            <a:spLocks noGrp="1" noChangeArrowheads="1"/>
          </p:cNvSpPr>
          <p:nvPr>
            <p:ph type="sldNum" sz="quarter" idx="12"/>
          </p:nvPr>
        </p:nvSpPr>
        <p:spPr>
          <a:ln/>
        </p:spPr>
        <p:txBody>
          <a:bodyPr/>
          <a:lstStyle>
            <a:lvl1pPr>
              <a:defRPr/>
            </a:lvl1pPr>
          </a:lstStyle>
          <a:p>
            <a:fld id="{10A35182-75B3-4160-9D0B-5CACADCB4263}" type="slidenum">
              <a:rPr lang="en-US" altLang="en-US"/>
              <a:pPr/>
              <a:t>‹#›</a:t>
            </a:fld>
            <a:endParaRPr lang="en-US" altLang="en-US"/>
          </a:p>
        </p:txBody>
      </p:sp>
    </p:spTree>
    <p:extLst>
      <p:ext uri="{BB962C8B-B14F-4D97-AF65-F5344CB8AC3E}">
        <p14:creationId xmlns:p14="http://schemas.microsoft.com/office/powerpoint/2010/main" val="1291951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949449-1656-45E9-86D9-C7E94DF78018}" type="datetimeFigureOut">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E248D51-C757-47CB-862E-0DE118250543}" type="slidenum">
              <a:rPr lang="en-US" smtClean="0"/>
              <a:t>‹#›</a:t>
            </a:fld>
            <a:endParaRPr lang="en-US"/>
          </a:p>
        </p:txBody>
      </p:sp>
    </p:spTree>
    <p:extLst>
      <p:ext uri="{BB962C8B-B14F-4D97-AF65-F5344CB8AC3E}">
        <p14:creationId xmlns:p14="http://schemas.microsoft.com/office/powerpoint/2010/main" val="858208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E949449-1656-45E9-86D9-C7E94DF78018}" type="datetimeFigureOut">
              <a:rPr lang="en-US" smtClean="0"/>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248D51-C757-47CB-862E-0DE118250543}" type="slidenum">
              <a:rPr lang="en-US" smtClean="0"/>
              <a:t>‹#›</a:t>
            </a:fld>
            <a:endParaRPr lang="en-US"/>
          </a:p>
        </p:txBody>
      </p:sp>
    </p:spTree>
    <p:extLst>
      <p:ext uri="{BB962C8B-B14F-4D97-AF65-F5344CB8AC3E}">
        <p14:creationId xmlns:p14="http://schemas.microsoft.com/office/powerpoint/2010/main" val="2798086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E949449-1656-45E9-86D9-C7E94DF78018}" type="datetimeFigureOut">
              <a:rPr lang="en-US" smtClean="0"/>
              <a:t>4/17/2024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248D51-C757-47CB-862E-0DE118250543}" type="slidenum">
              <a:rPr lang="en-US" smtClean="0"/>
              <a:t>‹#›</a:t>
            </a:fld>
            <a:endParaRPr lang="en-US"/>
          </a:p>
        </p:txBody>
      </p:sp>
    </p:spTree>
    <p:extLst>
      <p:ext uri="{BB962C8B-B14F-4D97-AF65-F5344CB8AC3E}">
        <p14:creationId xmlns:p14="http://schemas.microsoft.com/office/powerpoint/2010/main" val="446940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E949449-1656-45E9-86D9-C7E94DF78018}" type="datetimeFigureOut">
              <a:rPr lang="en-US" smtClean="0"/>
              <a:t>4/17/2024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248D51-C757-47CB-862E-0DE118250543}" type="slidenum">
              <a:rPr lang="en-US" smtClean="0"/>
              <a:t>‹#›</a:t>
            </a:fld>
            <a:endParaRPr lang="en-US"/>
          </a:p>
        </p:txBody>
      </p:sp>
    </p:spTree>
    <p:extLst>
      <p:ext uri="{BB962C8B-B14F-4D97-AF65-F5344CB8AC3E}">
        <p14:creationId xmlns:p14="http://schemas.microsoft.com/office/powerpoint/2010/main" val="3507844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949449-1656-45E9-86D9-C7E94DF78018}" type="datetimeFigureOut">
              <a:rPr lang="en-US" smtClean="0"/>
              <a:t>4/17/2024</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CE248D51-C757-47CB-862E-0DE118250543}" type="slidenum">
              <a:rPr lang="en-US" smtClean="0"/>
              <a:t>‹#›</a:t>
            </a:fld>
            <a:endParaRPr lang="en-US"/>
          </a:p>
        </p:txBody>
      </p:sp>
    </p:spTree>
    <p:extLst>
      <p:ext uri="{BB962C8B-B14F-4D97-AF65-F5344CB8AC3E}">
        <p14:creationId xmlns:p14="http://schemas.microsoft.com/office/powerpoint/2010/main" val="3152687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949449-1656-45E9-86D9-C7E94DF78018}" type="datetimeFigureOut">
              <a:rPr lang="en-US" smtClean="0"/>
              <a:t>4/17/2024</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E248D51-C757-47CB-862E-0DE118250543}" type="slidenum">
              <a:rPr lang="en-US" smtClean="0"/>
              <a:t>‹#›</a:t>
            </a:fld>
            <a:endParaRPr lang="en-US"/>
          </a:p>
        </p:txBody>
      </p:sp>
    </p:spTree>
    <p:extLst>
      <p:ext uri="{BB962C8B-B14F-4D97-AF65-F5344CB8AC3E}">
        <p14:creationId xmlns:p14="http://schemas.microsoft.com/office/powerpoint/2010/main" val="1081767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949449-1656-45E9-86D9-C7E94DF78018}" type="datetimeFigureOut">
              <a:rPr lang="en-US" smtClean="0"/>
              <a:t>4/17/2024</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E248D51-C757-47CB-862E-0DE118250543}" type="slidenum">
              <a:rPr lang="en-US" smtClean="0"/>
              <a:t>‹#›</a:t>
            </a:fld>
            <a:endParaRPr lang="en-US"/>
          </a:p>
        </p:txBody>
      </p:sp>
    </p:spTree>
    <p:extLst>
      <p:ext uri="{BB962C8B-B14F-4D97-AF65-F5344CB8AC3E}">
        <p14:creationId xmlns:p14="http://schemas.microsoft.com/office/powerpoint/2010/main" val="102295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FE949449-1656-45E9-86D9-C7E94DF78018}" type="datetimeFigureOut">
              <a:rPr lang="en-US" smtClean="0"/>
              <a:t>4/17/2024</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CE248D51-C757-47CB-862E-0DE118250543}" type="slidenum">
              <a:rPr lang="en-US" smtClean="0"/>
              <a:t>‹#›</a:t>
            </a:fld>
            <a:endParaRPr lang="en-US"/>
          </a:p>
        </p:txBody>
      </p:sp>
    </p:spTree>
    <p:extLst>
      <p:ext uri="{BB962C8B-B14F-4D97-AF65-F5344CB8AC3E}">
        <p14:creationId xmlns:p14="http://schemas.microsoft.com/office/powerpoint/2010/main" val="24586615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ncbi.nlm.nih.gov/entrez/query.fcgi?db=pubmed&amp;cmd=Search&amp;itool=pubmed_AbstractPlus&amp;term=%22Gottlieb+MS%22%5BAuthor%5D"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5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5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20.xml"/><Relationship Id="rId4" Type="http://schemas.openxmlformats.org/officeDocument/2006/relationships/image" Target="../media/image49.jpeg"/></Relationships>
</file>

<file path=ppt/slides/_rels/slide5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21.xml"/><Relationship Id="rId4" Type="http://schemas.openxmlformats.org/officeDocument/2006/relationships/image" Target="../media/image51.jpeg"/></Relationships>
</file>

<file path=ppt/slides/_rels/slide5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a:extLst>
              <a:ext uri="{FF2B5EF4-FFF2-40B4-BE49-F238E27FC236}">
                <a16:creationId xmlns:a16="http://schemas.microsoft.com/office/drawing/2014/main" id="{7B1113D1-2539-4795-A002-0613AFC24D82}"/>
              </a:ext>
            </a:extLst>
          </p:cNvPr>
          <p:cNvSpPr>
            <a:spLocks noGrp="1" noChangeArrowheads="1"/>
          </p:cNvSpPr>
          <p:nvPr>
            <p:ph type="ctrTitle"/>
          </p:nvPr>
        </p:nvSpPr>
        <p:spPr/>
        <p:txBody>
          <a:bodyPr/>
          <a:lstStyle/>
          <a:p>
            <a:pPr eaLnBrk="1" hangingPunct="1"/>
            <a:r>
              <a:rPr lang="en-US" altLang="en-US"/>
              <a:t>Blair Concepts of Spinal Biomechanics</a:t>
            </a:r>
          </a:p>
        </p:txBody>
      </p:sp>
      <p:sp>
        <p:nvSpPr>
          <p:cNvPr id="3075" name="Rectangle 3">
            <a:extLst>
              <a:ext uri="{FF2B5EF4-FFF2-40B4-BE49-F238E27FC236}">
                <a16:creationId xmlns:a16="http://schemas.microsoft.com/office/drawing/2014/main" id="{1C559480-1AA7-4F59-9E77-0534283EEF43}"/>
              </a:ext>
            </a:extLst>
          </p:cNvPr>
          <p:cNvSpPr>
            <a:spLocks noGrp="1" noChangeArrowheads="1"/>
          </p:cNvSpPr>
          <p:nvPr>
            <p:ph type="subTitle" idx="1"/>
          </p:nvPr>
        </p:nvSpPr>
        <p:spPr/>
        <p:txBody>
          <a:bodyPr/>
          <a:lstStyle/>
          <a:p>
            <a:pPr eaLnBrk="1" hangingPunct="1"/>
            <a:r>
              <a:rPr lang="en-US" altLang="en-US"/>
              <a:t>Atlas and Axis Motion</a:t>
            </a:r>
          </a:p>
        </p:txBody>
      </p:sp>
      <p:sp>
        <p:nvSpPr>
          <p:cNvPr id="3076" name="TextBox 3">
            <a:extLst>
              <a:ext uri="{FF2B5EF4-FFF2-40B4-BE49-F238E27FC236}">
                <a16:creationId xmlns:a16="http://schemas.microsoft.com/office/drawing/2014/main" id="{224037D3-BBC8-4E5D-BF2B-C98B05AC9335}"/>
              </a:ext>
            </a:extLst>
          </p:cNvPr>
          <p:cNvSpPr txBox="1">
            <a:spLocks noChangeArrowheads="1"/>
          </p:cNvSpPr>
          <p:nvPr/>
        </p:nvSpPr>
        <p:spPr bwMode="auto">
          <a:xfrm>
            <a:off x="7069394" y="4640827"/>
            <a:ext cx="3814916"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1400" dirty="0">
                <a:solidFill>
                  <a:schemeClr val="bg1"/>
                </a:solidFill>
              </a:rPr>
              <a:t>The slides are properties of</a:t>
            </a:r>
          </a:p>
          <a:p>
            <a:r>
              <a:rPr lang="en-US" sz="1400" dirty="0">
                <a:solidFill>
                  <a:schemeClr val="bg1"/>
                </a:solidFill>
              </a:rPr>
              <a:t>Dr. Thomas Forest, Dr. Dennis Campbell, </a:t>
            </a:r>
          </a:p>
          <a:p>
            <a:r>
              <a:rPr lang="en-US" sz="1400" dirty="0">
                <a:solidFill>
                  <a:schemeClr val="bg1"/>
                </a:solidFill>
              </a:rPr>
              <a:t>Dr. Todd Hubbard, and Dr. Perry Rush</a:t>
            </a:r>
          </a:p>
          <a:p>
            <a:r>
              <a:rPr lang="en-US" sz="1400" dirty="0">
                <a:solidFill>
                  <a:schemeClr val="bg1"/>
                </a:solidFill>
              </a:rPr>
              <a:t>Certified Advanced Blair Instructors</a:t>
            </a:r>
          </a:p>
          <a:p>
            <a:r>
              <a:rPr lang="en-US" sz="1400" b="1" dirty="0">
                <a:solidFill>
                  <a:schemeClr val="bg1"/>
                </a:solidFill>
              </a:rPr>
              <a:t>They are not to be copied nor distributed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2">
            <a:extLst>
              <a:ext uri="{FF2B5EF4-FFF2-40B4-BE49-F238E27FC236}">
                <a16:creationId xmlns:a16="http://schemas.microsoft.com/office/drawing/2014/main" id="{97C9CD99-32BA-4ED0-81EB-BF5E16720301}"/>
              </a:ext>
            </a:extLst>
          </p:cNvPr>
          <p:cNvSpPr>
            <a:spLocks noGrp="1" noChangeArrowheads="1"/>
          </p:cNvSpPr>
          <p:nvPr>
            <p:ph type="title"/>
          </p:nvPr>
        </p:nvSpPr>
        <p:spPr>
          <a:xfrm>
            <a:off x="1981200" y="1"/>
            <a:ext cx="8229600" cy="1139825"/>
          </a:xfrm>
        </p:spPr>
        <p:txBody>
          <a:bodyPr/>
          <a:lstStyle/>
          <a:p>
            <a:pPr eaLnBrk="1" hangingPunct="1"/>
            <a:r>
              <a:rPr lang="en-US" altLang="en-US"/>
              <a:t>Convergence Angles</a:t>
            </a:r>
          </a:p>
        </p:txBody>
      </p:sp>
      <p:pic>
        <p:nvPicPr>
          <p:cNvPr id="12291" name="Picture 3" descr="B">
            <a:extLst>
              <a:ext uri="{FF2B5EF4-FFF2-40B4-BE49-F238E27FC236}">
                <a16:creationId xmlns:a16="http://schemas.microsoft.com/office/drawing/2014/main" id="{945CFE00-B111-45EF-82C5-889A1CEB69E6}"/>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022475" y="1371600"/>
            <a:ext cx="3930650" cy="4953000"/>
          </a:xfrm>
          <a:noFill/>
        </p:spPr>
      </p:pic>
      <p:pic>
        <p:nvPicPr>
          <p:cNvPr id="12292" name="Picture 4" descr="H30">
            <a:extLst>
              <a:ext uri="{FF2B5EF4-FFF2-40B4-BE49-F238E27FC236}">
                <a16:creationId xmlns:a16="http://schemas.microsoft.com/office/drawing/2014/main" id="{A7BD398B-EBE0-430E-A737-0EF4FAC526B2}"/>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248400" y="1371600"/>
            <a:ext cx="3930650" cy="4953000"/>
          </a:xfrm>
          <a:noFill/>
        </p:spPr>
      </p:pic>
      <p:sp>
        <p:nvSpPr>
          <p:cNvPr id="12293" name="Text Box 5">
            <a:extLst>
              <a:ext uri="{FF2B5EF4-FFF2-40B4-BE49-F238E27FC236}">
                <a16:creationId xmlns:a16="http://schemas.microsoft.com/office/drawing/2014/main" id="{53A4AF35-B5C3-454F-9B1C-93D107F9C8D5}"/>
              </a:ext>
            </a:extLst>
          </p:cNvPr>
          <p:cNvSpPr txBox="1">
            <a:spLocks noChangeArrowheads="1"/>
          </p:cNvSpPr>
          <p:nvPr/>
        </p:nvSpPr>
        <p:spPr bwMode="auto">
          <a:xfrm>
            <a:off x="2362200" y="6361113"/>
            <a:ext cx="8077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cs typeface="Arial" panose="020B0604020202020204" pitchFamily="34" charset="0"/>
              </a:rPr>
              <a:t>Atlas will track along the convergence angle when in segmental dysfunction.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AutoShape 2">
            <a:extLst>
              <a:ext uri="{FF2B5EF4-FFF2-40B4-BE49-F238E27FC236}">
                <a16:creationId xmlns:a16="http://schemas.microsoft.com/office/drawing/2014/main" id="{6BA2E4BA-E96D-4E0B-8B98-1D0B0D41635C}"/>
              </a:ext>
            </a:extLst>
          </p:cNvPr>
          <p:cNvSpPr>
            <a:spLocks noGrp="1" noChangeArrowheads="1"/>
          </p:cNvSpPr>
          <p:nvPr>
            <p:ph type="title"/>
          </p:nvPr>
        </p:nvSpPr>
        <p:spPr>
          <a:xfrm>
            <a:off x="4902200" y="625476"/>
            <a:ext cx="5308600" cy="593724"/>
          </a:xfrm>
        </p:spPr>
        <p:txBody>
          <a:bodyPr/>
          <a:lstStyle/>
          <a:p>
            <a:pPr eaLnBrk="1" hangingPunct="1"/>
            <a:r>
              <a:rPr lang="en-US" altLang="en-US" sz="2800" dirty="0"/>
              <a:t>Long Axis of Articulation of the Condyle</a:t>
            </a:r>
          </a:p>
        </p:txBody>
      </p:sp>
      <p:pic>
        <p:nvPicPr>
          <p:cNvPr id="13316" name="Picture 4" descr="Neutral Atlas on BP">
            <a:extLst>
              <a:ext uri="{FF2B5EF4-FFF2-40B4-BE49-F238E27FC236}">
                <a16:creationId xmlns:a16="http://schemas.microsoft.com/office/drawing/2014/main" id="{C6ED514B-55A7-40BA-BFD7-81BA576734CC}"/>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752601" y="1371600"/>
            <a:ext cx="4252913" cy="4229100"/>
          </a:xfrm>
          <a:noFill/>
        </p:spPr>
      </p:pic>
      <p:sp>
        <p:nvSpPr>
          <p:cNvPr id="13315" name="Rectangle 3">
            <a:extLst>
              <a:ext uri="{FF2B5EF4-FFF2-40B4-BE49-F238E27FC236}">
                <a16:creationId xmlns:a16="http://schemas.microsoft.com/office/drawing/2014/main" id="{D60B0E32-11B7-41C3-8ECB-373F730D2604}"/>
              </a:ext>
            </a:extLst>
          </p:cNvPr>
          <p:cNvSpPr>
            <a:spLocks noGrp="1" noChangeArrowheads="1"/>
          </p:cNvSpPr>
          <p:nvPr>
            <p:ph type="body" sz="half" idx="2"/>
          </p:nvPr>
        </p:nvSpPr>
        <p:spPr>
          <a:xfrm>
            <a:off x="6172200" y="2362200"/>
            <a:ext cx="4495800" cy="4038600"/>
          </a:xfrm>
        </p:spPr>
        <p:txBody>
          <a:bodyPr/>
          <a:lstStyle/>
          <a:p>
            <a:pPr eaLnBrk="1" hangingPunct="1">
              <a:lnSpc>
                <a:spcPct val="90000"/>
              </a:lnSpc>
            </a:pPr>
            <a:r>
              <a:rPr lang="en-US" altLang="en-US" sz="2400"/>
              <a:t>The Base Posterior radiograph shows the  anatomy of the occipital condyles and Atlas Lateral Masses, with the Foramen Magnum.  </a:t>
            </a:r>
          </a:p>
          <a:p>
            <a:pPr eaLnBrk="1" hangingPunct="1">
              <a:lnSpc>
                <a:spcPct val="90000"/>
              </a:lnSpc>
            </a:pPr>
            <a:r>
              <a:rPr lang="en-US" altLang="en-US" sz="2400"/>
              <a:t>The Long Axis of the condyle is a straight line down the longest measure of the articulating surface of the condyle.</a:t>
            </a:r>
          </a:p>
        </p:txBody>
      </p:sp>
      <p:sp>
        <p:nvSpPr>
          <p:cNvPr id="13317" name="Line 5">
            <a:extLst>
              <a:ext uri="{FF2B5EF4-FFF2-40B4-BE49-F238E27FC236}">
                <a16:creationId xmlns:a16="http://schemas.microsoft.com/office/drawing/2014/main" id="{845DEACD-1C36-4249-9AF3-0FB3B8D85FE3}"/>
              </a:ext>
            </a:extLst>
          </p:cNvPr>
          <p:cNvSpPr>
            <a:spLocks noChangeShapeType="1"/>
          </p:cNvSpPr>
          <p:nvPr/>
        </p:nvSpPr>
        <p:spPr bwMode="auto">
          <a:xfrm flipV="1">
            <a:off x="2209800" y="2057400"/>
            <a:ext cx="1219200" cy="29718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8" name="Line 6">
            <a:extLst>
              <a:ext uri="{FF2B5EF4-FFF2-40B4-BE49-F238E27FC236}">
                <a16:creationId xmlns:a16="http://schemas.microsoft.com/office/drawing/2014/main" id="{684B8101-DCF6-442D-8B78-BB43409B9B5B}"/>
              </a:ext>
            </a:extLst>
          </p:cNvPr>
          <p:cNvSpPr>
            <a:spLocks noChangeShapeType="1"/>
          </p:cNvSpPr>
          <p:nvPr/>
        </p:nvSpPr>
        <p:spPr bwMode="auto">
          <a:xfrm flipH="1" flipV="1">
            <a:off x="4343400" y="2133600"/>
            <a:ext cx="914400" cy="28956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59" name="Text Box 7">
            <a:extLst>
              <a:ext uri="{FF2B5EF4-FFF2-40B4-BE49-F238E27FC236}">
                <a16:creationId xmlns:a16="http://schemas.microsoft.com/office/drawing/2014/main" id="{93A12236-7358-451C-A94A-F5AB224E9A8E}"/>
              </a:ext>
            </a:extLst>
          </p:cNvPr>
          <p:cNvSpPr txBox="1">
            <a:spLocks noChangeArrowheads="1"/>
          </p:cNvSpPr>
          <p:nvPr/>
        </p:nvSpPr>
        <p:spPr bwMode="auto">
          <a:xfrm>
            <a:off x="1752600" y="5638800"/>
            <a:ext cx="4419600" cy="915988"/>
          </a:xfrm>
          <a:prstGeom prst="rect">
            <a:avLst/>
          </a:prstGeom>
          <a:noFill/>
          <a:ln w="9525">
            <a:noFill/>
            <a:miter lim="800000"/>
            <a:headEnd/>
            <a:tailEnd/>
          </a:ln>
          <a:effectLst/>
        </p:spPr>
        <p:txBody>
          <a:bodyPr>
            <a:spAutoFit/>
          </a:bodyPr>
          <a:lstStyle/>
          <a:p>
            <a:pPr>
              <a:defRPr/>
            </a:pPr>
            <a:r>
              <a:rPr lang="en-US" b="1">
                <a:solidFill>
                  <a:srgbClr val="FF0000"/>
                </a:solidFill>
                <a:effectLst>
                  <a:outerShdw blurRad="38100" dist="38100" dir="2700000" algn="tl">
                    <a:srgbClr val="C0C0C0"/>
                  </a:outerShdw>
                </a:effectLst>
                <a:latin typeface="Tahoma" charset="0"/>
                <a:cs typeface="Arial" charset="0"/>
              </a:rPr>
              <a:t>Right and Left Convergence angles.</a:t>
            </a:r>
          </a:p>
          <a:p>
            <a:pPr>
              <a:defRPr/>
            </a:pPr>
            <a:r>
              <a:rPr lang="en-US" b="1">
                <a:solidFill>
                  <a:srgbClr val="FF0000"/>
                </a:solidFill>
                <a:effectLst>
                  <a:outerShdw blurRad="38100" dist="38100" dir="2700000" algn="tl">
                    <a:srgbClr val="C0C0C0"/>
                  </a:outerShdw>
                </a:effectLst>
                <a:latin typeface="Tahoma" charset="0"/>
                <a:cs typeface="Arial" charset="0"/>
              </a:rPr>
              <a:t>Bisecting Long axis of the articulating Condyle.</a:t>
            </a:r>
          </a:p>
        </p:txBody>
      </p:sp>
      <p:sp>
        <p:nvSpPr>
          <p:cNvPr id="13320" name="Text Box 8">
            <a:extLst>
              <a:ext uri="{FF2B5EF4-FFF2-40B4-BE49-F238E27FC236}">
                <a16:creationId xmlns:a16="http://schemas.microsoft.com/office/drawing/2014/main" id="{D207F0AF-4E8D-4573-89FA-0316DF979057}"/>
              </a:ext>
            </a:extLst>
          </p:cNvPr>
          <p:cNvSpPr txBox="1">
            <a:spLocks noChangeArrowheads="1"/>
          </p:cNvSpPr>
          <p:nvPr/>
        </p:nvSpPr>
        <p:spPr bwMode="auto">
          <a:xfrm>
            <a:off x="2209801" y="1143001"/>
            <a:ext cx="33242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latin typeface="Tahoma" panose="020B0604030504040204" pitchFamily="34" charset="0"/>
                <a:cs typeface="Arial" panose="020B0604020202020204" pitchFamily="34" charset="0"/>
              </a:rPr>
              <a:t>From Sherman College of Straight Chiropractic Web Site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2">
            <a:extLst>
              <a:ext uri="{FF2B5EF4-FFF2-40B4-BE49-F238E27FC236}">
                <a16:creationId xmlns:a16="http://schemas.microsoft.com/office/drawing/2014/main" id="{EA90A261-979C-46B1-9E3A-1A4A365D9681}"/>
              </a:ext>
            </a:extLst>
          </p:cNvPr>
          <p:cNvSpPr>
            <a:spLocks noGrp="1" noChangeArrowheads="1"/>
          </p:cNvSpPr>
          <p:nvPr>
            <p:ph type="title"/>
          </p:nvPr>
        </p:nvSpPr>
        <p:spPr>
          <a:xfrm>
            <a:off x="2286000" y="762000"/>
            <a:ext cx="7924800" cy="838200"/>
          </a:xfrm>
        </p:spPr>
        <p:txBody>
          <a:bodyPr/>
          <a:lstStyle/>
          <a:p>
            <a:pPr eaLnBrk="1" hangingPunct="1"/>
            <a:r>
              <a:rPr lang="en-US" altLang="en-US" sz="2800" dirty="0">
                <a:solidFill>
                  <a:schemeClr val="bg1"/>
                </a:solidFill>
              </a:rPr>
              <a:t>Measuring the Convergence Angles</a:t>
            </a:r>
          </a:p>
        </p:txBody>
      </p:sp>
      <p:pic>
        <p:nvPicPr>
          <p:cNvPr id="16388" name="Picture 4" descr="4">
            <a:extLst>
              <a:ext uri="{FF2B5EF4-FFF2-40B4-BE49-F238E27FC236}">
                <a16:creationId xmlns:a16="http://schemas.microsoft.com/office/drawing/2014/main" id="{B0F52F0A-C497-433F-88FE-311698113023}"/>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19293" t="8418" r="8653" b="20869"/>
          <a:stretch>
            <a:fillRect/>
          </a:stretch>
        </p:blipFill>
        <p:spPr>
          <a:xfrm>
            <a:off x="2057401" y="1600200"/>
            <a:ext cx="3700463" cy="4572000"/>
          </a:xfrm>
          <a:noFill/>
        </p:spPr>
      </p:pic>
      <p:sp>
        <p:nvSpPr>
          <p:cNvPr id="16387" name="Rectangle 3">
            <a:extLst>
              <a:ext uri="{FF2B5EF4-FFF2-40B4-BE49-F238E27FC236}">
                <a16:creationId xmlns:a16="http://schemas.microsoft.com/office/drawing/2014/main" id="{73BB2BA9-4D6D-40F8-9C77-6E0A6C647777}"/>
              </a:ext>
            </a:extLst>
          </p:cNvPr>
          <p:cNvSpPr>
            <a:spLocks noGrp="1" noChangeArrowheads="1"/>
          </p:cNvSpPr>
          <p:nvPr>
            <p:ph type="body" sz="half" idx="2"/>
          </p:nvPr>
        </p:nvSpPr>
        <p:spPr>
          <a:xfrm>
            <a:off x="6280151" y="2362201"/>
            <a:ext cx="3775075" cy="3724275"/>
          </a:xfrm>
        </p:spPr>
        <p:txBody>
          <a:bodyPr>
            <a:normAutofit/>
          </a:bodyPr>
          <a:lstStyle/>
          <a:p>
            <a:pPr eaLnBrk="1" hangingPunct="1">
              <a:lnSpc>
                <a:spcPct val="90000"/>
              </a:lnSpc>
            </a:pPr>
            <a:r>
              <a:rPr lang="en-US" altLang="en-US" sz="2000" dirty="0"/>
              <a:t>The long axis of the </a:t>
            </a:r>
            <a:r>
              <a:rPr lang="en-US" altLang="en-US" sz="2000" dirty="0" err="1"/>
              <a:t>Occipito-Atlantal</a:t>
            </a:r>
            <a:r>
              <a:rPr lang="en-US" altLang="en-US" sz="2000" dirty="0"/>
              <a:t> articulation.</a:t>
            </a:r>
          </a:p>
          <a:p>
            <a:pPr eaLnBrk="1" hangingPunct="1">
              <a:lnSpc>
                <a:spcPct val="90000"/>
              </a:lnSpc>
            </a:pPr>
            <a:r>
              <a:rPr lang="en-US" altLang="en-US" sz="2000" dirty="0"/>
              <a:t>The Blair </a:t>
            </a:r>
            <a:r>
              <a:rPr lang="en-US" altLang="en-US" sz="2000" dirty="0" err="1"/>
              <a:t>Protracto</a:t>
            </a:r>
            <a:r>
              <a:rPr lang="en-US" altLang="en-US" sz="2000" dirty="0"/>
              <a:t> view is taken with the central ray aligned to the respective convergence angle.</a:t>
            </a:r>
          </a:p>
        </p:txBody>
      </p:sp>
      <p:sp>
        <p:nvSpPr>
          <p:cNvPr id="29701" name="Line 5">
            <a:extLst>
              <a:ext uri="{FF2B5EF4-FFF2-40B4-BE49-F238E27FC236}">
                <a16:creationId xmlns:a16="http://schemas.microsoft.com/office/drawing/2014/main" id="{AC9EF2FC-6B9D-4E39-9EDC-0FC9CB442C8B}"/>
              </a:ext>
            </a:extLst>
          </p:cNvPr>
          <p:cNvSpPr>
            <a:spLocks noChangeShapeType="1"/>
          </p:cNvSpPr>
          <p:nvPr/>
        </p:nvSpPr>
        <p:spPr bwMode="auto">
          <a:xfrm flipV="1">
            <a:off x="3048000" y="2362200"/>
            <a:ext cx="1371600" cy="35052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02" name="Line 6">
            <a:extLst>
              <a:ext uri="{FF2B5EF4-FFF2-40B4-BE49-F238E27FC236}">
                <a16:creationId xmlns:a16="http://schemas.microsoft.com/office/drawing/2014/main" id="{242D7404-3CE7-4E42-9A3A-95B142F18436}"/>
              </a:ext>
            </a:extLst>
          </p:cNvPr>
          <p:cNvSpPr>
            <a:spLocks noChangeShapeType="1"/>
          </p:cNvSpPr>
          <p:nvPr/>
        </p:nvSpPr>
        <p:spPr bwMode="auto">
          <a:xfrm flipH="1" flipV="1">
            <a:off x="3048000" y="2514600"/>
            <a:ext cx="1752600" cy="32004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03" name="Line 7">
            <a:extLst>
              <a:ext uri="{FF2B5EF4-FFF2-40B4-BE49-F238E27FC236}">
                <a16:creationId xmlns:a16="http://schemas.microsoft.com/office/drawing/2014/main" id="{779FAE77-5F92-46BF-AA58-D371157E7725}"/>
              </a:ext>
            </a:extLst>
          </p:cNvPr>
          <p:cNvSpPr>
            <a:spLocks noChangeShapeType="1"/>
          </p:cNvSpPr>
          <p:nvPr/>
        </p:nvSpPr>
        <p:spPr bwMode="auto">
          <a:xfrm flipV="1">
            <a:off x="2286000" y="4343400"/>
            <a:ext cx="3276600" cy="1524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04" name="Line 8">
            <a:extLst>
              <a:ext uri="{FF2B5EF4-FFF2-40B4-BE49-F238E27FC236}">
                <a16:creationId xmlns:a16="http://schemas.microsoft.com/office/drawing/2014/main" id="{0D616828-D3DF-4670-8909-DF0ACFA1013A}"/>
              </a:ext>
            </a:extLst>
          </p:cNvPr>
          <p:cNvSpPr>
            <a:spLocks noChangeShapeType="1"/>
          </p:cNvSpPr>
          <p:nvPr/>
        </p:nvSpPr>
        <p:spPr bwMode="auto">
          <a:xfrm>
            <a:off x="3657600" y="2133600"/>
            <a:ext cx="304800" cy="3810000"/>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3" name="Text Box 9">
            <a:extLst>
              <a:ext uri="{FF2B5EF4-FFF2-40B4-BE49-F238E27FC236}">
                <a16:creationId xmlns:a16="http://schemas.microsoft.com/office/drawing/2014/main" id="{E8E0E152-8C60-4C3D-8D39-D13A8CA24E8D}"/>
              </a:ext>
            </a:extLst>
          </p:cNvPr>
          <p:cNvSpPr txBox="1">
            <a:spLocks noChangeArrowheads="1"/>
          </p:cNvSpPr>
          <p:nvPr/>
        </p:nvSpPr>
        <p:spPr bwMode="auto">
          <a:xfrm>
            <a:off x="2133600" y="2133601"/>
            <a:ext cx="22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solidFill>
                  <a:schemeClr val="bg1"/>
                </a:solidFill>
                <a:cs typeface="Arial" panose="020B0604020202020204" pitchFamily="34" charset="0"/>
              </a:rPr>
              <a:t>L</a:t>
            </a:r>
          </a:p>
        </p:txBody>
      </p:sp>
      <p:sp>
        <p:nvSpPr>
          <p:cNvPr id="29706" name="Line 10">
            <a:extLst>
              <a:ext uri="{FF2B5EF4-FFF2-40B4-BE49-F238E27FC236}">
                <a16:creationId xmlns:a16="http://schemas.microsoft.com/office/drawing/2014/main" id="{6EDF993A-50CF-48FB-80EA-3E126BBE971A}"/>
              </a:ext>
            </a:extLst>
          </p:cNvPr>
          <p:cNvSpPr>
            <a:spLocks noChangeShapeType="1"/>
          </p:cNvSpPr>
          <p:nvPr/>
        </p:nvSpPr>
        <p:spPr bwMode="auto">
          <a:xfrm flipV="1">
            <a:off x="2819400" y="5638800"/>
            <a:ext cx="457200" cy="685800"/>
          </a:xfrm>
          <a:prstGeom prst="line">
            <a:avLst/>
          </a:prstGeom>
          <a:noFill/>
          <a:ln w="7620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707" name="Line 11">
            <a:extLst>
              <a:ext uri="{FF2B5EF4-FFF2-40B4-BE49-F238E27FC236}">
                <a16:creationId xmlns:a16="http://schemas.microsoft.com/office/drawing/2014/main" id="{31DB7C7C-8F24-4682-83A5-93B52147527E}"/>
              </a:ext>
            </a:extLst>
          </p:cNvPr>
          <p:cNvSpPr>
            <a:spLocks noChangeShapeType="1"/>
          </p:cNvSpPr>
          <p:nvPr/>
        </p:nvSpPr>
        <p:spPr bwMode="auto">
          <a:xfrm flipH="1" flipV="1">
            <a:off x="4343400" y="5410200"/>
            <a:ext cx="1752600" cy="685800"/>
          </a:xfrm>
          <a:prstGeom prst="line">
            <a:avLst/>
          </a:prstGeom>
          <a:noFill/>
          <a:ln w="7620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708" name="Text Box 12">
            <a:extLst>
              <a:ext uri="{FF2B5EF4-FFF2-40B4-BE49-F238E27FC236}">
                <a16:creationId xmlns:a16="http://schemas.microsoft.com/office/drawing/2014/main" id="{999A6900-6C62-49AF-B975-0271A7A1E4D3}"/>
              </a:ext>
            </a:extLst>
          </p:cNvPr>
          <p:cNvSpPr txBox="1">
            <a:spLocks noChangeArrowheads="1"/>
          </p:cNvSpPr>
          <p:nvPr/>
        </p:nvSpPr>
        <p:spPr bwMode="auto">
          <a:xfrm>
            <a:off x="2117725" y="6284913"/>
            <a:ext cx="1936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cs typeface="Arial" panose="020B0604020202020204" pitchFamily="34" charset="0"/>
              </a:rPr>
              <a:t>Left convergence</a:t>
            </a:r>
          </a:p>
        </p:txBody>
      </p:sp>
      <p:sp>
        <p:nvSpPr>
          <p:cNvPr id="29709" name="Text Box 13">
            <a:extLst>
              <a:ext uri="{FF2B5EF4-FFF2-40B4-BE49-F238E27FC236}">
                <a16:creationId xmlns:a16="http://schemas.microsoft.com/office/drawing/2014/main" id="{769F1C4D-0836-4C04-A5FC-289576805576}"/>
              </a:ext>
            </a:extLst>
          </p:cNvPr>
          <p:cNvSpPr txBox="1">
            <a:spLocks noChangeArrowheads="1"/>
          </p:cNvSpPr>
          <p:nvPr/>
        </p:nvSpPr>
        <p:spPr bwMode="auto">
          <a:xfrm>
            <a:off x="4800600" y="6172201"/>
            <a:ext cx="2139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cs typeface="Arial" panose="020B0604020202020204" pitchFamily="34" charset="0"/>
              </a:rPr>
              <a:t>Right Convergence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9702"/>
                                        </p:tgtEl>
                                        <p:attrNameLst>
                                          <p:attrName>style.visibility</p:attrName>
                                        </p:attrNameLst>
                                      </p:cBhvr>
                                      <p:to>
                                        <p:strVal val="visible"/>
                                      </p:to>
                                    </p:set>
                                    <p:animEffect transition="in" filter="wipe(down)">
                                      <p:cBhvr>
                                        <p:cTn id="7" dur="500"/>
                                        <p:tgtEl>
                                          <p:spTgt spid="29702"/>
                                        </p:tgtEl>
                                      </p:cBhvr>
                                    </p:animEffect>
                                  </p:childTnLst>
                                </p:cTn>
                              </p:par>
                              <p:par>
                                <p:cTn id="8" presetID="22" presetClass="entr" presetSubtype="4" fill="hold" nodeType="withEffect">
                                  <p:stCondLst>
                                    <p:cond delay="0"/>
                                  </p:stCondLst>
                                  <p:childTnLst>
                                    <p:set>
                                      <p:cBhvr>
                                        <p:cTn id="9" dur="1" fill="hold">
                                          <p:stCondLst>
                                            <p:cond delay="0"/>
                                          </p:stCondLst>
                                        </p:cTn>
                                        <p:tgtEl>
                                          <p:spTgt spid="29701"/>
                                        </p:tgtEl>
                                        <p:attrNameLst>
                                          <p:attrName>style.visibility</p:attrName>
                                        </p:attrNameLst>
                                      </p:cBhvr>
                                      <p:to>
                                        <p:strVal val="visible"/>
                                      </p:to>
                                    </p:set>
                                    <p:animEffect transition="in" filter="wipe(down)">
                                      <p:cBhvr>
                                        <p:cTn id="10" dur="500"/>
                                        <p:tgtEl>
                                          <p:spTgt spid="2970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29703"/>
                                        </p:tgtEl>
                                        <p:attrNameLst>
                                          <p:attrName>style.visibility</p:attrName>
                                        </p:attrNameLst>
                                      </p:cBhvr>
                                      <p:to>
                                        <p:strVal val="visible"/>
                                      </p:to>
                                    </p:set>
                                    <p:anim calcmode="lin" valueType="num">
                                      <p:cBhvr additive="base">
                                        <p:cTn id="15" dur="500" fill="hold"/>
                                        <p:tgtEl>
                                          <p:spTgt spid="29703"/>
                                        </p:tgtEl>
                                        <p:attrNameLst>
                                          <p:attrName>ppt_x</p:attrName>
                                        </p:attrNameLst>
                                      </p:cBhvr>
                                      <p:tavLst>
                                        <p:tav tm="0">
                                          <p:val>
                                            <p:strVal val="#ppt_x"/>
                                          </p:val>
                                        </p:tav>
                                        <p:tav tm="100000">
                                          <p:val>
                                            <p:strVal val="#ppt_x"/>
                                          </p:val>
                                        </p:tav>
                                      </p:tavLst>
                                    </p:anim>
                                    <p:anim calcmode="lin" valueType="num">
                                      <p:cBhvr additive="base">
                                        <p:cTn id="16" dur="500" fill="hold"/>
                                        <p:tgtEl>
                                          <p:spTgt spid="29703"/>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1" presetClass="entr" presetSubtype="4" fill="hold" nodeType="clickEffect">
                                  <p:stCondLst>
                                    <p:cond delay="0"/>
                                  </p:stCondLst>
                                  <p:childTnLst>
                                    <p:set>
                                      <p:cBhvr>
                                        <p:cTn id="20" dur="1" fill="hold">
                                          <p:stCondLst>
                                            <p:cond delay="0"/>
                                          </p:stCondLst>
                                        </p:cTn>
                                        <p:tgtEl>
                                          <p:spTgt spid="29704"/>
                                        </p:tgtEl>
                                        <p:attrNameLst>
                                          <p:attrName>style.visibility</p:attrName>
                                        </p:attrNameLst>
                                      </p:cBhvr>
                                      <p:to>
                                        <p:strVal val="visible"/>
                                      </p:to>
                                    </p:set>
                                    <p:animEffect transition="in" filter="wheel(4)">
                                      <p:cBhvr>
                                        <p:cTn id="21" dur="500"/>
                                        <p:tgtEl>
                                          <p:spTgt spid="2970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9708"/>
                                        </p:tgtEl>
                                        <p:attrNameLst>
                                          <p:attrName>style.visibility</p:attrName>
                                        </p:attrNameLst>
                                      </p:cBhvr>
                                      <p:to>
                                        <p:strVal val="visible"/>
                                      </p:to>
                                    </p:set>
                                    <p:animEffect transition="in" filter="wipe(down)">
                                      <p:cBhvr>
                                        <p:cTn id="26" dur="500"/>
                                        <p:tgtEl>
                                          <p:spTgt spid="29708"/>
                                        </p:tgtEl>
                                      </p:cBhvr>
                                    </p:animEffect>
                                  </p:childTnLst>
                                </p:cTn>
                              </p:par>
                              <p:par>
                                <p:cTn id="27" presetID="22" presetClass="entr" presetSubtype="4" fill="hold" nodeType="withEffect">
                                  <p:stCondLst>
                                    <p:cond delay="0"/>
                                  </p:stCondLst>
                                  <p:childTnLst>
                                    <p:set>
                                      <p:cBhvr>
                                        <p:cTn id="28" dur="1" fill="hold">
                                          <p:stCondLst>
                                            <p:cond delay="0"/>
                                          </p:stCondLst>
                                        </p:cTn>
                                        <p:tgtEl>
                                          <p:spTgt spid="29706"/>
                                        </p:tgtEl>
                                        <p:attrNameLst>
                                          <p:attrName>style.visibility</p:attrName>
                                        </p:attrNameLst>
                                      </p:cBhvr>
                                      <p:to>
                                        <p:strVal val="visible"/>
                                      </p:to>
                                    </p:set>
                                    <p:animEffect transition="in" filter="wipe(down)">
                                      <p:cBhvr>
                                        <p:cTn id="29" dur="500"/>
                                        <p:tgtEl>
                                          <p:spTgt spid="29706"/>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9709"/>
                                        </p:tgtEl>
                                        <p:attrNameLst>
                                          <p:attrName>style.visibility</p:attrName>
                                        </p:attrNameLst>
                                      </p:cBhvr>
                                      <p:to>
                                        <p:strVal val="visible"/>
                                      </p:to>
                                    </p:set>
                                    <p:animEffect transition="in" filter="wipe(down)">
                                      <p:cBhvr>
                                        <p:cTn id="32" dur="500"/>
                                        <p:tgtEl>
                                          <p:spTgt spid="29709"/>
                                        </p:tgtEl>
                                      </p:cBhvr>
                                    </p:animEffect>
                                  </p:childTnLst>
                                </p:cTn>
                              </p:par>
                              <p:par>
                                <p:cTn id="33" presetID="22" presetClass="entr" presetSubtype="4" fill="hold" nodeType="withEffect">
                                  <p:stCondLst>
                                    <p:cond delay="0"/>
                                  </p:stCondLst>
                                  <p:childTnLst>
                                    <p:set>
                                      <p:cBhvr>
                                        <p:cTn id="34" dur="1" fill="hold">
                                          <p:stCondLst>
                                            <p:cond delay="0"/>
                                          </p:stCondLst>
                                        </p:cTn>
                                        <p:tgtEl>
                                          <p:spTgt spid="29707"/>
                                        </p:tgtEl>
                                        <p:attrNameLst>
                                          <p:attrName>style.visibility</p:attrName>
                                        </p:attrNameLst>
                                      </p:cBhvr>
                                      <p:to>
                                        <p:strVal val="visible"/>
                                      </p:to>
                                    </p:set>
                                    <p:animEffect transition="in" filter="wipe(down)">
                                      <p:cBhvr>
                                        <p:cTn id="35" dur="500"/>
                                        <p:tgtEl>
                                          <p:spTgt spid="29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8" grpId="0"/>
      <p:bldP spid="2970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a:extLst>
              <a:ext uri="{FF2B5EF4-FFF2-40B4-BE49-F238E27FC236}">
                <a16:creationId xmlns:a16="http://schemas.microsoft.com/office/drawing/2014/main" id="{83A3A933-D1AD-43DE-9015-63617380BB90}"/>
              </a:ext>
            </a:extLst>
          </p:cNvPr>
          <p:cNvSpPr>
            <a:spLocks noGrp="1" noChangeArrowheads="1"/>
          </p:cNvSpPr>
          <p:nvPr>
            <p:ph type="title"/>
          </p:nvPr>
        </p:nvSpPr>
        <p:spPr/>
        <p:txBody>
          <a:bodyPr/>
          <a:lstStyle/>
          <a:p>
            <a:pPr eaLnBrk="1" hangingPunct="1"/>
            <a:r>
              <a:rPr lang="en-US" altLang="en-US"/>
              <a:t>Slope lock prevents lateral movement</a:t>
            </a:r>
          </a:p>
        </p:txBody>
      </p:sp>
      <p:pic>
        <p:nvPicPr>
          <p:cNvPr id="17411" name="Picture 3" descr="slope lock">
            <a:extLst>
              <a:ext uri="{FF2B5EF4-FFF2-40B4-BE49-F238E27FC236}">
                <a16:creationId xmlns:a16="http://schemas.microsoft.com/office/drawing/2014/main" id="{E91C71A5-0573-4B33-B7CD-70656A2738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1" y="2895601"/>
            <a:ext cx="6018213"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2">
            <a:extLst>
              <a:ext uri="{FF2B5EF4-FFF2-40B4-BE49-F238E27FC236}">
                <a16:creationId xmlns:a16="http://schemas.microsoft.com/office/drawing/2014/main" id="{2E594008-F788-4C39-96C1-F5E8510280D8}"/>
              </a:ext>
            </a:extLst>
          </p:cNvPr>
          <p:cNvSpPr>
            <a:spLocks noGrp="1" noChangeArrowheads="1"/>
          </p:cNvSpPr>
          <p:nvPr>
            <p:ph type="title"/>
          </p:nvPr>
        </p:nvSpPr>
        <p:spPr/>
        <p:txBody>
          <a:bodyPr/>
          <a:lstStyle/>
          <a:p>
            <a:pPr eaLnBrk="1" hangingPunct="1"/>
            <a:r>
              <a:rPr lang="en-US" altLang="en-US" dirty="0">
                <a:solidFill>
                  <a:schemeClr val="bg1"/>
                </a:solidFill>
              </a:rPr>
              <a:t>Slope Angles</a:t>
            </a:r>
          </a:p>
        </p:txBody>
      </p:sp>
      <p:pic>
        <p:nvPicPr>
          <p:cNvPr id="32771" name="Picture 3" descr="H38">
            <a:extLst>
              <a:ext uri="{FF2B5EF4-FFF2-40B4-BE49-F238E27FC236}">
                <a16:creationId xmlns:a16="http://schemas.microsoft.com/office/drawing/2014/main" id="{D727CEC1-1A05-45EE-94ED-71BF5ACE7331}"/>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b="13090"/>
          <a:stretch/>
        </p:blipFill>
        <p:spPr>
          <a:xfrm>
            <a:off x="1665490" y="2382393"/>
            <a:ext cx="3071261" cy="3364357"/>
          </a:xfrm>
          <a:noFill/>
        </p:spPr>
      </p:pic>
      <p:pic>
        <p:nvPicPr>
          <p:cNvPr id="32772" name="Picture 4" descr="H37">
            <a:extLst>
              <a:ext uri="{FF2B5EF4-FFF2-40B4-BE49-F238E27FC236}">
                <a16:creationId xmlns:a16="http://schemas.microsoft.com/office/drawing/2014/main" id="{AD2C4042-07CB-46BB-8173-6B9C017C6FC2}"/>
              </a:ext>
            </a:extLst>
          </p:cNvPr>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t="9835" b="16121"/>
          <a:stretch/>
        </p:blipFill>
        <p:spPr>
          <a:xfrm>
            <a:off x="6477001" y="2514600"/>
            <a:ext cx="3687763" cy="3441700"/>
          </a:xfrm>
          <a:noFill/>
        </p:spPr>
      </p:pic>
      <p:sp>
        <p:nvSpPr>
          <p:cNvPr id="32773" name="Text Box 5">
            <a:extLst>
              <a:ext uri="{FF2B5EF4-FFF2-40B4-BE49-F238E27FC236}">
                <a16:creationId xmlns:a16="http://schemas.microsoft.com/office/drawing/2014/main" id="{8513D341-C2A4-4F2A-B46E-4BA6ADCCB58C}"/>
              </a:ext>
            </a:extLst>
          </p:cNvPr>
          <p:cNvSpPr txBox="1">
            <a:spLocks noChangeArrowheads="1"/>
          </p:cNvSpPr>
          <p:nvPr/>
        </p:nvSpPr>
        <p:spPr bwMode="auto">
          <a:xfrm>
            <a:off x="5137150" y="788462"/>
            <a:ext cx="53784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dirty="0">
                <a:solidFill>
                  <a:schemeClr val="bg1"/>
                </a:solidFill>
                <a:cs typeface="Arial" panose="020B0604020202020204" pitchFamily="34" charset="0"/>
              </a:rPr>
              <a:t>Side slip locking mechanism</a:t>
            </a:r>
          </a:p>
        </p:txBody>
      </p:sp>
      <p:sp>
        <p:nvSpPr>
          <p:cNvPr id="32774" name="Arc 6">
            <a:extLst>
              <a:ext uri="{FF2B5EF4-FFF2-40B4-BE49-F238E27FC236}">
                <a16:creationId xmlns:a16="http://schemas.microsoft.com/office/drawing/2014/main" id="{8818EAE0-8E17-4A53-A4AE-A3CA5BA985D5}"/>
              </a:ext>
            </a:extLst>
          </p:cNvPr>
          <p:cNvSpPr>
            <a:spLocks/>
          </p:cNvSpPr>
          <p:nvPr/>
        </p:nvSpPr>
        <p:spPr bwMode="auto">
          <a:xfrm rot="7895124">
            <a:off x="7646194" y="2488407"/>
            <a:ext cx="1090613" cy="1143000"/>
          </a:xfrm>
          <a:custGeom>
            <a:avLst/>
            <a:gdLst>
              <a:gd name="T0" fmla="*/ 0 w 22070"/>
              <a:gd name="T1" fmla="*/ 2147483647 h 21600"/>
              <a:gd name="T2" fmla="*/ 2147483647 w 22070"/>
              <a:gd name="T3" fmla="*/ 2147483647 h 21600"/>
              <a:gd name="T4" fmla="*/ 2147483647 w 22070"/>
              <a:gd name="T5" fmla="*/ 2147483647 h 21600"/>
              <a:gd name="T6" fmla="*/ 0 60000 65536"/>
              <a:gd name="T7" fmla="*/ 0 60000 65536"/>
              <a:gd name="T8" fmla="*/ 0 60000 65536"/>
              <a:gd name="T9" fmla="*/ 0 w 22070"/>
              <a:gd name="T10" fmla="*/ 0 h 21600"/>
              <a:gd name="T11" fmla="*/ 22070 w 22070"/>
              <a:gd name="T12" fmla="*/ 21600 h 21600"/>
            </a:gdLst>
            <a:ahLst/>
            <a:cxnLst>
              <a:cxn ang="T6">
                <a:pos x="T0" y="T1"/>
              </a:cxn>
              <a:cxn ang="T7">
                <a:pos x="T2" y="T3"/>
              </a:cxn>
              <a:cxn ang="T8">
                <a:pos x="T4" y="T5"/>
              </a:cxn>
            </a:cxnLst>
            <a:rect l="T9" t="T10" r="T11" b="T12"/>
            <a:pathLst>
              <a:path w="22070" h="21600" fill="none" extrusionOk="0">
                <a:moveTo>
                  <a:pt x="0" y="5"/>
                </a:moveTo>
                <a:cubicBezTo>
                  <a:pt x="156" y="1"/>
                  <a:pt x="313" y="-1"/>
                  <a:pt x="470" y="0"/>
                </a:cubicBezTo>
                <a:cubicBezTo>
                  <a:pt x="12399" y="0"/>
                  <a:pt x="22070" y="9670"/>
                  <a:pt x="22070" y="21600"/>
                </a:cubicBezTo>
              </a:path>
              <a:path w="22070" h="21600" stroke="0" extrusionOk="0">
                <a:moveTo>
                  <a:pt x="0" y="5"/>
                </a:moveTo>
                <a:cubicBezTo>
                  <a:pt x="156" y="1"/>
                  <a:pt x="313" y="-1"/>
                  <a:pt x="470" y="0"/>
                </a:cubicBezTo>
                <a:cubicBezTo>
                  <a:pt x="12399" y="0"/>
                  <a:pt x="22070" y="9670"/>
                  <a:pt x="22070" y="21600"/>
                </a:cubicBezTo>
                <a:lnTo>
                  <a:pt x="470" y="21600"/>
                </a:lnTo>
                <a:lnTo>
                  <a:pt x="0" y="5"/>
                </a:lnTo>
                <a:close/>
              </a:path>
            </a:pathLst>
          </a:cu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277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77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7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a:extLst>
              <a:ext uri="{FF2B5EF4-FFF2-40B4-BE49-F238E27FC236}">
                <a16:creationId xmlns:a16="http://schemas.microsoft.com/office/drawing/2014/main" id="{8CF037CE-B7E8-4783-943C-3A757664AE20}"/>
              </a:ext>
            </a:extLst>
          </p:cNvPr>
          <p:cNvSpPr>
            <a:spLocks noGrp="1" noChangeArrowheads="1"/>
          </p:cNvSpPr>
          <p:nvPr>
            <p:ph type="title"/>
          </p:nvPr>
        </p:nvSpPr>
        <p:spPr/>
        <p:txBody>
          <a:bodyPr/>
          <a:lstStyle/>
          <a:p>
            <a:pPr eaLnBrk="1" hangingPunct="1"/>
            <a:r>
              <a:rPr lang="en-US" altLang="en-US"/>
              <a:t>Lateral Slope Angles</a:t>
            </a:r>
          </a:p>
        </p:txBody>
      </p:sp>
      <p:pic>
        <p:nvPicPr>
          <p:cNvPr id="19459" name="Picture 3" descr="DSCF1420">
            <a:extLst>
              <a:ext uri="{FF2B5EF4-FFF2-40B4-BE49-F238E27FC236}">
                <a16:creationId xmlns:a16="http://schemas.microsoft.com/office/drawing/2014/main" id="{EA750B4B-5A81-4A10-BD63-AAB7D2F885E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8442" t="8081" r="15891" b="14136"/>
          <a:stretch>
            <a:fillRect/>
          </a:stretch>
        </p:blipFill>
        <p:spPr>
          <a:xfrm>
            <a:off x="3048000" y="2362200"/>
            <a:ext cx="4953000" cy="4400550"/>
          </a:xfrm>
          <a:noFill/>
        </p:spPr>
      </p:pic>
      <p:sp>
        <p:nvSpPr>
          <p:cNvPr id="34820" name="Line 4">
            <a:extLst>
              <a:ext uri="{FF2B5EF4-FFF2-40B4-BE49-F238E27FC236}">
                <a16:creationId xmlns:a16="http://schemas.microsoft.com/office/drawing/2014/main" id="{9405758B-4EB1-40EA-9D88-2CF099B5E357}"/>
              </a:ext>
            </a:extLst>
          </p:cNvPr>
          <p:cNvSpPr>
            <a:spLocks noChangeShapeType="1"/>
          </p:cNvSpPr>
          <p:nvPr/>
        </p:nvSpPr>
        <p:spPr bwMode="auto">
          <a:xfrm>
            <a:off x="3581400" y="3200400"/>
            <a:ext cx="2362200" cy="25146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21" name="Line 5">
            <a:extLst>
              <a:ext uri="{FF2B5EF4-FFF2-40B4-BE49-F238E27FC236}">
                <a16:creationId xmlns:a16="http://schemas.microsoft.com/office/drawing/2014/main" id="{9EB0AC87-F344-4B53-8ED8-71904A5FCAEF}"/>
              </a:ext>
            </a:extLst>
          </p:cNvPr>
          <p:cNvSpPr>
            <a:spLocks noChangeShapeType="1"/>
          </p:cNvSpPr>
          <p:nvPr/>
        </p:nvSpPr>
        <p:spPr bwMode="auto">
          <a:xfrm flipV="1">
            <a:off x="5105400" y="3581400"/>
            <a:ext cx="2667000" cy="20574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62" name="Text Box 6">
            <a:extLst>
              <a:ext uri="{FF2B5EF4-FFF2-40B4-BE49-F238E27FC236}">
                <a16:creationId xmlns:a16="http://schemas.microsoft.com/office/drawing/2014/main" id="{19EE68C0-1E04-4195-967C-319C42B990CB}"/>
              </a:ext>
            </a:extLst>
          </p:cNvPr>
          <p:cNvSpPr txBox="1">
            <a:spLocks noChangeArrowheads="1"/>
          </p:cNvSpPr>
          <p:nvPr/>
        </p:nvSpPr>
        <p:spPr bwMode="auto">
          <a:xfrm>
            <a:off x="8137525" y="2286001"/>
            <a:ext cx="24574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cs typeface="Arial" panose="020B0604020202020204" pitchFamily="34" charset="0"/>
              </a:rPr>
              <a:t>Lateral Slope angles </a:t>
            </a:r>
          </a:p>
          <a:p>
            <a:pPr eaLnBrk="1" hangingPunct="1"/>
            <a:r>
              <a:rPr lang="en-US" altLang="en-US">
                <a:cs typeface="Arial" panose="020B0604020202020204" pitchFamily="34" charset="0"/>
              </a:rPr>
              <a:t>Prevent a true lateral </a:t>
            </a:r>
          </a:p>
          <a:p>
            <a:pPr eaLnBrk="1" hangingPunct="1"/>
            <a:r>
              <a:rPr lang="en-US" altLang="en-US">
                <a:cs typeface="Arial" panose="020B0604020202020204" pitchFamily="34" charset="0"/>
              </a:rPr>
              <a:t>Sliding of the Atlas on </a:t>
            </a:r>
          </a:p>
          <a:p>
            <a:pPr eaLnBrk="1" hangingPunct="1"/>
            <a:r>
              <a:rPr lang="en-US" altLang="en-US">
                <a:cs typeface="Arial" panose="020B0604020202020204" pitchFamily="34" charset="0"/>
              </a:rPr>
              <a:t>Occipital condyle.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482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48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2">
            <a:extLst>
              <a:ext uri="{FF2B5EF4-FFF2-40B4-BE49-F238E27FC236}">
                <a16:creationId xmlns:a16="http://schemas.microsoft.com/office/drawing/2014/main" id="{89CF1E9A-2093-4E8E-9C9C-AE61CB03C484}"/>
              </a:ext>
            </a:extLst>
          </p:cNvPr>
          <p:cNvSpPr>
            <a:spLocks noGrp="1" noChangeArrowheads="1"/>
          </p:cNvSpPr>
          <p:nvPr>
            <p:ph type="title" sz="quarter"/>
          </p:nvPr>
        </p:nvSpPr>
        <p:spPr>
          <a:xfrm>
            <a:off x="1974850" y="158750"/>
            <a:ext cx="8235950" cy="981076"/>
          </a:xfrm>
        </p:spPr>
        <p:txBody>
          <a:bodyPr/>
          <a:lstStyle/>
          <a:p>
            <a:pPr eaLnBrk="1" hangingPunct="1"/>
            <a:r>
              <a:rPr lang="en-US" altLang="en-US" dirty="0">
                <a:solidFill>
                  <a:schemeClr val="bg1"/>
                </a:solidFill>
              </a:rPr>
              <a:t>Measuring Slope Angles</a:t>
            </a:r>
          </a:p>
        </p:txBody>
      </p:sp>
      <p:pic>
        <p:nvPicPr>
          <p:cNvPr id="20483" name="Picture 3" descr="H21">
            <a:extLst>
              <a:ext uri="{FF2B5EF4-FFF2-40B4-BE49-F238E27FC236}">
                <a16:creationId xmlns:a16="http://schemas.microsoft.com/office/drawing/2014/main" id="{72595732-46A3-4FFC-9547-CE595BBF7C48}"/>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571626" y="914400"/>
            <a:ext cx="2359025" cy="2971800"/>
          </a:xfrm>
          <a:noFill/>
        </p:spPr>
      </p:pic>
      <p:pic>
        <p:nvPicPr>
          <p:cNvPr id="20484" name="Picture 4" descr="H20">
            <a:extLst>
              <a:ext uri="{FF2B5EF4-FFF2-40B4-BE49-F238E27FC236}">
                <a16:creationId xmlns:a16="http://schemas.microsoft.com/office/drawing/2014/main" id="{86FE1E87-5464-4CEF-A43B-F5BBDB8D9BB0}"/>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8308976" y="914400"/>
            <a:ext cx="2359025" cy="2971800"/>
          </a:xfrm>
          <a:noFill/>
        </p:spPr>
      </p:pic>
      <p:pic>
        <p:nvPicPr>
          <p:cNvPr id="20485" name="Picture 5" descr="Picture1">
            <a:extLst>
              <a:ext uri="{FF2B5EF4-FFF2-40B4-BE49-F238E27FC236}">
                <a16:creationId xmlns:a16="http://schemas.microsoft.com/office/drawing/2014/main" id="{71F08D2E-69BA-496D-8AC7-23AC53738256}"/>
              </a:ext>
            </a:extLst>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tretch>
            <a:fillRect/>
          </a:stretch>
        </p:blipFill>
        <p:spPr>
          <a:xfrm>
            <a:off x="3820595" y="3819778"/>
            <a:ext cx="1617116" cy="2196342"/>
          </a:xfrm>
          <a:noFill/>
        </p:spPr>
      </p:pic>
      <p:pic>
        <p:nvPicPr>
          <p:cNvPr id="20486" name="Picture 6" descr="Picture1a">
            <a:extLst>
              <a:ext uri="{FF2B5EF4-FFF2-40B4-BE49-F238E27FC236}">
                <a16:creationId xmlns:a16="http://schemas.microsoft.com/office/drawing/2014/main" id="{3367AFB7-0BDB-4272-BE16-74BF9E07B6CF}"/>
              </a:ext>
            </a:extLst>
          </p:cNvPr>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6840019" y="3819778"/>
            <a:ext cx="1617116" cy="2194429"/>
          </a:xfr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5805370-BC68-468C-9E25-D99A1CEA1A49}"/>
              </a:ext>
            </a:extLst>
          </p:cNvPr>
          <p:cNvSpPr>
            <a:spLocks noGrp="1"/>
          </p:cNvSpPr>
          <p:nvPr>
            <p:ph type="ctrTitle"/>
          </p:nvPr>
        </p:nvSpPr>
        <p:spPr>
          <a:xfrm>
            <a:off x="1154955" y="847023"/>
            <a:ext cx="8825658" cy="1809550"/>
          </a:xfrm>
        </p:spPr>
        <p:txBody>
          <a:bodyPr/>
          <a:lstStyle/>
          <a:p>
            <a:r>
              <a:rPr lang="en-US" sz="3600" dirty="0"/>
              <a:t>Take out your copy of the R &amp; L Blair PVs and your ruler, protractor, and marker.</a:t>
            </a:r>
          </a:p>
        </p:txBody>
      </p:sp>
      <p:sp>
        <p:nvSpPr>
          <p:cNvPr id="8" name="Subtitle 7">
            <a:extLst>
              <a:ext uri="{FF2B5EF4-FFF2-40B4-BE49-F238E27FC236}">
                <a16:creationId xmlns:a16="http://schemas.microsoft.com/office/drawing/2014/main" id="{6D6E7B1B-B5D4-403D-9675-C852424B696B}"/>
              </a:ext>
            </a:extLst>
          </p:cNvPr>
          <p:cNvSpPr>
            <a:spLocks noGrp="1"/>
          </p:cNvSpPr>
          <p:nvPr>
            <p:ph type="subTitle" idx="1"/>
          </p:nvPr>
        </p:nvSpPr>
        <p:spPr>
          <a:xfrm>
            <a:off x="1020278" y="2858703"/>
            <a:ext cx="8960335" cy="2780097"/>
          </a:xfrm>
        </p:spPr>
        <p:txBody>
          <a:bodyPr/>
          <a:lstStyle/>
          <a:p>
            <a:endParaRPr lang="en-US" dirty="0"/>
          </a:p>
        </p:txBody>
      </p:sp>
      <p:pic>
        <p:nvPicPr>
          <p:cNvPr id="9" name="Picture 8" descr="Todd 4">
            <a:extLst>
              <a:ext uri="{FF2B5EF4-FFF2-40B4-BE49-F238E27FC236}">
                <a16:creationId xmlns:a16="http://schemas.microsoft.com/office/drawing/2014/main" id="{27995EC8-8B59-4CA8-826D-EF1E0B39A9E6}"/>
              </a:ext>
            </a:extLst>
          </p:cNvPr>
          <p:cNvPicPr>
            <a:picLocks noChangeAspect="1"/>
          </p:cNvPicPr>
          <p:nvPr/>
        </p:nvPicPr>
        <p:blipFill>
          <a:blip r:embed="rId2" cstate="print">
            <a:extLst>
              <a:ext uri="{28A0092B-C50C-407E-A947-70E740481C1C}">
                <a14:useLocalDpi xmlns:a14="http://schemas.microsoft.com/office/drawing/2010/main" val="0"/>
              </a:ext>
            </a:extLst>
          </a:blip>
          <a:srcRect l="15561" t="14386" r="58792" b="59769"/>
          <a:stretch>
            <a:fillRect/>
          </a:stretch>
        </p:blipFill>
        <p:spPr bwMode="auto">
          <a:xfrm>
            <a:off x="4317733" y="2258328"/>
            <a:ext cx="29718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Todd 6">
            <a:extLst>
              <a:ext uri="{FF2B5EF4-FFF2-40B4-BE49-F238E27FC236}">
                <a16:creationId xmlns:a16="http://schemas.microsoft.com/office/drawing/2014/main" id="{E63A0041-13DD-415B-AD69-EAA30F85EDFA}"/>
              </a:ext>
            </a:extLst>
          </p:cNvPr>
          <p:cNvPicPr>
            <a:picLocks noChangeAspect="1"/>
          </p:cNvPicPr>
          <p:nvPr/>
        </p:nvPicPr>
        <p:blipFill>
          <a:blip r:embed="rId3" cstate="print">
            <a:extLst>
              <a:ext uri="{28A0092B-C50C-407E-A947-70E740481C1C}">
                <a14:useLocalDpi xmlns:a14="http://schemas.microsoft.com/office/drawing/2010/main" val="0"/>
              </a:ext>
            </a:extLst>
          </a:blip>
          <a:srcRect l="53998" t="4552" r="14534" b="64116"/>
          <a:stretch>
            <a:fillRect/>
          </a:stretch>
        </p:blipFill>
        <p:spPr bwMode="auto">
          <a:xfrm>
            <a:off x="7780421" y="2230187"/>
            <a:ext cx="2926080" cy="3780790"/>
          </a:xfrm>
          <a:prstGeom prst="rect">
            <a:avLst/>
          </a:prstGeom>
          <a:noFill/>
          <a:ln>
            <a:noFill/>
          </a:ln>
        </p:spPr>
      </p:pic>
    </p:spTree>
    <p:extLst>
      <p:ext uri="{BB962C8B-B14F-4D97-AF65-F5344CB8AC3E}">
        <p14:creationId xmlns:p14="http://schemas.microsoft.com/office/powerpoint/2010/main" val="2204602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AutoShape 2">
            <a:extLst>
              <a:ext uri="{FF2B5EF4-FFF2-40B4-BE49-F238E27FC236}">
                <a16:creationId xmlns:a16="http://schemas.microsoft.com/office/drawing/2014/main" id="{4AE09DF3-FD19-4FA2-A872-8D6A2C215A92}"/>
              </a:ext>
            </a:extLst>
          </p:cNvPr>
          <p:cNvSpPr>
            <a:spLocks noGrp="1" noChangeArrowheads="1"/>
          </p:cNvSpPr>
          <p:nvPr>
            <p:ph type="title"/>
          </p:nvPr>
        </p:nvSpPr>
        <p:spPr>
          <a:xfrm>
            <a:off x="2762451" y="1295400"/>
            <a:ext cx="6975274" cy="385232"/>
          </a:xfrm>
        </p:spPr>
        <p:txBody>
          <a:bodyPr/>
          <a:lstStyle/>
          <a:p>
            <a:pPr eaLnBrk="1" hangingPunct="1"/>
            <a:r>
              <a:rPr lang="en-US" altLang="en-US" dirty="0">
                <a:solidFill>
                  <a:schemeClr val="bg1"/>
                </a:solidFill>
              </a:rPr>
              <a:t>Measuring Slope Angles</a:t>
            </a:r>
          </a:p>
        </p:txBody>
      </p:sp>
      <p:pic>
        <p:nvPicPr>
          <p:cNvPr id="21507" name="Picture 3" descr="Copy of left protracto">
            <a:extLst>
              <a:ext uri="{FF2B5EF4-FFF2-40B4-BE49-F238E27FC236}">
                <a16:creationId xmlns:a16="http://schemas.microsoft.com/office/drawing/2014/main" id="{951F7FC2-245F-4BED-B0DB-08DFD3A59A2F}"/>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2040279" y="1846263"/>
            <a:ext cx="3052080" cy="4022725"/>
          </a:xfrm>
          <a:noFill/>
        </p:spPr>
      </p:pic>
      <p:pic>
        <p:nvPicPr>
          <p:cNvPr id="21508" name="Picture 4" descr="right protracto">
            <a:extLst>
              <a:ext uri="{FF2B5EF4-FFF2-40B4-BE49-F238E27FC236}">
                <a16:creationId xmlns:a16="http://schemas.microsoft.com/office/drawing/2014/main" id="{7B5E8B95-CF07-4252-9E91-6703A0AE03EB}"/>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561139" y="2362201"/>
            <a:ext cx="3209925" cy="3724275"/>
          </a:xfrm>
          <a:noFill/>
        </p:spPr>
      </p:pic>
      <p:sp>
        <p:nvSpPr>
          <p:cNvPr id="38917" name="Line 5">
            <a:extLst>
              <a:ext uri="{FF2B5EF4-FFF2-40B4-BE49-F238E27FC236}">
                <a16:creationId xmlns:a16="http://schemas.microsoft.com/office/drawing/2014/main" id="{BBF1C8CD-01CF-442D-9F84-9CFE008CCA9F}"/>
              </a:ext>
            </a:extLst>
          </p:cNvPr>
          <p:cNvSpPr>
            <a:spLocks noChangeShapeType="1"/>
          </p:cNvSpPr>
          <p:nvPr/>
        </p:nvSpPr>
        <p:spPr bwMode="auto">
          <a:xfrm>
            <a:off x="2667000" y="2895600"/>
            <a:ext cx="2057400" cy="16002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18" name="Line 6">
            <a:extLst>
              <a:ext uri="{FF2B5EF4-FFF2-40B4-BE49-F238E27FC236}">
                <a16:creationId xmlns:a16="http://schemas.microsoft.com/office/drawing/2014/main" id="{D40D4D7B-130F-4082-A61F-6B8D8D02BE36}"/>
              </a:ext>
            </a:extLst>
          </p:cNvPr>
          <p:cNvSpPr>
            <a:spLocks noChangeShapeType="1"/>
          </p:cNvSpPr>
          <p:nvPr/>
        </p:nvSpPr>
        <p:spPr bwMode="auto">
          <a:xfrm>
            <a:off x="3419475" y="3313746"/>
            <a:ext cx="228600" cy="1524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19" name="Text Box 7">
            <a:extLst>
              <a:ext uri="{FF2B5EF4-FFF2-40B4-BE49-F238E27FC236}">
                <a16:creationId xmlns:a16="http://schemas.microsoft.com/office/drawing/2014/main" id="{CC0AD00E-E562-4C1F-872A-9E0FBD5EFEC0}"/>
              </a:ext>
            </a:extLst>
          </p:cNvPr>
          <p:cNvSpPr txBox="1">
            <a:spLocks noChangeArrowheads="1"/>
          </p:cNvSpPr>
          <p:nvPr/>
        </p:nvSpPr>
        <p:spPr bwMode="auto">
          <a:xfrm>
            <a:off x="2895600" y="2362201"/>
            <a:ext cx="2051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rgbClr val="FF0000"/>
                </a:solidFill>
                <a:cs typeface="Arial" panose="020B0604020202020204" pitchFamily="34" charset="0"/>
              </a:rPr>
              <a:t>Left Slope Angle </a:t>
            </a:r>
          </a:p>
        </p:txBody>
      </p:sp>
      <p:sp>
        <p:nvSpPr>
          <p:cNvPr id="21512" name="Text Box 8">
            <a:extLst>
              <a:ext uri="{FF2B5EF4-FFF2-40B4-BE49-F238E27FC236}">
                <a16:creationId xmlns:a16="http://schemas.microsoft.com/office/drawing/2014/main" id="{B88B3251-E16B-4C46-9667-4D4A2EFA02E4}"/>
              </a:ext>
            </a:extLst>
          </p:cNvPr>
          <p:cNvSpPr txBox="1">
            <a:spLocks noChangeArrowheads="1"/>
          </p:cNvSpPr>
          <p:nvPr/>
        </p:nvSpPr>
        <p:spPr bwMode="auto">
          <a:xfrm>
            <a:off x="2286000" y="838201"/>
            <a:ext cx="2266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rgbClr val="FF0000"/>
                </a:solidFill>
                <a:cs typeface="Arial" panose="020B0604020202020204" pitchFamily="34" charset="0"/>
              </a:rPr>
              <a:t>Left Protracto View</a:t>
            </a:r>
          </a:p>
        </p:txBody>
      </p:sp>
      <p:sp>
        <p:nvSpPr>
          <p:cNvPr id="38921" name="Line 9">
            <a:extLst>
              <a:ext uri="{FF2B5EF4-FFF2-40B4-BE49-F238E27FC236}">
                <a16:creationId xmlns:a16="http://schemas.microsoft.com/office/drawing/2014/main" id="{DCC129DD-DD15-4B49-BDE7-77B1028CE2CE}"/>
              </a:ext>
            </a:extLst>
          </p:cNvPr>
          <p:cNvSpPr>
            <a:spLocks noChangeShapeType="1"/>
          </p:cNvSpPr>
          <p:nvPr/>
        </p:nvSpPr>
        <p:spPr bwMode="auto">
          <a:xfrm>
            <a:off x="2286000" y="4495800"/>
            <a:ext cx="3505200" cy="0"/>
          </a:xfrm>
          <a:prstGeom prst="line">
            <a:avLst/>
          </a:prstGeom>
          <a:noFill/>
          <a:ln w="571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22" name="Line 10">
            <a:extLst>
              <a:ext uri="{FF2B5EF4-FFF2-40B4-BE49-F238E27FC236}">
                <a16:creationId xmlns:a16="http://schemas.microsoft.com/office/drawing/2014/main" id="{CA57385B-B69D-40CC-915E-4B2EA0151BA1}"/>
              </a:ext>
            </a:extLst>
          </p:cNvPr>
          <p:cNvSpPr>
            <a:spLocks noChangeShapeType="1"/>
          </p:cNvSpPr>
          <p:nvPr/>
        </p:nvSpPr>
        <p:spPr bwMode="auto">
          <a:xfrm>
            <a:off x="6477000" y="4495800"/>
            <a:ext cx="3429000" cy="0"/>
          </a:xfrm>
          <a:prstGeom prst="line">
            <a:avLst/>
          </a:prstGeom>
          <a:noFill/>
          <a:ln w="571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23" name="Line 11">
            <a:extLst>
              <a:ext uri="{FF2B5EF4-FFF2-40B4-BE49-F238E27FC236}">
                <a16:creationId xmlns:a16="http://schemas.microsoft.com/office/drawing/2014/main" id="{7A141229-899D-4977-89A2-1A786E8EE846}"/>
              </a:ext>
            </a:extLst>
          </p:cNvPr>
          <p:cNvSpPr>
            <a:spLocks noChangeShapeType="1"/>
          </p:cNvSpPr>
          <p:nvPr/>
        </p:nvSpPr>
        <p:spPr bwMode="auto">
          <a:xfrm flipV="1">
            <a:off x="8077200" y="3733800"/>
            <a:ext cx="228600" cy="152400"/>
          </a:xfrm>
          <a:prstGeom prst="line">
            <a:avLst/>
          </a:prstGeom>
          <a:noFill/>
          <a:ln w="7620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24" name="Line 12">
            <a:extLst>
              <a:ext uri="{FF2B5EF4-FFF2-40B4-BE49-F238E27FC236}">
                <a16:creationId xmlns:a16="http://schemas.microsoft.com/office/drawing/2014/main" id="{A032603E-13FE-44F3-80D1-452882C1EC76}"/>
              </a:ext>
            </a:extLst>
          </p:cNvPr>
          <p:cNvSpPr>
            <a:spLocks noChangeShapeType="1"/>
          </p:cNvSpPr>
          <p:nvPr/>
        </p:nvSpPr>
        <p:spPr bwMode="auto">
          <a:xfrm flipV="1">
            <a:off x="7543800" y="2895600"/>
            <a:ext cx="2362200" cy="1600200"/>
          </a:xfrm>
          <a:prstGeom prst="line">
            <a:avLst/>
          </a:prstGeom>
          <a:noFill/>
          <a:ln w="7620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25" name="Text Box 13">
            <a:extLst>
              <a:ext uri="{FF2B5EF4-FFF2-40B4-BE49-F238E27FC236}">
                <a16:creationId xmlns:a16="http://schemas.microsoft.com/office/drawing/2014/main" id="{29B23AF4-CBA4-42F3-A2A5-A11ABC4306B1}"/>
              </a:ext>
            </a:extLst>
          </p:cNvPr>
          <p:cNvSpPr txBox="1">
            <a:spLocks noChangeArrowheads="1"/>
          </p:cNvSpPr>
          <p:nvPr/>
        </p:nvSpPr>
        <p:spPr bwMode="auto">
          <a:xfrm>
            <a:off x="1584325" y="36513"/>
            <a:ext cx="8153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cs typeface="Arial" panose="020B0604020202020204" pitchFamily="34" charset="0"/>
              </a:rPr>
              <a:t>Slope = The lateral locking mechanism of the Occipitoatlantal articulation</a:t>
            </a:r>
          </a:p>
        </p:txBody>
      </p:sp>
      <p:sp>
        <p:nvSpPr>
          <p:cNvPr id="38926" name="Text Box 14">
            <a:extLst>
              <a:ext uri="{FF2B5EF4-FFF2-40B4-BE49-F238E27FC236}">
                <a16:creationId xmlns:a16="http://schemas.microsoft.com/office/drawing/2014/main" id="{859A1571-6DE7-4A1B-9F07-D96AC5C48D26}"/>
              </a:ext>
            </a:extLst>
          </p:cNvPr>
          <p:cNvSpPr txBox="1">
            <a:spLocks noChangeArrowheads="1"/>
          </p:cNvSpPr>
          <p:nvPr/>
        </p:nvSpPr>
        <p:spPr bwMode="auto">
          <a:xfrm>
            <a:off x="7239000" y="2286001"/>
            <a:ext cx="2152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rgbClr val="0000CC"/>
                </a:solidFill>
                <a:cs typeface="Arial" panose="020B0604020202020204" pitchFamily="34" charset="0"/>
              </a:rPr>
              <a:t>Right Slope Angle</a:t>
            </a:r>
          </a:p>
        </p:txBody>
      </p:sp>
      <p:sp>
        <p:nvSpPr>
          <p:cNvPr id="21519" name="Text Box 15">
            <a:extLst>
              <a:ext uri="{FF2B5EF4-FFF2-40B4-BE49-F238E27FC236}">
                <a16:creationId xmlns:a16="http://schemas.microsoft.com/office/drawing/2014/main" id="{D552900C-6A89-464E-8BFE-3489ADD6DC9E}"/>
              </a:ext>
            </a:extLst>
          </p:cNvPr>
          <p:cNvSpPr txBox="1">
            <a:spLocks noChangeArrowheads="1"/>
          </p:cNvSpPr>
          <p:nvPr/>
        </p:nvSpPr>
        <p:spPr bwMode="auto">
          <a:xfrm>
            <a:off x="6400800" y="838201"/>
            <a:ext cx="2432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dirty="0">
                <a:solidFill>
                  <a:srgbClr val="00B0F0"/>
                </a:solidFill>
                <a:cs typeface="Arial" panose="020B0604020202020204" pitchFamily="34" charset="0"/>
              </a:rPr>
              <a:t>Right </a:t>
            </a:r>
            <a:r>
              <a:rPr lang="en-US" altLang="en-US" b="1" dirty="0" err="1">
                <a:solidFill>
                  <a:srgbClr val="00B0F0"/>
                </a:solidFill>
                <a:cs typeface="Arial" panose="020B0604020202020204" pitchFamily="34" charset="0"/>
              </a:rPr>
              <a:t>Protracto</a:t>
            </a:r>
            <a:r>
              <a:rPr lang="en-US" altLang="en-US" b="1" dirty="0">
                <a:solidFill>
                  <a:srgbClr val="00B0F0"/>
                </a:solidFill>
                <a:cs typeface="Arial" panose="020B0604020202020204" pitchFamily="34" charset="0"/>
              </a:rPr>
              <a:t> View</a:t>
            </a:r>
          </a:p>
        </p:txBody>
      </p:sp>
      <p:sp>
        <p:nvSpPr>
          <p:cNvPr id="38928" name="Text Box 16">
            <a:extLst>
              <a:ext uri="{FF2B5EF4-FFF2-40B4-BE49-F238E27FC236}">
                <a16:creationId xmlns:a16="http://schemas.microsoft.com/office/drawing/2014/main" id="{A050CEE3-2A16-44D5-BAFB-35A8BF4DB6C7}"/>
              </a:ext>
            </a:extLst>
          </p:cNvPr>
          <p:cNvSpPr txBox="1">
            <a:spLocks noChangeArrowheads="1"/>
          </p:cNvSpPr>
          <p:nvPr/>
        </p:nvSpPr>
        <p:spPr bwMode="auto">
          <a:xfrm>
            <a:off x="1524001" y="4191000"/>
            <a:ext cx="8493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a:cs typeface="Arial" panose="020B0604020202020204" pitchFamily="34" charset="0"/>
              </a:rPr>
              <a:t>0-0 line</a:t>
            </a:r>
          </a:p>
        </p:txBody>
      </p:sp>
      <p:sp>
        <p:nvSpPr>
          <p:cNvPr id="38929" name="Text Box 17">
            <a:extLst>
              <a:ext uri="{FF2B5EF4-FFF2-40B4-BE49-F238E27FC236}">
                <a16:creationId xmlns:a16="http://schemas.microsoft.com/office/drawing/2014/main" id="{0C4E8DCD-5B4B-4502-A5D1-A349E25F940E}"/>
              </a:ext>
            </a:extLst>
          </p:cNvPr>
          <p:cNvSpPr txBox="1">
            <a:spLocks noChangeArrowheads="1"/>
          </p:cNvSpPr>
          <p:nvPr/>
        </p:nvSpPr>
        <p:spPr bwMode="auto">
          <a:xfrm>
            <a:off x="2209800" y="6096001"/>
            <a:ext cx="7423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cs typeface="Arial" panose="020B0604020202020204" pitchFamily="34" charset="0"/>
              </a:rPr>
              <a:t>The slope angle will be measured on the side the chin is pointed toward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8925">
                                            <p:txEl>
                                              <p:pRg st="0" end="0"/>
                                            </p:txEl>
                                          </p:spTgt>
                                        </p:tgtEl>
                                        <p:attrNameLst>
                                          <p:attrName>style.visibility</p:attrName>
                                        </p:attrNameLst>
                                      </p:cBhvr>
                                      <p:to>
                                        <p:strVal val="visible"/>
                                      </p:to>
                                    </p:set>
                                    <p:anim calcmode="lin" valueType="num">
                                      <p:cBhvr additive="base">
                                        <p:cTn id="7" dur="500" fill="hold"/>
                                        <p:tgtEl>
                                          <p:spTgt spid="3892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89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38921"/>
                                        </p:tgtEl>
                                        <p:attrNameLst>
                                          <p:attrName>style.visibility</p:attrName>
                                        </p:attrNameLst>
                                      </p:cBhvr>
                                      <p:to>
                                        <p:strVal val="visible"/>
                                      </p:to>
                                    </p:set>
                                    <p:animEffect transition="in" filter="wipe(left)">
                                      <p:cBhvr>
                                        <p:cTn id="13" dur="500"/>
                                        <p:tgtEl>
                                          <p:spTgt spid="38921"/>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38928"/>
                                        </p:tgtEl>
                                        <p:attrNameLst>
                                          <p:attrName>style.visibility</p:attrName>
                                        </p:attrNameLst>
                                      </p:cBhvr>
                                      <p:to>
                                        <p:strVal val="visible"/>
                                      </p:to>
                                    </p:set>
                                  </p:childTnLst>
                                </p:cTn>
                              </p:par>
                              <p:par>
                                <p:cTn id="16" presetID="22" presetClass="entr" presetSubtype="8" fill="hold" nodeType="withEffect">
                                  <p:stCondLst>
                                    <p:cond delay="0"/>
                                  </p:stCondLst>
                                  <p:childTnLst>
                                    <p:set>
                                      <p:cBhvr>
                                        <p:cTn id="17" dur="1" fill="hold">
                                          <p:stCondLst>
                                            <p:cond delay="0"/>
                                          </p:stCondLst>
                                        </p:cTn>
                                        <p:tgtEl>
                                          <p:spTgt spid="38922"/>
                                        </p:tgtEl>
                                        <p:attrNameLst>
                                          <p:attrName>style.visibility</p:attrName>
                                        </p:attrNameLst>
                                      </p:cBhvr>
                                      <p:to>
                                        <p:strVal val="visible"/>
                                      </p:to>
                                    </p:set>
                                    <p:animEffect transition="in" filter="wipe(left)">
                                      <p:cBhvr>
                                        <p:cTn id="18" dur="500"/>
                                        <p:tgtEl>
                                          <p:spTgt spid="3892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nodeType="clickEffect">
                                  <p:stCondLst>
                                    <p:cond delay="0"/>
                                  </p:stCondLst>
                                  <p:childTnLst>
                                    <p:set>
                                      <p:cBhvr>
                                        <p:cTn id="22" dur="1" fill="hold">
                                          <p:stCondLst>
                                            <p:cond delay="0"/>
                                          </p:stCondLst>
                                        </p:cTn>
                                        <p:tgtEl>
                                          <p:spTgt spid="38918"/>
                                        </p:tgtEl>
                                        <p:attrNameLst>
                                          <p:attrName>style.visibility</p:attrName>
                                        </p:attrNameLst>
                                      </p:cBhvr>
                                      <p:to>
                                        <p:strVal val="visible"/>
                                      </p:to>
                                    </p:set>
                                    <p:animEffect transition="in" filter="wipe(up)">
                                      <p:cBhvr>
                                        <p:cTn id="23" dur="500"/>
                                        <p:tgtEl>
                                          <p:spTgt spid="3891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nodeType="clickEffect">
                                  <p:stCondLst>
                                    <p:cond delay="0"/>
                                  </p:stCondLst>
                                  <p:childTnLst>
                                    <p:set>
                                      <p:cBhvr>
                                        <p:cTn id="27" dur="1" fill="hold">
                                          <p:stCondLst>
                                            <p:cond delay="0"/>
                                          </p:stCondLst>
                                        </p:cTn>
                                        <p:tgtEl>
                                          <p:spTgt spid="38917"/>
                                        </p:tgtEl>
                                        <p:attrNameLst>
                                          <p:attrName>style.visibility</p:attrName>
                                        </p:attrNameLst>
                                      </p:cBhvr>
                                      <p:to>
                                        <p:strVal val="visible"/>
                                      </p:to>
                                    </p:set>
                                    <p:animEffect transition="in" filter="wipe(up)">
                                      <p:cBhvr>
                                        <p:cTn id="28" dur="500"/>
                                        <p:tgtEl>
                                          <p:spTgt spid="3891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xit" presetSubtype="4" fill="hold" nodeType="clickEffect">
                                  <p:stCondLst>
                                    <p:cond delay="0"/>
                                  </p:stCondLst>
                                  <p:childTnLst>
                                    <p:anim calcmode="lin" valueType="num">
                                      <p:cBhvr additive="base">
                                        <p:cTn id="32" dur="500"/>
                                        <p:tgtEl>
                                          <p:spTgt spid="38918"/>
                                        </p:tgtEl>
                                        <p:attrNameLst>
                                          <p:attrName>ppt_x</p:attrName>
                                        </p:attrNameLst>
                                      </p:cBhvr>
                                      <p:tavLst>
                                        <p:tav tm="0">
                                          <p:val>
                                            <p:strVal val="ppt_x"/>
                                          </p:val>
                                        </p:tav>
                                        <p:tav tm="100000">
                                          <p:val>
                                            <p:strVal val="ppt_x"/>
                                          </p:val>
                                        </p:tav>
                                      </p:tavLst>
                                    </p:anim>
                                    <p:anim calcmode="lin" valueType="num">
                                      <p:cBhvr additive="base">
                                        <p:cTn id="33" dur="500"/>
                                        <p:tgtEl>
                                          <p:spTgt spid="38918"/>
                                        </p:tgtEl>
                                        <p:attrNameLst>
                                          <p:attrName>ppt_y</p:attrName>
                                        </p:attrNameLst>
                                      </p:cBhvr>
                                      <p:tavLst>
                                        <p:tav tm="0">
                                          <p:val>
                                            <p:strVal val="ppt_y"/>
                                          </p:val>
                                        </p:tav>
                                        <p:tav tm="100000">
                                          <p:val>
                                            <p:strVal val="1+ppt_h/2"/>
                                          </p:val>
                                        </p:tav>
                                      </p:tavLst>
                                    </p:anim>
                                    <p:set>
                                      <p:cBhvr>
                                        <p:cTn id="34" dur="1" fill="hold">
                                          <p:stCondLst>
                                            <p:cond delay="499"/>
                                          </p:stCondLst>
                                        </p:cTn>
                                        <p:tgtEl>
                                          <p:spTgt spid="38918"/>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8919"/>
                                        </p:tgtEl>
                                        <p:attrNameLst>
                                          <p:attrName>style.visibility</p:attrName>
                                        </p:attrNameLst>
                                      </p:cBhvr>
                                      <p:to>
                                        <p:strVal val="visible"/>
                                      </p:to>
                                    </p:set>
                                    <p:animEffect transition="in" filter="wipe(left)">
                                      <p:cBhvr>
                                        <p:cTn id="39" dur="500"/>
                                        <p:tgtEl>
                                          <p:spTgt spid="38919"/>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38923"/>
                                        </p:tgtEl>
                                        <p:attrNameLst>
                                          <p:attrName>style.visibility</p:attrName>
                                        </p:attrNameLst>
                                      </p:cBhvr>
                                      <p:to>
                                        <p:strVal val="visible"/>
                                      </p:to>
                                    </p:set>
                                    <p:animEffect transition="in" filter="wipe(down)">
                                      <p:cBhvr>
                                        <p:cTn id="44" dur="500"/>
                                        <p:tgtEl>
                                          <p:spTgt spid="38923"/>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4" fill="hold" nodeType="clickEffect">
                                  <p:stCondLst>
                                    <p:cond delay="0"/>
                                  </p:stCondLst>
                                  <p:childTnLst>
                                    <p:set>
                                      <p:cBhvr>
                                        <p:cTn id="48" dur="1" fill="hold">
                                          <p:stCondLst>
                                            <p:cond delay="0"/>
                                          </p:stCondLst>
                                        </p:cTn>
                                        <p:tgtEl>
                                          <p:spTgt spid="38924"/>
                                        </p:tgtEl>
                                        <p:attrNameLst>
                                          <p:attrName>style.visibility</p:attrName>
                                        </p:attrNameLst>
                                      </p:cBhvr>
                                      <p:to>
                                        <p:strVal val="visible"/>
                                      </p:to>
                                    </p:set>
                                    <p:animEffect transition="in" filter="wipe(down)">
                                      <p:cBhvr>
                                        <p:cTn id="49" dur="500"/>
                                        <p:tgtEl>
                                          <p:spTgt spid="38924"/>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xit" presetSubtype="4" fill="hold" nodeType="clickEffect">
                                  <p:stCondLst>
                                    <p:cond delay="0"/>
                                  </p:stCondLst>
                                  <p:childTnLst>
                                    <p:anim calcmode="lin" valueType="num">
                                      <p:cBhvr additive="base">
                                        <p:cTn id="53" dur="500"/>
                                        <p:tgtEl>
                                          <p:spTgt spid="38923"/>
                                        </p:tgtEl>
                                        <p:attrNameLst>
                                          <p:attrName>ppt_x</p:attrName>
                                        </p:attrNameLst>
                                      </p:cBhvr>
                                      <p:tavLst>
                                        <p:tav tm="0">
                                          <p:val>
                                            <p:strVal val="ppt_x"/>
                                          </p:val>
                                        </p:tav>
                                        <p:tav tm="100000">
                                          <p:val>
                                            <p:strVal val="ppt_x"/>
                                          </p:val>
                                        </p:tav>
                                      </p:tavLst>
                                    </p:anim>
                                    <p:anim calcmode="lin" valueType="num">
                                      <p:cBhvr additive="base">
                                        <p:cTn id="54" dur="500"/>
                                        <p:tgtEl>
                                          <p:spTgt spid="38923"/>
                                        </p:tgtEl>
                                        <p:attrNameLst>
                                          <p:attrName>ppt_y</p:attrName>
                                        </p:attrNameLst>
                                      </p:cBhvr>
                                      <p:tavLst>
                                        <p:tav tm="0">
                                          <p:val>
                                            <p:strVal val="ppt_y"/>
                                          </p:val>
                                        </p:tav>
                                        <p:tav tm="100000">
                                          <p:val>
                                            <p:strVal val="1+ppt_h/2"/>
                                          </p:val>
                                        </p:tav>
                                      </p:tavLst>
                                    </p:anim>
                                    <p:set>
                                      <p:cBhvr>
                                        <p:cTn id="55" dur="1" fill="hold">
                                          <p:stCondLst>
                                            <p:cond delay="499"/>
                                          </p:stCondLst>
                                        </p:cTn>
                                        <p:tgtEl>
                                          <p:spTgt spid="38923"/>
                                        </p:tgtEl>
                                        <p:attrNameLst>
                                          <p:attrName>style.visibility</p:attrName>
                                        </p:attrNameLst>
                                      </p:cBhvr>
                                      <p:to>
                                        <p:strVal val="hidden"/>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38926"/>
                                        </p:tgtEl>
                                        <p:attrNameLst>
                                          <p:attrName>style.visibility</p:attrName>
                                        </p:attrNameLst>
                                      </p:cBhvr>
                                      <p:to>
                                        <p:strVal val="visible"/>
                                      </p:to>
                                    </p:set>
                                    <p:animEffect transition="in" filter="wipe(left)">
                                      <p:cBhvr>
                                        <p:cTn id="60" dur="500"/>
                                        <p:tgtEl>
                                          <p:spTgt spid="38926"/>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38929"/>
                                        </p:tgtEl>
                                        <p:attrNameLst>
                                          <p:attrName>style.visibility</p:attrName>
                                        </p:attrNameLst>
                                      </p:cBhvr>
                                      <p:to>
                                        <p:strVal val="visible"/>
                                      </p:to>
                                    </p:set>
                                    <p:animEffect transition="in" filter="wipe(left)">
                                      <p:cBhvr>
                                        <p:cTn id="65" dur="500"/>
                                        <p:tgtEl>
                                          <p:spTgt spid="389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9" grpId="0"/>
      <p:bldP spid="38926" grpId="0"/>
      <p:bldP spid="38928" grpId="0"/>
      <p:bldP spid="389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2">
            <a:extLst>
              <a:ext uri="{FF2B5EF4-FFF2-40B4-BE49-F238E27FC236}">
                <a16:creationId xmlns:a16="http://schemas.microsoft.com/office/drawing/2014/main" id="{517F122D-D510-4349-988D-8CDA3B7C5D6D}"/>
              </a:ext>
            </a:extLst>
          </p:cNvPr>
          <p:cNvSpPr>
            <a:spLocks noGrp="1" noChangeArrowheads="1"/>
          </p:cNvSpPr>
          <p:nvPr>
            <p:ph type="title"/>
          </p:nvPr>
        </p:nvSpPr>
        <p:spPr/>
        <p:txBody>
          <a:bodyPr/>
          <a:lstStyle/>
          <a:p>
            <a:pPr eaLnBrk="1" hangingPunct="1"/>
            <a:r>
              <a:rPr lang="en-US" altLang="en-US"/>
              <a:t>Convexity lock prevents A-P movement</a:t>
            </a:r>
          </a:p>
        </p:txBody>
      </p:sp>
      <p:pic>
        <p:nvPicPr>
          <p:cNvPr id="22531" name="Picture 3" descr="convex lock">
            <a:extLst>
              <a:ext uri="{FF2B5EF4-FFF2-40B4-BE49-F238E27FC236}">
                <a16:creationId xmlns:a16="http://schemas.microsoft.com/office/drawing/2014/main" id="{6D670D55-27AC-427D-9F39-5D9D83976F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1" y="2590801"/>
            <a:ext cx="6018213"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2">
            <a:extLst>
              <a:ext uri="{FF2B5EF4-FFF2-40B4-BE49-F238E27FC236}">
                <a16:creationId xmlns:a16="http://schemas.microsoft.com/office/drawing/2014/main" id="{BC576054-3F8D-4B10-93DF-1982A904C2BB}"/>
              </a:ext>
            </a:extLst>
          </p:cNvPr>
          <p:cNvSpPr>
            <a:spLocks noGrp="1" noChangeArrowheads="1"/>
          </p:cNvSpPr>
          <p:nvPr>
            <p:ph type="title"/>
          </p:nvPr>
        </p:nvSpPr>
        <p:spPr/>
        <p:txBody>
          <a:bodyPr/>
          <a:lstStyle/>
          <a:p>
            <a:pPr eaLnBrk="1" hangingPunct="1"/>
            <a:r>
              <a:rPr lang="en-US" altLang="en-US"/>
              <a:t>Dr. Blair’s Chiropractic Premises</a:t>
            </a:r>
          </a:p>
        </p:txBody>
      </p:sp>
      <p:sp>
        <p:nvSpPr>
          <p:cNvPr id="6147" name="Rectangle 3">
            <a:extLst>
              <a:ext uri="{FF2B5EF4-FFF2-40B4-BE49-F238E27FC236}">
                <a16:creationId xmlns:a16="http://schemas.microsoft.com/office/drawing/2014/main" id="{A6AEB237-F410-454B-86B6-D2BC2D1207F2}"/>
              </a:ext>
            </a:extLst>
          </p:cNvPr>
          <p:cNvSpPr>
            <a:spLocks noGrp="1" noChangeArrowheads="1"/>
          </p:cNvSpPr>
          <p:nvPr>
            <p:ph idx="1"/>
          </p:nvPr>
        </p:nvSpPr>
        <p:spPr/>
        <p:txBody>
          <a:bodyPr/>
          <a:lstStyle/>
          <a:p>
            <a:pPr eaLnBrk="1" hangingPunct="1">
              <a:lnSpc>
                <a:spcPct val="90000"/>
              </a:lnSpc>
              <a:buFont typeface="Wingdings" panose="05000000000000000000" pitchFamily="2" charset="2"/>
              <a:buNone/>
            </a:pPr>
            <a:r>
              <a:rPr lang="en-US" altLang="en-US" b="1"/>
              <a:t>Dr. Blair’s premise for analyzing the spine the way he did can be summed up in one question.  </a:t>
            </a:r>
            <a:endParaRPr lang="en-US" altLang="en-US" b="1" i="1"/>
          </a:p>
          <a:p>
            <a:pPr algn="ctr" eaLnBrk="1" hangingPunct="1">
              <a:lnSpc>
                <a:spcPct val="90000"/>
              </a:lnSpc>
              <a:buFont typeface="Wingdings" panose="05000000000000000000" pitchFamily="2" charset="2"/>
              <a:buNone/>
            </a:pPr>
            <a:endParaRPr lang="en-US" altLang="en-US" b="1" i="1"/>
          </a:p>
          <a:p>
            <a:pPr algn="ctr" eaLnBrk="1" hangingPunct="1">
              <a:lnSpc>
                <a:spcPct val="90000"/>
              </a:lnSpc>
              <a:buFont typeface="Wingdings" panose="05000000000000000000" pitchFamily="2" charset="2"/>
              <a:buNone/>
            </a:pPr>
            <a:r>
              <a:rPr lang="en-US" altLang="en-US" sz="3200" b="1" i="1"/>
              <a:t>“If a misalignment happens at the joint, </a:t>
            </a:r>
          </a:p>
          <a:p>
            <a:pPr algn="ctr" eaLnBrk="1" hangingPunct="1">
              <a:lnSpc>
                <a:spcPct val="90000"/>
              </a:lnSpc>
              <a:buFont typeface="Wingdings" panose="05000000000000000000" pitchFamily="2" charset="2"/>
              <a:buNone/>
            </a:pPr>
            <a:r>
              <a:rPr lang="en-US" altLang="en-US" sz="3200" b="1" i="1"/>
              <a:t>why not take a picture of the joint to see the misalignment?”</a:t>
            </a:r>
            <a:r>
              <a:rPr lang="en-US" altLang="en-US" sz="3200">
                <a:solidFill>
                  <a:srgbClr val="0000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6147">
                                            <p:txEl>
                                              <p:pRg st="2" end="2"/>
                                            </p:txEl>
                                          </p:spTgt>
                                        </p:tgtEl>
                                        <p:attrNameLst>
                                          <p:attrName>style.visibility</p:attrName>
                                        </p:attrNameLst>
                                      </p:cBhvr>
                                      <p:to>
                                        <p:strVal val="visible"/>
                                      </p:to>
                                    </p:set>
                                    <p:animEffect transition="in" filter="diamond(in)">
                                      <p:cBhvr>
                                        <p:cTn id="7" dur="1000"/>
                                        <p:tgtEl>
                                          <p:spTgt spid="6147">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6147">
                                            <p:txEl>
                                              <p:pRg st="3" end="3"/>
                                            </p:txEl>
                                          </p:spTgt>
                                        </p:tgtEl>
                                        <p:attrNameLst>
                                          <p:attrName>style.visibility</p:attrName>
                                        </p:attrNameLst>
                                      </p:cBhvr>
                                      <p:to>
                                        <p:strVal val="visible"/>
                                      </p:to>
                                    </p:set>
                                    <p:animEffect transition="in" filter="diamond(in)">
                                      <p:cBhvr>
                                        <p:cTn id="12" dur="1000"/>
                                        <p:tgtEl>
                                          <p:spTgt spid="61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2">
            <a:extLst>
              <a:ext uri="{FF2B5EF4-FFF2-40B4-BE49-F238E27FC236}">
                <a16:creationId xmlns:a16="http://schemas.microsoft.com/office/drawing/2014/main" id="{7092B468-5057-4EE7-8917-B0E419FEECF9}"/>
              </a:ext>
            </a:extLst>
          </p:cNvPr>
          <p:cNvSpPr>
            <a:spLocks noGrp="1" noChangeArrowheads="1"/>
          </p:cNvSpPr>
          <p:nvPr>
            <p:ph type="title"/>
          </p:nvPr>
        </p:nvSpPr>
        <p:spPr>
          <a:xfrm>
            <a:off x="2006600" y="342900"/>
            <a:ext cx="8204200" cy="796926"/>
          </a:xfrm>
        </p:spPr>
        <p:txBody>
          <a:bodyPr/>
          <a:lstStyle/>
          <a:p>
            <a:pPr eaLnBrk="1" hangingPunct="1"/>
            <a:r>
              <a:rPr lang="en-US" altLang="en-US" dirty="0">
                <a:solidFill>
                  <a:srgbClr val="FFFF00"/>
                </a:solidFill>
              </a:rPr>
              <a:t>Convexity Angles</a:t>
            </a:r>
          </a:p>
        </p:txBody>
      </p:sp>
      <p:pic>
        <p:nvPicPr>
          <p:cNvPr id="41987" name="Picture 3" descr="H41">
            <a:extLst>
              <a:ext uri="{FF2B5EF4-FFF2-40B4-BE49-F238E27FC236}">
                <a16:creationId xmlns:a16="http://schemas.microsoft.com/office/drawing/2014/main" id="{9C0B03F0-7DA0-4B5B-9E25-53A53BC8BC24}"/>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2395887" y="2382393"/>
            <a:ext cx="2340864" cy="2950464"/>
          </a:xfrm>
          <a:noFill/>
        </p:spPr>
      </p:pic>
      <p:pic>
        <p:nvPicPr>
          <p:cNvPr id="41988" name="Picture 4" descr="H39">
            <a:extLst>
              <a:ext uri="{FF2B5EF4-FFF2-40B4-BE49-F238E27FC236}">
                <a16:creationId xmlns:a16="http://schemas.microsoft.com/office/drawing/2014/main" id="{CB1484D5-12E2-453D-8B32-E1EC40DF1E58}"/>
              </a:ext>
            </a:extLst>
          </p:cNvPr>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t="11940" b="16792"/>
          <a:stretch/>
        </p:blipFill>
        <p:spPr>
          <a:xfrm>
            <a:off x="1752600" y="2362200"/>
            <a:ext cx="4051300" cy="3638550"/>
          </a:xfrm>
          <a:noFill/>
        </p:spPr>
      </p:pic>
      <p:sp>
        <p:nvSpPr>
          <p:cNvPr id="23557" name="Text Box 5">
            <a:extLst>
              <a:ext uri="{FF2B5EF4-FFF2-40B4-BE49-F238E27FC236}">
                <a16:creationId xmlns:a16="http://schemas.microsoft.com/office/drawing/2014/main" id="{86EE8730-52EE-4D7A-B9C0-0CA4455ACA74}"/>
              </a:ext>
            </a:extLst>
          </p:cNvPr>
          <p:cNvSpPr txBox="1">
            <a:spLocks noChangeArrowheads="1"/>
          </p:cNvSpPr>
          <p:nvPr/>
        </p:nvSpPr>
        <p:spPr bwMode="auto">
          <a:xfrm>
            <a:off x="2774950" y="1225549"/>
            <a:ext cx="6832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solidFill>
                  <a:srgbClr val="FFFF00"/>
                </a:solidFill>
                <a:cs typeface="Arial" panose="020B0604020202020204" pitchFamily="34" charset="0"/>
              </a:rPr>
              <a:t>Stops the Atlas from moving straight anterior or straight posterior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9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19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utoShape 2">
            <a:extLst>
              <a:ext uri="{FF2B5EF4-FFF2-40B4-BE49-F238E27FC236}">
                <a16:creationId xmlns:a16="http://schemas.microsoft.com/office/drawing/2014/main" id="{C7990026-7CFB-4C17-A362-C1C468A61BD5}"/>
              </a:ext>
            </a:extLst>
          </p:cNvPr>
          <p:cNvSpPr>
            <a:spLocks noGrp="1" noChangeArrowheads="1"/>
          </p:cNvSpPr>
          <p:nvPr>
            <p:ph type="title"/>
          </p:nvPr>
        </p:nvSpPr>
        <p:spPr>
          <a:xfrm>
            <a:off x="1943100" y="349250"/>
            <a:ext cx="8267700" cy="790576"/>
          </a:xfrm>
        </p:spPr>
        <p:txBody>
          <a:bodyPr/>
          <a:lstStyle/>
          <a:p>
            <a:pPr eaLnBrk="1" hangingPunct="1"/>
            <a:r>
              <a:rPr lang="en-US" altLang="en-US" dirty="0">
                <a:solidFill>
                  <a:srgbClr val="FFFF00"/>
                </a:solidFill>
              </a:rPr>
              <a:t>Occipital Condyle Convexity</a:t>
            </a:r>
          </a:p>
        </p:txBody>
      </p:sp>
      <p:pic>
        <p:nvPicPr>
          <p:cNvPr id="24579" name="Picture 3" descr="C1 plane explained">
            <a:extLst>
              <a:ext uri="{FF2B5EF4-FFF2-40B4-BE49-F238E27FC236}">
                <a16:creationId xmlns:a16="http://schemas.microsoft.com/office/drawing/2014/main" id="{8AD870AD-6702-4E88-9FE9-E06B92359C1F}"/>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676400" y="1651001"/>
            <a:ext cx="4419600" cy="4206875"/>
          </a:xfrm>
          <a:noFill/>
        </p:spPr>
      </p:pic>
      <p:pic>
        <p:nvPicPr>
          <p:cNvPr id="24580" name="Picture 4" descr="Page 41">
            <a:extLst>
              <a:ext uri="{FF2B5EF4-FFF2-40B4-BE49-F238E27FC236}">
                <a16:creationId xmlns:a16="http://schemas.microsoft.com/office/drawing/2014/main" id="{CAB1E0DB-4D6D-458B-87E5-110B57284274}"/>
              </a:ext>
            </a:extLst>
          </p:cNvPr>
          <p:cNvPicPr>
            <a:picLocks noGrp="1" noChangeAspect="1" noChangeArrowheads="1"/>
          </p:cNvPicPr>
          <p:nvPr>
            <p:ph sz="half" idx="2"/>
          </p:nvPr>
        </p:nvPicPr>
        <p:blipFill>
          <a:blip r:embed="rId4">
            <a:lum bright="-6000" contrast="30000"/>
            <a:extLst>
              <a:ext uri="{28A0092B-C50C-407E-A947-70E740481C1C}">
                <a14:useLocalDpi xmlns:a14="http://schemas.microsoft.com/office/drawing/2010/main" val="0"/>
              </a:ext>
            </a:extLst>
          </a:blip>
          <a:stretch>
            <a:fillRect/>
          </a:stretch>
        </p:blipFill>
        <p:spPr>
          <a:xfrm>
            <a:off x="6975003" y="1846263"/>
            <a:ext cx="3423595" cy="4022725"/>
          </a:xfrm>
          <a:noFill/>
          <a:ln>
            <a:solidFill>
              <a:srgbClr val="FF0000"/>
            </a:solidFill>
            <a:miter lim="800000"/>
            <a:headEnd/>
            <a:tailEnd/>
          </a:ln>
        </p:spPr>
      </p:pic>
      <p:sp>
        <p:nvSpPr>
          <p:cNvPr id="44037" name="Line 5">
            <a:extLst>
              <a:ext uri="{FF2B5EF4-FFF2-40B4-BE49-F238E27FC236}">
                <a16:creationId xmlns:a16="http://schemas.microsoft.com/office/drawing/2014/main" id="{02632373-DEFF-4BF9-83AB-84AB3F11AA11}"/>
              </a:ext>
            </a:extLst>
          </p:cNvPr>
          <p:cNvSpPr>
            <a:spLocks noChangeShapeType="1"/>
          </p:cNvSpPr>
          <p:nvPr/>
        </p:nvSpPr>
        <p:spPr bwMode="auto">
          <a:xfrm>
            <a:off x="7074374" y="2952751"/>
            <a:ext cx="1295400" cy="15240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38" name="Line 6">
            <a:extLst>
              <a:ext uri="{FF2B5EF4-FFF2-40B4-BE49-F238E27FC236}">
                <a16:creationId xmlns:a16="http://schemas.microsoft.com/office/drawing/2014/main" id="{3EB50263-FE45-482A-A603-CED4C868A936}"/>
              </a:ext>
            </a:extLst>
          </p:cNvPr>
          <p:cNvSpPr>
            <a:spLocks noChangeShapeType="1"/>
          </p:cNvSpPr>
          <p:nvPr/>
        </p:nvSpPr>
        <p:spPr bwMode="auto">
          <a:xfrm flipV="1">
            <a:off x="7243764" y="3068638"/>
            <a:ext cx="1295400" cy="13716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39" name="AutoShape 7">
            <a:extLst>
              <a:ext uri="{FF2B5EF4-FFF2-40B4-BE49-F238E27FC236}">
                <a16:creationId xmlns:a16="http://schemas.microsoft.com/office/drawing/2014/main" id="{E0D180B5-1398-4E01-82DF-2539A05CCEB3}"/>
              </a:ext>
            </a:extLst>
          </p:cNvPr>
          <p:cNvSpPr>
            <a:spLocks noChangeArrowheads="1"/>
          </p:cNvSpPr>
          <p:nvPr/>
        </p:nvSpPr>
        <p:spPr bwMode="auto">
          <a:xfrm>
            <a:off x="8996364" y="2971800"/>
            <a:ext cx="1671637" cy="838200"/>
          </a:xfrm>
          <a:prstGeom prst="curvedUpArrow">
            <a:avLst>
              <a:gd name="adj1" fmla="val 15696"/>
              <a:gd name="adj2" fmla="val 70798"/>
              <a:gd name="adj3" fmla="val 30000"/>
            </a:avLst>
          </a:prstGeom>
          <a:solidFill>
            <a:srgbClr val="FF0000"/>
          </a:solidFill>
          <a:ln w="9525">
            <a:solidFill>
              <a:srgbClr val="FF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solidFill>
                <a:srgbClr val="00CC66"/>
              </a:solidFill>
              <a:cs typeface="Arial" panose="020B0604020202020204" pitchFamily="34" charset="0"/>
            </a:endParaRPr>
          </a:p>
        </p:txBody>
      </p:sp>
      <p:sp>
        <p:nvSpPr>
          <p:cNvPr id="44040" name="Text Box 8">
            <a:extLst>
              <a:ext uri="{FF2B5EF4-FFF2-40B4-BE49-F238E27FC236}">
                <a16:creationId xmlns:a16="http://schemas.microsoft.com/office/drawing/2014/main" id="{4CE5FCED-B812-4EE0-8E99-88424381E9C6}"/>
              </a:ext>
            </a:extLst>
          </p:cNvPr>
          <p:cNvSpPr txBox="1">
            <a:spLocks noChangeArrowheads="1"/>
          </p:cNvSpPr>
          <p:nvPr/>
        </p:nvSpPr>
        <p:spPr bwMode="auto">
          <a:xfrm>
            <a:off x="8096250" y="4440238"/>
            <a:ext cx="26225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dirty="0">
                <a:solidFill>
                  <a:srgbClr val="FF0000"/>
                </a:solidFill>
                <a:cs typeface="Arial" panose="020B0604020202020204" pitchFamily="34" charset="0"/>
              </a:rPr>
              <a:t>Rotates around the x axis</a:t>
            </a:r>
          </a:p>
        </p:txBody>
      </p:sp>
      <p:sp>
        <p:nvSpPr>
          <p:cNvPr id="24585" name="Text Box 9">
            <a:extLst>
              <a:ext uri="{FF2B5EF4-FFF2-40B4-BE49-F238E27FC236}">
                <a16:creationId xmlns:a16="http://schemas.microsoft.com/office/drawing/2014/main" id="{25D5CB9F-5DBE-4A2C-8679-24A80008DEFC}"/>
              </a:ext>
            </a:extLst>
          </p:cNvPr>
          <p:cNvSpPr txBox="1">
            <a:spLocks noChangeArrowheads="1"/>
          </p:cNvSpPr>
          <p:nvPr/>
        </p:nvSpPr>
        <p:spPr bwMode="auto">
          <a:xfrm>
            <a:off x="2514600" y="1216025"/>
            <a:ext cx="67500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solidFill>
                  <a:srgbClr val="FFFF00"/>
                </a:solidFill>
                <a:cs typeface="Arial" panose="020B0604020202020204" pitchFamily="34" charset="0"/>
              </a:rPr>
              <a:t>Influence of the Anterior and Posterior rotation around the x-axis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40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403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03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0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9" grpId="0" animBg="1"/>
      <p:bldP spid="4404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a:extLst>
              <a:ext uri="{FF2B5EF4-FFF2-40B4-BE49-F238E27FC236}">
                <a16:creationId xmlns:a16="http://schemas.microsoft.com/office/drawing/2014/main" id="{446E78E6-DC98-45B6-9438-A2CBA74800E7}"/>
              </a:ext>
            </a:extLst>
          </p:cNvPr>
          <p:cNvSpPr>
            <a:spLocks noGrp="1" noChangeArrowheads="1"/>
          </p:cNvSpPr>
          <p:nvPr>
            <p:ph type="title"/>
          </p:nvPr>
        </p:nvSpPr>
        <p:spPr>
          <a:xfrm>
            <a:off x="1981200" y="304801"/>
            <a:ext cx="8229600" cy="1139825"/>
          </a:xfrm>
        </p:spPr>
        <p:txBody>
          <a:bodyPr/>
          <a:lstStyle/>
          <a:p>
            <a:pPr eaLnBrk="1" hangingPunct="1"/>
            <a:r>
              <a:rPr lang="en-US" altLang="en-US" dirty="0">
                <a:solidFill>
                  <a:srgbClr val="FFFF00"/>
                </a:solidFill>
              </a:rPr>
              <a:t>Convexity Angles</a:t>
            </a:r>
          </a:p>
        </p:txBody>
      </p:sp>
      <p:pic>
        <p:nvPicPr>
          <p:cNvPr id="25603" name="Picture 3" descr="Copy of left protracto">
            <a:extLst>
              <a:ext uri="{FF2B5EF4-FFF2-40B4-BE49-F238E27FC236}">
                <a16:creationId xmlns:a16="http://schemas.microsoft.com/office/drawing/2014/main" id="{3927D233-443B-4C9C-BC40-6B7AD97FFD22}"/>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2040279" y="1846263"/>
            <a:ext cx="3052080" cy="4022725"/>
          </a:xfrm>
          <a:noFill/>
        </p:spPr>
      </p:pic>
      <p:pic>
        <p:nvPicPr>
          <p:cNvPr id="25604" name="Picture 4" descr="right protracto">
            <a:extLst>
              <a:ext uri="{FF2B5EF4-FFF2-40B4-BE49-F238E27FC236}">
                <a16:creationId xmlns:a16="http://schemas.microsoft.com/office/drawing/2014/main" id="{58D1E004-C8D9-41E9-AEEE-A1CFCF062B08}"/>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561139" y="2362201"/>
            <a:ext cx="3209925" cy="3724275"/>
          </a:xfrm>
          <a:noFill/>
        </p:spPr>
      </p:pic>
      <p:sp>
        <p:nvSpPr>
          <p:cNvPr id="46085" name="Line 5">
            <a:extLst>
              <a:ext uri="{FF2B5EF4-FFF2-40B4-BE49-F238E27FC236}">
                <a16:creationId xmlns:a16="http://schemas.microsoft.com/office/drawing/2014/main" id="{3520DCB4-3042-4874-8D35-44F0C3651082}"/>
              </a:ext>
            </a:extLst>
          </p:cNvPr>
          <p:cNvSpPr>
            <a:spLocks noChangeShapeType="1"/>
          </p:cNvSpPr>
          <p:nvPr/>
        </p:nvSpPr>
        <p:spPr bwMode="auto">
          <a:xfrm flipV="1">
            <a:off x="4572000" y="3657600"/>
            <a:ext cx="1295400" cy="8382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086" name="Line 6">
            <a:extLst>
              <a:ext uri="{FF2B5EF4-FFF2-40B4-BE49-F238E27FC236}">
                <a16:creationId xmlns:a16="http://schemas.microsoft.com/office/drawing/2014/main" id="{417410AE-F40A-4FED-9346-55FCD309E77D}"/>
              </a:ext>
            </a:extLst>
          </p:cNvPr>
          <p:cNvSpPr>
            <a:spLocks noChangeShapeType="1"/>
          </p:cNvSpPr>
          <p:nvPr/>
        </p:nvSpPr>
        <p:spPr bwMode="auto">
          <a:xfrm flipV="1">
            <a:off x="4114800" y="3294064"/>
            <a:ext cx="457200" cy="3048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087" name="Text Box 7">
            <a:extLst>
              <a:ext uri="{FF2B5EF4-FFF2-40B4-BE49-F238E27FC236}">
                <a16:creationId xmlns:a16="http://schemas.microsoft.com/office/drawing/2014/main" id="{AFFC6DF9-1E13-4EB9-B2C2-A7A41BAD5F8A}"/>
              </a:ext>
            </a:extLst>
          </p:cNvPr>
          <p:cNvSpPr txBox="1">
            <a:spLocks noChangeArrowheads="1"/>
          </p:cNvSpPr>
          <p:nvPr/>
        </p:nvSpPr>
        <p:spPr bwMode="auto">
          <a:xfrm>
            <a:off x="2895600" y="2362201"/>
            <a:ext cx="2622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rgbClr val="FF0000"/>
                </a:solidFill>
                <a:cs typeface="Arial" panose="020B0604020202020204" pitchFamily="34" charset="0"/>
              </a:rPr>
              <a:t>Right Convexity Angle</a:t>
            </a:r>
          </a:p>
        </p:txBody>
      </p:sp>
      <p:sp>
        <p:nvSpPr>
          <p:cNvPr id="25608" name="Text Box 8">
            <a:extLst>
              <a:ext uri="{FF2B5EF4-FFF2-40B4-BE49-F238E27FC236}">
                <a16:creationId xmlns:a16="http://schemas.microsoft.com/office/drawing/2014/main" id="{A3EA2298-0B40-4F06-86C6-C060FEC05C4E}"/>
              </a:ext>
            </a:extLst>
          </p:cNvPr>
          <p:cNvSpPr txBox="1">
            <a:spLocks noChangeArrowheads="1"/>
          </p:cNvSpPr>
          <p:nvPr/>
        </p:nvSpPr>
        <p:spPr bwMode="auto">
          <a:xfrm>
            <a:off x="2286000" y="5791201"/>
            <a:ext cx="2266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rgbClr val="FF0000"/>
                </a:solidFill>
                <a:cs typeface="Arial" panose="020B0604020202020204" pitchFamily="34" charset="0"/>
              </a:rPr>
              <a:t>Left Protracto View</a:t>
            </a:r>
          </a:p>
        </p:txBody>
      </p:sp>
      <p:sp>
        <p:nvSpPr>
          <p:cNvPr id="46089" name="Line 9">
            <a:extLst>
              <a:ext uri="{FF2B5EF4-FFF2-40B4-BE49-F238E27FC236}">
                <a16:creationId xmlns:a16="http://schemas.microsoft.com/office/drawing/2014/main" id="{DD83A16E-F7F4-4411-8C03-74E1FEC63A32}"/>
              </a:ext>
            </a:extLst>
          </p:cNvPr>
          <p:cNvSpPr>
            <a:spLocks noChangeShapeType="1"/>
          </p:cNvSpPr>
          <p:nvPr/>
        </p:nvSpPr>
        <p:spPr bwMode="auto">
          <a:xfrm>
            <a:off x="2286000" y="4495800"/>
            <a:ext cx="3505200" cy="0"/>
          </a:xfrm>
          <a:prstGeom prst="line">
            <a:avLst/>
          </a:prstGeom>
          <a:noFill/>
          <a:ln w="571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090" name="Line 10">
            <a:extLst>
              <a:ext uri="{FF2B5EF4-FFF2-40B4-BE49-F238E27FC236}">
                <a16:creationId xmlns:a16="http://schemas.microsoft.com/office/drawing/2014/main" id="{3CC231E9-A3DA-480B-8F8D-1E761C2159B3}"/>
              </a:ext>
            </a:extLst>
          </p:cNvPr>
          <p:cNvSpPr>
            <a:spLocks noChangeShapeType="1"/>
          </p:cNvSpPr>
          <p:nvPr/>
        </p:nvSpPr>
        <p:spPr bwMode="auto">
          <a:xfrm>
            <a:off x="6477000" y="4495800"/>
            <a:ext cx="3429000" cy="0"/>
          </a:xfrm>
          <a:prstGeom prst="line">
            <a:avLst/>
          </a:prstGeom>
          <a:noFill/>
          <a:ln w="571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091" name="Line 11">
            <a:extLst>
              <a:ext uri="{FF2B5EF4-FFF2-40B4-BE49-F238E27FC236}">
                <a16:creationId xmlns:a16="http://schemas.microsoft.com/office/drawing/2014/main" id="{4791372B-D4A6-4FB0-92EE-7EF4613AF694}"/>
              </a:ext>
            </a:extLst>
          </p:cNvPr>
          <p:cNvSpPr>
            <a:spLocks noChangeShapeType="1"/>
          </p:cNvSpPr>
          <p:nvPr/>
        </p:nvSpPr>
        <p:spPr bwMode="auto">
          <a:xfrm flipH="1" flipV="1">
            <a:off x="7010400" y="3657600"/>
            <a:ext cx="457200" cy="304800"/>
          </a:xfrm>
          <a:prstGeom prst="line">
            <a:avLst/>
          </a:prstGeom>
          <a:noFill/>
          <a:ln w="7620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092" name="Line 12">
            <a:extLst>
              <a:ext uri="{FF2B5EF4-FFF2-40B4-BE49-F238E27FC236}">
                <a16:creationId xmlns:a16="http://schemas.microsoft.com/office/drawing/2014/main" id="{CA05C537-847C-414E-843B-2743A6A208A7}"/>
              </a:ext>
            </a:extLst>
          </p:cNvPr>
          <p:cNvSpPr>
            <a:spLocks noChangeShapeType="1"/>
          </p:cNvSpPr>
          <p:nvPr/>
        </p:nvSpPr>
        <p:spPr bwMode="auto">
          <a:xfrm flipH="1" flipV="1">
            <a:off x="6400800" y="3581400"/>
            <a:ext cx="1295400" cy="914400"/>
          </a:xfrm>
          <a:prstGeom prst="line">
            <a:avLst/>
          </a:prstGeom>
          <a:noFill/>
          <a:ln w="7620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093" name="Text Box 13">
            <a:extLst>
              <a:ext uri="{FF2B5EF4-FFF2-40B4-BE49-F238E27FC236}">
                <a16:creationId xmlns:a16="http://schemas.microsoft.com/office/drawing/2014/main" id="{A8443B49-413A-4283-8AA2-A06312F94E49}"/>
              </a:ext>
            </a:extLst>
          </p:cNvPr>
          <p:cNvSpPr txBox="1">
            <a:spLocks noChangeArrowheads="1"/>
          </p:cNvSpPr>
          <p:nvPr/>
        </p:nvSpPr>
        <p:spPr bwMode="auto">
          <a:xfrm>
            <a:off x="177800" y="36513"/>
            <a:ext cx="107505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b="1" dirty="0">
                <a:cs typeface="Arial" panose="020B0604020202020204" pitchFamily="34" charset="0"/>
              </a:rPr>
              <a:t>Convexity = The Anterior and Posterior locking mechanism of the </a:t>
            </a:r>
            <a:r>
              <a:rPr lang="en-US" altLang="en-US" sz="1600" b="1" dirty="0" err="1">
                <a:cs typeface="Arial" panose="020B0604020202020204" pitchFamily="34" charset="0"/>
              </a:rPr>
              <a:t>Occipito-atlantal</a:t>
            </a:r>
            <a:r>
              <a:rPr lang="en-US" altLang="en-US" sz="1600" b="1" dirty="0">
                <a:cs typeface="Arial" panose="020B0604020202020204" pitchFamily="34" charset="0"/>
              </a:rPr>
              <a:t> articulation.</a:t>
            </a:r>
          </a:p>
        </p:txBody>
      </p:sp>
      <p:sp>
        <p:nvSpPr>
          <p:cNvPr id="46094" name="Text Box 14">
            <a:extLst>
              <a:ext uri="{FF2B5EF4-FFF2-40B4-BE49-F238E27FC236}">
                <a16:creationId xmlns:a16="http://schemas.microsoft.com/office/drawing/2014/main" id="{E5F1F277-A81E-4B81-83AD-DC831CCBD665}"/>
              </a:ext>
            </a:extLst>
          </p:cNvPr>
          <p:cNvSpPr txBox="1">
            <a:spLocks noChangeArrowheads="1"/>
          </p:cNvSpPr>
          <p:nvPr/>
        </p:nvSpPr>
        <p:spPr bwMode="auto">
          <a:xfrm>
            <a:off x="7239000" y="2362201"/>
            <a:ext cx="2457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rgbClr val="0000CC"/>
                </a:solidFill>
                <a:cs typeface="Arial" panose="020B0604020202020204" pitchFamily="34" charset="0"/>
              </a:rPr>
              <a:t>Left Convexity Angle</a:t>
            </a:r>
          </a:p>
        </p:txBody>
      </p:sp>
      <p:sp>
        <p:nvSpPr>
          <p:cNvPr id="25615" name="Text Box 15">
            <a:extLst>
              <a:ext uri="{FF2B5EF4-FFF2-40B4-BE49-F238E27FC236}">
                <a16:creationId xmlns:a16="http://schemas.microsoft.com/office/drawing/2014/main" id="{B6B8873F-DDEA-4264-92C5-CB1AC16DE396}"/>
              </a:ext>
            </a:extLst>
          </p:cNvPr>
          <p:cNvSpPr txBox="1">
            <a:spLocks noChangeArrowheads="1"/>
          </p:cNvSpPr>
          <p:nvPr/>
        </p:nvSpPr>
        <p:spPr bwMode="auto">
          <a:xfrm>
            <a:off x="7543800" y="5791201"/>
            <a:ext cx="2432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rgbClr val="000000"/>
                </a:solidFill>
                <a:cs typeface="Arial" panose="020B0604020202020204" pitchFamily="34" charset="0"/>
              </a:rPr>
              <a:t>Right Protracto View</a:t>
            </a:r>
          </a:p>
        </p:txBody>
      </p:sp>
      <p:sp>
        <p:nvSpPr>
          <p:cNvPr id="46096" name="Text Box 16">
            <a:extLst>
              <a:ext uri="{FF2B5EF4-FFF2-40B4-BE49-F238E27FC236}">
                <a16:creationId xmlns:a16="http://schemas.microsoft.com/office/drawing/2014/main" id="{35981D4D-59DA-430C-8E7F-A66AAC2B569E}"/>
              </a:ext>
            </a:extLst>
          </p:cNvPr>
          <p:cNvSpPr txBox="1">
            <a:spLocks noChangeArrowheads="1"/>
          </p:cNvSpPr>
          <p:nvPr/>
        </p:nvSpPr>
        <p:spPr bwMode="auto">
          <a:xfrm>
            <a:off x="1524001" y="4191000"/>
            <a:ext cx="8493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a:cs typeface="Arial" panose="020B0604020202020204" pitchFamily="34" charset="0"/>
              </a:rPr>
              <a:t>0-0 line</a:t>
            </a:r>
          </a:p>
        </p:txBody>
      </p:sp>
      <p:sp>
        <p:nvSpPr>
          <p:cNvPr id="46097" name="Text Box 17">
            <a:extLst>
              <a:ext uri="{FF2B5EF4-FFF2-40B4-BE49-F238E27FC236}">
                <a16:creationId xmlns:a16="http://schemas.microsoft.com/office/drawing/2014/main" id="{127CCDCB-4FDE-4C62-8E0B-7F8B438897BA}"/>
              </a:ext>
            </a:extLst>
          </p:cNvPr>
          <p:cNvSpPr txBox="1">
            <a:spLocks noChangeArrowheads="1"/>
          </p:cNvSpPr>
          <p:nvPr/>
        </p:nvSpPr>
        <p:spPr bwMode="auto">
          <a:xfrm>
            <a:off x="1041400" y="6038851"/>
            <a:ext cx="96266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dirty="0">
                <a:cs typeface="Arial" panose="020B0604020202020204" pitchFamily="34" charset="0"/>
              </a:rPr>
              <a:t>Convexity Angle</a:t>
            </a:r>
            <a:r>
              <a:rPr lang="en-US" altLang="en-US" dirty="0">
                <a:cs typeface="Arial" panose="020B0604020202020204" pitchFamily="34" charset="0"/>
              </a:rPr>
              <a:t> = Posterior 1/3 of the inferior articulating surface of the Occipital Condyle</a:t>
            </a:r>
          </a:p>
        </p:txBody>
      </p:sp>
      <p:sp>
        <p:nvSpPr>
          <p:cNvPr id="46098" name="Text Box 18">
            <a:extLst>
              <a:ext uri="{FF2B5EF4-FFF2-40B4-BE49-F238E27FC236}">
                <a16:creationId xmlns:a16="http://schemas.microsoft.com/office/drawing/2014/main" id="{C3EA79FD-9A68-48EF-A7D9-B5E967702AB4}"/>
              </a:ext>
            </a:extLst>
          </p:cNvPr>
          <p:cNvSpPr txBox="1">
            <a:spLocks noChangeArrowheads="1"/>
          </p:cNvSpPr>
          <p:nvPr/>
        </p:nvSpPr>
        <p:spPr bwMode="auto">
          <a:xfrm>
            <a:off x="1524001" y="1219200"/>
            <a:ext cx="9032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dirty="0">
                <a:solidFill>
                  <a:srgbClr val="FFFF00"/>
                </a:solidFill>
                <a:cs typeface="Arial" panose="020B0604020202020204" pitchFamily="34" charset="0"/>
              </a:rPr>
              <a:t>The convexity angle is measured on the side opposite of the chin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6093">
                                            <p:txEl>
                                              <p:pRg st="0" end="0"/>
                                            </p:txEl>
                                          </p:spTgt>
                                        </p:tgtEl>
                                        <p:attrNameLst>
                                          <p:attrName>style.visibility</p:attrName>
                                        </p:attrNameLst>
                                      </p:cBhvr>
                                      <p:to>
                                        <p:strVal val="visible"/>
                                      </p:to>
                                    </p:set>
                                    <p:anim calcmode="lin" valueType="num">
                                      <p:cBhvr additive="base">
                                        <p:cTn id="7" dur="500" fill="hold"/>
                                        <p:tgtEl>
                                          <p:spTgt spid="4609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609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6097"/>
                                        </p:tgtEl>
                                        <p:attrNameLst>
                                          <p:attrName>style.visibility</p:attrName>
                                        </p:attrNameLst>
                                      </p:cBhvr>
                                      <p:to>
                                        <p:strVal val="visible"/>
                                      </p:to>
                                    </p:set>
                                    <p:animEffect transition="in" filter="wipe(left)">
                                      <p:cBhvr>
                                        <p:cTn id="13" dur="500"/>
                                        <p:tgtEl>
                                          <p:spTgt spid="4609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46089"/>
                                        </p:tgtEl>
                                        <p:attrNameLst>
                                          <p:attrName>style.visibility</p:attrName>
                                        </p:attrNameLst>
                                      </p:cBhvr>
                                      <p:to>
                                        <p:strVal val="visible"/>
                                      </p:to>
                                    </p:set>
                                    <p:animEffect transition="in" filter="wipe(left)">
                                      <p:cBhvr>
                                        <p:cTn id="18" dur="500"/>
                                        <p:tgtEl>
                                          <p:spTgt spid="46089"/>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46096"/>
                                        </p:tgtEl>
                                        <p:attrNameLst>
                                          <p:attrName>style.visibility</p:attrName>
                                        </p:attrNameLst>
                                      </p:cBhvr>
                                      <p:to>
                                        <p:strVal val="visible"/>
                                      </p:to>
                                    </p:set>
                                  </p:childTnLst>
                                </p:cTn>
                              </p:par>
                              <p:par>
                                <p:cTn id="21" presetID="22" presetClass="entr" presetSubtype="8" fill="hold" nodeType="withEffect">
                                  <p:stCondLst>
                                    <p:cond delay="0"/>
                                  </p:stCondLst>
                                  <p:childTnLst>
                                    <p:set>
                                      <p:cBhvr>
                                        <p:cTn id="22" dur="1" fill="hold">
                                          <p:stCondLst>
                                            <p:cond delay="0"/>
                                          </p:stCondLst>
                                        </p:cTn>
                                        <p:tgtEl>
                                          <p:spTgt spid="46090"/>
                                        </p:tgtEl>
                                        <p:attrNameLst>
                                          <p:attrName>style.visibility</p:attrName>
                                        </p:attrNameLst>
                                      </p:cBhvr>
                                      <p:to>
                                        <p:strVal val="visible"/>
                                      </p:to>
                                    </p:set>
                                    <p:animEffect transition="in" filter="wipe(left)">
                                      <p:cBhvr>
                                        <p:cTn id="23" dur="500"/>
                                        <p:tgtEl>
                                          <p:spTgt spid="4609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nodeType="clickEffect">
                                  <p:stCondLst>
                                    <p:cond delay="0"/>
                                  </p:stCondLst>
                                  <p:childTnLst>
                                    <p:set>
                                      <p:cBhvr>
                                        <p:cTn id="27" dur="1" fill="hold">
                                          <p:stCondLst>
                                            <p:cond delay="0"/>
                                          </p:stCondLst>
                                        </p:cTn>
                                        <p:tgtEl>
                                          <p:spTgt spid="46086"/>
                                        </p:tgtEl>
                                        <p:attrNameLst>
                                          <p:attrName>style.visibility</p:attrName>
                                        </p:attrNameLst>
                                      </p:cBhvr>
                                      <p:to>
                                        <p:strVal val="visible"/>
                                      </p:to>
                                    </p:set>
                                    <p:animEffect transition="in" filter="wipe(up)">
                                      <p:cBhvr>
                                        <p:cTn id="28" dur="500"/>
                                        <p:tgtEl>
                                          <p:spTgt spid="4608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nodeType="clickEffect">
                                  <p:stCondLst>
                                    <p:cond delay="0"/>
                                  </p:stCondLst>
                                  <p:childTnLst>
                                    <p:set>
                                      <p:cBhvr>
                                        <p:cTn id="32" dur="1" fill="hold">
                                          <p:stCondLst>
                                            <p:cond delay="0"/>
                                          </p:stCondLst>
                                        </p:cTn>
                                        <p:tgtEl>
                                          <p:spTgt spid="46085"/>
                                        </p:tgtEl>
                                        <p:attrNameLst>
                                          <p:attrName>style.visibility</p:attrName>
                                        </p:attrNameLst>
                                      </p:cBhvr>
                                      <p:to>
                                        <p:strVal val="visible"/>
                                      </p:to>
                                    </p:set>
                                    <p:animEffect transition="in" filter="wipe(up)">
                                      <p:cBhvr>
                                        <p:cTn id="33" dur="500"/>
                                        <p:tgtEl>
                                          <p:spTgt spid="4608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xit" presetSubtype="4" fill="hold" nodeType="clickEffect">
                                  <p:stCondLst>
                                    <p:cond delay="0"/>
                                  </p:stCondLst>
                                  <p:childTnLst>
                                    <p:anim calcmode="lin" valueType="num">
                                      <p:cBhvr additive="base">
                                        <p:cTn id="37" dur="500"/>
                                        <p:tgtEl>
                                          <p:spTgt spid="46086"/>
                                        </p:tgtEl>
                                        <p:attrNameLst>
                                          <p:attrName>ppt_x</p:attrName>
                                        </p:attrNameLst>
                                      </p:cBhvr>
                                      <p:tavLst>
                                        <p:tav tm="0">
                                          <p:val>
                                            <p:strVal val="ppt_x"/>
                                          </p:val>
                                        </p:tav>
                                        <p:tav tm="100000">
                                          <p:val>
                                            <p:strVal val="ppt_x"/>
                                          </p:val>
                                        </p:tav>
                                      </p:tavLst>
                                    </p:anim>
                                    <p:anim calcmode="lin" valueType="num">
                                      <p:cBhvr additive="base">
                                        <p:cTn id="38" dur="500"/>
                                        <p:tgtEl>
                                          <p:spTgt spid="46086"/>
                                        </p:tgtEl>
                                        <p:attrNameLst>
                                          <p:attrName>ppt_y</p:attrName>
                                        </p:attrNameLst>
                                      </p:cBhvr>
                                      <p:tavLst>
                                        <p:tav tm="0">
                                          <p:val>
                                            <p:strVal val="ppt_y"/>
                                          </p:val>
                                        </p:tav>
                                        <p:tav tm="100000">
                                          <p:val>
                                            <p:strVal val="1+ppt_h/2"/>
                                          </p:val>
                                        </p:tav>
                                      </p:tavLst>
                                    </p:anim>
                                    <p:set>
                                      <p:cBhvr>
                                        <p:cTn id="39" dur="1" fill="hold">
                                          <p:stCondLst>
                                            <p:cond delay="499"/>
                                          </p:stCondLst>
                                        </p:cTn>
                                        <p:tgtEl>
                                          <p:spTgt spid="46086"/>
                                        </p:tgtEl>
                                        <p:attrNameLst>
                                          <p:attrName>style.visibility</p:attrName>
                                        </p:attrNameLst>
                                      </p:cBhvr>
                                      <p:to>
                                        <p:strVal val="hidden"/>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46087"/>
                                        </p:tgtEl>
                                        <p:attrNameLst>
                                          <p:attrName>style.visibility</p:attrName>
                                        </p:attrNameLst>
                                      </p:cBhvr>
                                      <p:to>
                                        <p:strVal val="visible"/>
                                      </p:to>
                                    </p:set>
                                    <p:animEffect transition="in" filter="wipe(left)">
                                      <p:cBhvr>
                                        <p:cTn id="44" dur="500"/>
                                        <p:tgtEl>
                                          <p:spTgt spid="46087"/>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4" fill="hold" nodeType="clickEffect">
                                  <p:stCondLst>
                                    <p:cond delay="0"/>
                                  </p:stCondLst>
                                  <p:childTnLst>
                                    <p:set>
                                      <p:cBhvr>
                                        <p:cTn id="48" dur="1" fill="hold">
                                          <p:stCondLst>
                                            <p:cond delay="0"/>
                                          </p:stCondLst>
                                        </p:cTn>
                                        <p:tgtEl>
                                          <p:spTgt spid="46091"/>
                                        </p:tgtEl>
                                        <p:attrNameLst>
                                          <p:attrName>style.visibility</p:attrName>
                                        </p:attrNameLst>
                                      </p:cBhvr>
                                      <p:to>
                                        <p:strVal val="visible"/>
                                      </p:to>
                                    </p:set>
                                    <p:animEffect transition="in" filter="wipe(down)">
                                      <p:cBhvr>
                                        <p:cTn id="49" dur="500"/>
                                        <p:tgtEl>
                                          <p:spTgt spid="46091"/>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4" fill="hold" nodeType="clickEffect">
                                  <p:stCondLst>
                                    <p:cond delay="0"/>
                                  </p:stCondLst>
                                  <p:childTnLst>
                                    <p:set>
                                      <p:cBhvr>
                                        <p:cTn id="53" dur="1" fill="hold">
                                          <p:stCondLst>
                                            <p:cond delay="0"/>
                                          </p:stCondLst>
                                        </p:cTn>
                                        <p:tgtEl>
                                          <p:spTgt spid="46092"/>
                                        </p:tgtEl>
                                        <p:attrNameLst>
                                          <p:attrName>style.visibility</p:attrName>
                                        </p:attrNameLst>
                                      </p:cBhvr>
                                      <p:to>
                                        <p:strVal val="visible"/>
                                      </p:to>
                                    </p:set>
                                    <p:animEffect transition="in" filter="wipe(down)">
                                      <p:cBhvr>
                                        <p:cTn id="54" dur="500"/>
                                        <p:tgtEl>
                                          <p:spTgt spid="46092"/>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xit" presetSubtype="4" fill="hold" nodeType="clickEffect">
                                  <p:stCondLst>
                                    <p:cond delay="0"/>
                                  </p:stCondLst>
                                  <p:childTnLst>
                                    <p:anim calcmode="lin" valueType="num">
                                      <p:cBhvr additive="base">
                                        <p:cTn id="58" dur="500"/>
                                        <p:tgtEl>
                                          <p:spTgt spid="46091"/>
                                        </p:tgtEl>
                                        <p:attrNameLst>
                                          <p:attrName>ppt_x</p:attrName>
                                        </p:attrNameLst>
                                      </p:cBhvr>
                                      <p:tavLst>
                                        <p:tav tm="0">
                                          <p:val>
                                            <p:strVal val="ppt_x"/>
                                          </p:val>
                                        </p:tav>
                                        <p:tav tm="100000">
                                          <p:val>
                                            <p:strVal val="ppt_x"/>
                                          </p:val>
                                        </p:tav>
                                      </p:tavLst>
                                    </p:anim>
                                    <p:anim calcmode="lin" valueType="num">
                                      <p:cBhvr additive="base">
                                        <p:cTn id="59" dur="500"/>
                                        <p:tgtEl>
                                          <p:spTgt spid="46091"/>
                                        </p:tgtEl>
                                        <p:attrNameLst>
                                          <p:attrName>ppt_y</p:attrName>
                                        </p:attrNameLst>
                                      </p:cBhvr>
                                      <p:tavLst>
                                        <p:tav tm="0">
                                          <p:val>
                                            <p:strVal val="ppt_y"/>
                                          </p:val>
                                        </p:tav>
                                        <p:tav tm="100000">
                                          <p:val>
                                            <p:strVal val="1+ppt_h/2"/>
                                          </p:val>
                                        </p:tav>
                                      </p:tavLst>
                                    </p:anim>
                                    <p:set>
                                      <p:cBhvr>
                                        <p:cTn id="60" dur="1" fill="hold">
                                          <p:stCondLst>
                                            <p:cond delay="499"/>
                                          </p:stCondLst>
                                        </p:cTn>
                                        <p:tgtEl>
                                          <p:spTgt spid="46091"/>
                                        </p:tgtEl>
                                        <p:attrNameLst>
                                          <p:attrName>style.visibility</p:attrName>
                                        </p:attrNameLst>
                                      </p:cBhvr>
                                      <p:to>
                                        <p:strVal val="hidden"/>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46094"/>
                                        </p:tgtEl>
                                        <p:attrNameLst>
                                          <p:attrName>style.visibility</p:attrName>
                                        </p:attrNameLst>
                                      </p:cBhvr>
                                      <p:to>
                                        <p:strVal val="visible"/>
                                      </p:to>
                                    </p:set>
                                    <p:animEffect transition="in" filter="wipe(left)">
                                      <p:cBhvr>
                                        <p:cTn id="65" dur="500"/>
                                        <p:tgtEl>
                                          <p:spTgt spid="46094"/>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46098"/>
                                        </p:tgtEl>
                                        <p:attrNameLst>
                                          <p:attrName>style.visibility</p:attrName>
                                        </p:attrNameLst>
                                      </p:cBhvr>
                                      <p:to>
                                        <p:strVal val="visible"/>
                                      </p:to>
                                    </p:set>
                                    <p:animEffect transition="in" filter="wipe(left)">
                                      <p:cBhvr>
                                        <p:cTn id="70" dur="500"/>
                                        <p:tgtEl>
                                          <p:spTgt spid="46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7" grpId="0"/>
      <p:bldP spid="46094" grpId="0"/>
      <p:bldP spid="46096" grpId="0"/>
      <p:bldP spid="46097" grpId="0"/>
      <p:bldP spid="4609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2">
            <a:extLst>
              <a:ext uri="{FF2B5EF4-FFF2-40B4-BE49-F238E27FC236}">
                <a16:creationId xmlns:a16="http://schemas.microsoft.com/office/drawing/2014/main" id="{9B0D5D4C-D630-4312-8947-B6AA36F08D88}"/>
              </a:ext>
            </a:extLst>
          </p:cNvPr>
          <p:cNvSpPr>
            <a:spLocks noGrp="1" noChangeArrowheads="1"/>
          </p:cNvSpPr>
          <p:nvPr>
            <p:ph type="ctrTitle"/>
          </p:nvPr>
        </p:nvSpPr>
        <p:spPr/>
        <p:txBody>
          <a:bodyPr/>
          <a:lstStyle/>
          <a:p>
            <a:pPr eaLnBrk="1" hangingPunct="1"/>
            <a:r>
              <a:rPr lang="en-US" altLang="en-US" dirty="0">
                <a:solidFill>
                  <a:srgbClr val="FFFF00"/>
                </a:solidFill>
              </a:rPr>
              <a:t>Blair Concept of Atlas Motion</a:t>
            </a:r>
          </a:p>
        </p:txBody>
      </p:sp>
      <p:sp>
        <p:nvSpPr>
          <p:cNvPr id="26627" name="Rectangle 3">
            <a:extLst>
              <a:ext uri="{FF2B5EF4-FFF2-40B4-BE49-F238E27FC236}">
                <a16:creationId xmlns:a16="http://schemas.microsoft.com/office/drawing/2014/main" id="{80B765BA-1E70-4595-BE3B-CA179D6E34F0}"/>
              </a:ext>
            </a:extLst>
          </p:cNvPr>
          <p:cNvSpPr>
            <a:spLocks noGrp="1" noChangeArrowheads="1"/>
          </p:cNvSpPr>
          <p:nvPr>
            <p:ph type="subTitle" idx="1"/>
          </p:nvPr>
        </p:nvSpPr>
        <p:spPr/>
        <p:txBody>
          <a:bodyPr/>
          <a:lstStyle/>
          <a:p>
            <a:pPr eaLnBrk="1" hangingPunct="1"/>
            <a:endParaRPr lang="en-US"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a:extLst>
              <a:ext uri="{FF2B5EF4-FFF2-40B4-BE49-F238E27FC236}">
                <a16:creationId xmlns:a16="http://schemas.microsoft.com/office/drawing/2014/main" id="{13561FC9-9BCE-4FF1-9A0D-9F312F672A53}"/>
              </a:ext>
            </a:extLst>
          </p:cNvPr>
          <p:cNvSpPr>
            <a:spLocks noGrp="1" noChangeArrowheads="1"/>
          </p:cNvSpPr>
          <p:nvPr>
            <p:ph type="title"/>
          </p:nvPr>
        </p:nvSpPr>
        <p:spPr>
          <a:xfrm>
            <a:off x="781050" y="973668"/>
            <a:ext cx="9135317" cy="706964"/>
          </a:xfrm>
        </p:spPr>
        <p:txBody>
          <a:bodyPr/>
          <a:lstStyle/>
          <a:p>
            <a:pPr eaLnBrk="1" hangingPunct="1"/>
            <a:r>
              <a:rPr lang="en-US" altLang="en-US" dirty="0"/>
              <a:t>Atlas tracks along one condyle and slips off the other</a:t>
            </a:r>
          </a:p>
        </p:txBody>
      </p:sp>
      <p:pic>
        <p:nvPicPr>
          <p:cNvPr id="27651" name="Picture 3" descr="File0005">
            <a:extLst>
              <a:ext uri="{FF2B5EF4-FFF2-40B4-BE49-F238E27FC236}">
                <a16:creationId xmlns:a16="http://schemas.microsoft.com/office/drawing/2014/main" id="{8233112A-D4A2-4B2E-A5E7-E48459ADFD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0700" y="1574800"/>
            <a:ext cx="471963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A2CBD-D548-C972-DC45-E11666983370}"/>
              </a:ext>
            </a:extLst>
          </p:cNvPr>
          <p:cNvSpPr>
            <a:spLocks noGrp="1"/>
          </p:cNvSpPr>
          <p:nvPr>
            <p:ph type="title"/>
          </p:nvPr>
        </p:nvSpPr>
        <p:spPr>
          <a:xfrm>
            <a:off x="1154954" y="1822360"/>
            <a:ext cx="4041671" cy="4810259"/>
          </a:xfrm>
        </p:spPr>
        <p:txBody>
          <a:bodyPr/>
          <a:lstStyle/>
          <a:p>
            <a:br>
              <a:rPr lang="en-US" sz="1800" b="0" i="0" u="none" strike="noStrike" baseline="0" dirty="0">
                <a:solidFill>
                  <a:srgbClr val="000000"/>
                </a:solidFill>
                <a:latin typeface="Calibri" panose="020F0502020204030204" pitchFamily="34" charset="0"/>
              </a:rPr>
            </a:br>
            <a:r>
              <a:rPr lang="en-US" sz="1800" b="1" i="0" u="none" strike="noStrike" baseline="0" dirty="0">
                <a:solidFill>
                  <a:srgbClr val="000000"/>
                </a:solidFill>
                <a:latin typeface="Calibri" panose="020F0502020204030204" pitchFamily="34" charset="0"/>
              </a:rPr>
              <a:t>Two wheels with a bent axle. </a:t>
            </a:r>
            <a:r>
              <a:rPr lang="en-US" sz="1800" b="0" i="0" u="none" strike="noStrike" baseline="0" dirty="0">
                <a:solidFill>
                  <a:srgbClr val="000000"/>
                </a:solidFill>
                <a:latin typeface="Calibri" panose="020F0502020204030204" pitchFamily="34" charset="0"/>
              </a:rPr>
              <a:t>Blair used this model as viewed from above to </a:t>
            </a:r>
            <a:r>
              <a:rPr lang="en-US" sz="1800" b="0" i="0" u="none" strike="noStrike" baseline="0" dirty="0" err="1">
                <a:solidFill>
                  <a:srgbClr val="000000"/>
                </a:solidFill>
                <a:latin typeface="Calibri" panose="020F0502020204030204" pitchFamily="34" charset="0"/>
              </a:rPr>
              <a:t>illus-trate</a:t>
            </a:r>
            <a:r>
              <a:rPr lang="en-US" sz="1800" b="0" i="0" u="none" strike="noStrike" baseline="0" dirty="0">
                <a:solidFill>
                  <a:srgbClr val="000000"/>
                </a:solidFill>
                <a:latin typeface="Calibri" panose="020F0502020204030204" pitchFamily="34" charset="0"/>
              </a:rPr>
              <a:t> the concept of sliding and tracking. Because the orientation of the occipital condyles is like a pair of wheels with a bent axle, if one wheel moves straight forwards along its longitudinal axis, the other wheel must necessarily go in the same direction and slide off its normal longitudinal plane, which would thus appear as a one-sided articular misalignment on a Blair </a:t>
            </a:r>
            <a:r>
              <a:rPr lang="en-US" sz="1800" b="0" i="0" u="none" strike="noStrike" baseline="0" dirty="0" err="1">
                <a:solidFill>
                  <a:srgbClr val="000000"/>
                </a:solidFill>
                <a:latin typeface="Calibri" panose="020F0502020204030204" pitchFamily="34" charset="0"/>
              </a:rPr>
              <a:t>Protracto</a:t>
            </a:r>
            <a:r>
              <a:rPr lang="en-US" sz="1800" b="0" i="0" u="none" strike="noStrike" baseline="0" dirty="0">
                <a:solidFill>
                  <a:srgbClr val="000000"/>
                </a:solidFill>
                <a:latin typeface="Calibri" panose="020F0502020204030204" pitchFamily="34" charset="0"/>
              </a:rPr>
              <a:t> view </a:t>
            </a:r>
            <a:br>
              <a:rPr lang="en-US" sz="1800" b="0" i="0" u="none" strike="noStrike" baseline="0" dirty="0">
                <a:solidFill>
                  <a:srgbClr val="000000"/>
                </a:solidFill>
                <a:latin typeface="Calibri" panose="020F0502020204030204" pitchFamily="34" charset="0"/>
              </a:rPr>
            </a:br>
            <a:r>
              <a:rPr lang="en-US" sz="1800" b="0" i="0" u="none" strike="noStrike" baseline="0" dirty="0">
                <a:solidFill>
                  <a:srgbClr val="000000"/>
                </a:solidFill>
                <a:latin typeface="Calibri" panose="020F0502020204030204" pitchFamily="34" charset="0"/>
              </a:rPr>
              <a:t>X-ray. </a:t>
            </a:r>
            <a:endParaRPr lang="en-US" dirty="0"/>
          </a:p>
        </p:txBody>
      </p:sp>
      <p:pic>
        <p:nvPicPr>
          <p:cNvPr id="5" name="Content Placeholder 4">
            <a:extLst>
              <a:ext uri="{FF2B5EF4-FFF2-40B4-BE49-F238E27FC236}">
                <a16:creationId xmlns:a16="http://schemas.microsoft.com/office/drawing/2014/main" id="{3C431F23-E6AD-25F2-D1D5-1578C3103216}"/>
              </a:ext>
            </a:extLst>
          </p:cNvPr>
          <p:cNvPicPr>
            <a:picLocks noGrp="1" noChangeAspect="1"/>
          </p:cNvPicPr>
          <p:nvPr>
            <p:ph idx="1"/>
          </p:nvPr>
        </p:nvPicPr>
        <p:blipFill>
          <a:blip r:embed="rId2"/>
          <a:stretch>
            <a:fillRect/>
          </a:stretch>
        </p:blipFill>
        <p:spPr>
          <a:xfrm>
            <a:off x="7085840" y="881395"/>
            <a:ext cx="3062712" cy="5441058"/>
          </a:xfrm>
        </p:spPr>
      </p:pic>
    </p:spTree>
    <p:extLst>
      <p:ext uri="{BB962C8B-B14F-4D97-AF65-F5344CB8AC3E}">
        <p14:creationId xmlns:p14="http://schemas.microsoft.com/office/powerpoint/2010/main" val="20485800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1A23717C-542A-4186-B9F3-ED885BF541E0}"/>
              </a:ext>
            </a:extLst>
          </p:cNvPr>
          <p:cNvSpPr>
            <a:spLocks noGrp="1" noRot="1" noChangeArrowheads="1"/>
          </p:cNvSpPr>
          <p:nvPr>
            <p:ph type="title"/>
          </p:nvPr>
        </p:nvSpPr>
        <p:spPr>
          <a:xfrm>
            <a:off x="1524000" y="0"/>
            <a:ext cx="8991600" cy="1778000"/>
          </a:xfrm>
          <a:gradFill rotWithShape="0">
            <a:gsLst>
              <a:gs pos="0">
                <a:srgbClr val="FF99FF">
                  <a:gamma/>
                  <a:shade val="46275"/>
                  <a:invGamma/>
                </a:srgbClr>
              </a:gs>
              <a:gs pos="50000">
                <a:srgbClr val="FF99FF"/>
              </a:gs>
              <a:gs pos="100000">
                <a:srgbClr val="FF99FF">
                  <a:gamma/>
                  <a:shade val="46275"/>
                  <a:invGamma/>
                </a:srgbClr>
              </a:gs>
            </a:gsLst>
            <a:lin ang="5400000" scaled="1"/>
          </a:gradFill>
        </p:spPr>
        <p:txBody>
          <a:bodyPr/>
          <a:lstStyle/>
          <a:p>
            <a:pPr eaLnBrk="1" hangingPunct="1">
              <a:defRPr/>
            </a:pPr>
            <a:r>
              <a:rPr lang="en-US" dirty="0">
                <a:solidFill>
                  <a:srgbClr val="FF0000"/>
                </a:solidFill>
                <a:latin typeface="Comic Sans MS" pitchFamily="66" charset="0"/>
              </a:rPr>
              <a:t>This “Tracking and Sliding”…</a:t>
            </a:r>
          </a:p>
        </p:txBody>
      </p:sp>
      <p:sp>
        <p:nvSpPr>
          <p:cNvPr id="29699" name="Rectangle 3">
            <a:extLst>
              <a:ext uri="{FF2B5EF4-FFF2-40B4-BE49-F238E27FC236}">
                <a16:creationId xmlns:a16="http://schemas.microsoft.com/office/drawing/2014/main" id="{F41B3B1F-6537-41B5-9C7C-140F7AF423C9}"/>
              </a:ext>
            </a:extLst>
          </p:cNvPr>
          <p:cNvSpPr>
            <a:spLocks noGrp="1" noRot="1" noChangeArrowheads="1"/>
          </p:cNvSpPr>
          <p:nvPr>
            <p:ph type="body" idx="1"/>
          </p:nvPr>
        </p:nvSpPr>
        <p:spPr>
          <a:xfrm>
            <a:off x="1524000" y="2133600"/>
            <a:ext cx="8991600" cy="4089400"/>
          </a:xfrm>
          <a:gradFill rotWithShape="0">
            <a:gsLst>
              <a:gs pos="0">
                <a:srgbClr val="FF99FF">
                  <a:gamma/>
                  <a:shade val="46275"/>
                  <a:invGamma/>
                </a:srgbClr>
              </a:gs>
              <a:gs pos="50000">
                <a:srgbClr val="FF99FF"/>
              </a:gs>
              <a:gs pos="100000">
                <a:srgbClr val="FF99FF">
                  <a:gamma/>
                  <a:shade val="46275"/>
                  <a:invGamma/>
                </a:srgbClr>
              </a:gs>
            </a:gsLst>
            <a:lin ang="5400000" scaled="1"/>
          </a:gradFill>
        </p:spPr>
        <p:txBody>
          <a:bodyPr/>
          <a:lstStyle/>
          <a:p>
            <a:pPr eaLnBrk="1" hangingPunct="1">
              <a:defRPr/>
            </a:pPr>
            <a:endParaRPr lang="en-US" sz="3600">
              <a:latin typeface="Comic Sans MS" pitchFamily="66" charset="0"/>
            </a:endParaRPr>
          </a:p>
          <a:p>
            <a:pPr eaLnBrk="1" hangingPunct="1">
              <a:defRPr/>
            </a:pPr>
            <a:endParaRPr lang="en-US" sz="3600">
              <a:latin typeface="Comic Sans MS" pitchFamily="66" charset="0"/>
            </a:endParaRPr>
          </a:p>
          <a:p>
            <a:pPr eaLnBrk="1" hangingPunct="1">
              <a:defRPr/>
            </a:pPr>
            <a:r>
              <a:rPr lang="en-US" sz="3600">
                <a:solidFill>
                  <a:srgbClr val="FFFF00"/>
                </a:solidFill>
                <a:latin typeface="Comic Sans MS" pitchFamily="66" charset="0"/>
              </a:rPr>
              <a:t>Allows us to see a true overlapping or under lapping at the edge of the articulation not otherwise seen on conventional views.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F6BEEE0E-BF56-48AD-80B6-EFDC412C6A37}"/>
              </a:ext>
            </a:extLst>
          </p:cNvPr>
          <p:cNvSpPr>
            <a:spLocks noGrp="1" noRot="1" noChangeArrowheads="1"/>
          </p:cNvSpPr>
          <p:nvPr>
            <p:ph type="title"/>
          </p:nvPr>
        </p:nvSpPr>
        <p:spPr>
          <a:xfrm>
            <a:off x="552450" y="698500"/>
            <a:ext cx="9988550" cy="1162050"/>
          </a:xfrm>
        </p:spPr>
        <p:txBody>
          <a:bodyPr>
            <a:normAutofit fontScale="90000"/>
          </a:bodyPr>
          <a:lstStyle/>
          <a:p>
            <a:pPr eaLnBrk="1" hangingPunct="1">
              <a:defRPr/>
            </a:pPr>
            <a:r>
              <a:rPr lang="en-US" sz="3200" dirty="0">
                <a:solidFill>
                  <a:srgbClr val="FFFF00"/>
                </a:solidFill>
              </a:rPr>
              <a:t>When the misalignment is to the anterior, it is simultaneously misaligned to the superior and lateral.</a:t>
            </a:r>
          </a:p>
        </p:txBody>
      </p:sp>
      <p:pic>
        <p:nvPicPr>
          <p:cNvPr id="7171" name="Picture 3" descr="BJ 001">
            <a:extLst>
              <a:ext uri="{FF2B5EF4-FFF2-40B4-BE49-F238E27FC236}">
                <a16:creationId xmlns:a16="http://schemas.microsoft.com/office/drawing/2014/main" id="{64C9ED8F-B68F-4576-9305-3013D4EAF33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1530" t="55362" r="7411" b="29863"/>
          <a:stretch>
            <a:fillRect/>
          </a:stretch>
        </p:blipFill>
        <p:spPr>
          <a:xfrm>
            <a:off x="2362200" y="3581400"/>
            <a:ext cx="7596188" cy="1905000"/>
          </a:xfrm>
          <a:noFill/>
          <a:extLst>
            <a:ext uri="{909E8E84-426E-40DD-AFC4-6F175D3DCCD1}">
              <a14:hiddenFill xmlns:a14="http://schemas.microsoft.com/office/drawing/2010/main">
                <a:solidFill>
                  <a:srgbClr val="FFFFFF"/>
                </a:solidFill>
              </a14:hiddenFill>
            </a:ext>
          </a:extLst>
        </p:spPr>
      </p:pic>
      <p:sp>
        <p:nvSpPr>
          <p:cNvPr id="7172" name="Text Box 4">
            <a:extLst>
              <a:ext uri="{FF2B5EF4-FFF2-40B4-BE49-F238E27FC236}">
                <a16:creationId xmlns:a16="http://schemas.microsoft.com/office/drawing/2014/main" id="{AD4C48D9-530D-4604-A593-BC3E69F1CF0E}"/>
              </a:ext>
            </a:extLst>
          </p:cNvPr>
          <p:cNvSpPr txBox="1">
            <a:spLocks noChangeArrowheads="1"/>
          </p:cNvSpPr>
          <p:nvPr/>
        </p:nvSpPr>
        <p:spPr bwMode="auto">
          <a:xfrm>
            <a:off x="3124200" y="5943600"/>
            <a:ext cx="1371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a:t>ASL</a:t>
            </a:r>
          </a:p>
        </p:txBody>
      </p:sp>
      <p:sp>
        <p:nvSpPr>
          <p:cNvPr id="7173" name="Text Box 5">
            <a:extLst>
              <a:ext uri="{FF2B5EF4-FFF2-40B4-BE49-F238E27FC236}">
                <a16:creationId xmlns:a16="http://schemas.microsoft.com/office/drawing/2014/main" id="{50EC5A51-AA4F-49BA-8D25-499BFEFECB1F}"/>
              </a:ext>
            </a:extLst>
          </p:cNvPr>
          <p:cNvSpPr txBox="1">
            <a:spLocks noChangeArrowheads="1"/>
          </p:cNvSpPr>
          <p:nvPr/>
        </p:nvSpPr>
        <p:spPr bwMode="auto">
          <a:xfrm>
            <a:off x="7620000" y="5943600"/>
            <a:ext cx="1219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a:t>ASR</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Text Box 4">
            <a:extLst>
              <a:ext uri="{FF2B5EF4-FFF2-40B4-BE49-F238E27FC236}">
                <a16:creationId xmlns:a16="http://schemas.microsoft.com/office/drawing/2014/main" id="{37A0E956-8396-4D80-BE6D-0582F0F98733}"/>
              </a:ext>
            </a:extLst>
          </p:cNvPr>
          <p:cNvSpPr txBox="1">
            <a:spLocks noChangeArrowheads="1"/>
          </p:cNvSpPr>
          <p:nvPr/>
        </p:nvSpPr>
        <p:spPr bwMode="auto">
          <a:xfrm>
            <a:off x="1597255" y="1295400"/>
            <a:ext cx="451598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en-US" altLang="en-US" sz="2800" b="1" dirty="0">
                <a:solidFill>
                  <a:srgbClr val="FF0066"/>
                </a:solidFill>
                <a:latin typeface="Comic Sans MS" panose="030F0702030302020204" pitchFamily="66" charset="0"/>
              </a:rPr>
              <a:t>When atlas moves</a:t>
            </a:r>
          </a:p>
          <a:p>
            <a:pPr algn="ctr" eaLnBrk="1" hangingPunct="1"/>
            <a:r>
              <a:rPr lang="en-US" altLang="en-US" sz="2800" b="1" dirty="0">
                <a:solidFill>
                  <a:srgbClr val="FF0066"/>
                </a:solidFill>
                <a:latin typeface="Comic Sans MS" panose="030F0702030302020204" pitchFamily="66" charset="0"/>
              </a:rPr>
              <a:t> anterior on the occiput</a:t>
            </a:r>
            <a:r>
              <a:rPr lang="en-US" altLang="en-US" sz="2800" b="1" dirty="0">
                <a:latin typeface="Comic Sans MS" panose="030F0702030302020204" pitchFamily="66" charset="0"/>
              </a:rPr>
              <a:t> </a:t>
            </a:r>
          </a:p>
        </p:txBody>
      </p:sp>
      <p:sp>
        <p:nvSpPr>
          <p:cNvPr id="125958" name="Text Box 6">
            <a:extLst>
              <a:ext uri="{FF2B5EF4-FFF2-40B4-BE49-F238E27FC236}">
                <a16:creationId xmlns:a16="http://schemas.microsoft.com/office/drawing/2014/main" id="{7526CD55-710C-43AA-BE9D-FA6B710648FC}"/>
              </a:ext>
            </a:extLst>
          </p:cNvPr>
          <p:cNvSpPr txBox="1">
            <a:spLocks noChangeArrowheads="1"/>
          </p:cNvSpPr>
          <p:nvPr/>
        </p:nvSpPr>
        <p:spPr bwMode="auto">
          <a:xfrm>
            <a:off x="6400801" y="2819400"/>
            <a:ext cx="29876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en-US" altLang="en-US" sz="2800" b="1">
                <a:solidFill>
                  <a:srgbClr val="FF0066"/>
                </a:solidFill>
                <a:latin typeface="Comic Sans MS" panose="030F0702030302020204" pitchFamily="66" charset="0"/>
              </a:rPr>
              <a:t>..it has to move</a:t>
            </a:r>
          </a:p>
          <a:p>
            <a:pPr eaLnBrk="1" hangingPunct="1"/>
            <a:r>
              <a:rPr lang="en-US" altLang="en-US" sz="2800" b="1">
                <a:solidFill>
                  <a:srgbClr val="FF0066"/>
                </a:solidFill>
                <a:latin typeface="Comic Sans MS" panose="030F0702030302020204" pitchFamily="66" charset="0"/>
              </a:rPr>
              <a:t>  superior too</a:t>
            </a:r>
          </a:p>
        </p:txBody>
      </p:sp>
      <p:sp>
        <p:nvSpPr>
          <p:cNvPr id="125959" name="Text Box 7">
            <a:extLst>
              <a:ext uri="{FF2B5EF4-FFF2-40B4-BE49-F238E27FC236}">
                <a16:creationId xmlns:a16="http://schemas.microsoft.com/office/drawing/2014/main" id="{027A245A-BC8E-44CC-B7CA-B1165B31BE04}"/>
              </a:ext>
            </a:extLst>
          </p:cNvPr>
          <p:cNvSpPr txBox="1">
            <a:spLocks noChangeArrowheads="1"/>
          </p:cNvSpPr>
          <p:nvPr/>
        </p:nvSpPr>
        <p:spPr bwMode="auto">
          <a:xfrm>
            <a:off x="3733801" y="4267201"/>
            <a:ext cx="66223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en-US" altLang="en-US" sz="2800" b="1" dirty="0">
                <a:solidFill>
                  <a:srgbClr val="FF0066"/>
                </a:solidFill>
                <a:latin typeface="Comic Sans MS" panose="030F0702030302020204" pitchFamily="66" charset="0"/>
              </a:rPr>
              <a:t>...because of the condyle convexity.</a:t>
            </a:r>
          </a:p>
        </p:txBody>
      </p:sp>
      <p:sp>
        <p:nvSpPr>
          <p:cNvPr id="3" name="Chord 2">
            <a:extLst>
              <a:ext uri="{FF2B5EF4-FFF2-40B4-BE49-F238E27FC236}">
                <a16:creationId xmlns:a16="http://schemas.microsoft.com/office/drawing/2014/main" id="{4A84A46B-B436-411A-9C25-9702AAE16FD3}"/>
              </a:ext>
            </a:extLst>
          </p:cNvPr>
          <p:cNvSpPr/>
          <p:nvPr/>
        </p:nvSpPr>
        <p:spPr>
          <a:xfrm rot="16200000">
            <a:off x="6238721" y="661536"/>
            <a:ext cx="914400" cy="9144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oon 3">
            <a:extLst>
              <a:ext uri="{FF2B5EF4-FFF2-40B4-BE49-F238E27FC236}">
                <a16:creationId xmlns:a16="http://schemas.microsoft.com/office/drawing/2014/main" id="{81D8F987-60D2-4F6C-875E-0C4E0EE4DAE9}"/>
              </a:ext>
            </a:extLst>
          </p:cNvPr>
          <p:cNvSpPr/>
          <p:nvPr/>
        </p:nvSpPr>
        <p:spPr>
          <a:xfrm rot="14871027">
            <a:off x="6681850" y="1243218"/>
            <a:ext cx="457200" cy="914400"/>
          </a:xfrm>
          <a:prstGeom prst="mo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Terminator 4">
            <a:extLst>
              <a:ext uri="{FF2B5EF4-FFF2-40B4-BE49-F238E27FC236}">
                <a16:creationId xmlns:a16="http://schemas.microsoft.com/office/drawing/2014/main" id="{A6D99498-EBCA-485C-9671-3ED349A2EE7A}"/>
              </a:ext>
            </a:extLst>
          </p:cNvPr>
          <p:cNvSpPr/>
          <p:nvPr/>
        </p:nvSpPr>
        <p:spPr>
          <a:xfrm rot="19995031">
            <a:off x="6073605" y="1816943"/>
            <a:ext cx="1687639" cy="301752"/>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AFF16C4-89E1-4518-84E2-C4CB9ADF256D}"/>
              </a:ext>
            </a:extLst>
          </p:cNvPr>
          <p:cNvSpPr/>
          <p:nvPr/>
        </p:nvSpPr>
        <p:spPr>
          <a:xfrm rot="19855404">
            <a:off x="6724274" y="1876424"/>
            <a:ext cx="914400" cy="641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0602BED-3CB1-4030-87D0-201C477AED31}"/>
              </a:ext>
            </a:extLst>
          </p:cNvPr>
          <p:cNvSpPr txBox="1"/>
          <p:nvPr/>
        </p:nvSpPr>
        <p:spPr>
          <a:xfrm>
            <a:off x="6902450" y="2006600"/>
            <a:ext cx="615950" cy="369332"/>
          </a:xfrm>
          <a:prstGeom prst="rect">
            <a:avLst/>
          </a:prstGeom>
          <a:noFill/>
        </p:spPr>
        <p:txBody>
          <a:bodyPr wrap="square" rtlCol="0">
            <a:spAutoFit/>
          </a:bodyPr>
          <a:lstStyle/>
          <a:p>
            <a:r>
              <a:rPr lang="en-US" dirty="0">
                <a:solidFill>
                  <a:srgbClr val="FFFF00"/>
                </a:solidFill>
              </a:rPr>
              <a:t>C-1</a:t>
            </a:r>
          </a:p>
        </p:txBody>
      </p:sp>
      <p:sp>
        <p:nvSpPr>
          <p:cNvPr id="9" name="TextBox 8">
            <a:extLst>
              <a:ext uri="{FF2B5EF4-FFF2-40B4-BE49-F238E27FC236}">
                <a16:creationId xmlns:a16="http://schemas.microsoft.com/office/drawing/2014/main" id="{80211A71-4251-4B06-A3B9-779725B1EA2B}"/>
              </a:ext>
            </a:extLst>
          </p:cNvPr>
          <p:cNvSpPr txBox="1"/>
          <p:nvPr/>
        </p:nvSpPr>
        <p:spPr>
          <a:xfrm>
            <a:off x="6400801" y="1054100"/>
            <a:ext cx="628649" cy="369332"/>
          </a:xfrm>
          <a:prstGeom prst="rect">
            <a:avLst/>
          </a:prstGeom>
          <a:noFill/>
        </p:spPr>
        <p:txBody>
          <a:bodyPr wrap="square" rtlCol="0">
            <a:spAutoFit/>
          </a:bodyPr>
          <a:lstStyle/>
          <a:p>
            <a:r>
              <a:rPr lang="en-US" dirty="0">
                <a:solidFill>
                  <a:srgbClr val="FFFF00"/>
                </a:solidFill>
              </a:rPr>
              <a:t>C-0</a:t>
            </a:r>
          </a:p>
        </p:txBody>
      </p:sp>
      <p:sp>
        <p:nvSpPr>
          <p:cNvPr id="16" name="Arrow: Bent 15">
            <a:extLst>
              <a:ext uri="{FF2B5EF4-FFF2-40B4-BE49-F238E27FC236}">
                <a16:creationId xmlns:a16="http://schemas.microsoft.com/office/drawing/2014/main" id="{6B6D79E8-B060-4379-AFF1-88A68AE0E30D}"/>
              </a:ext>
            </a:extLst>
          </p:cNvPr>
          <p:cNvSpPr/>
          <p:nvPr/>
        </p:nvSpPr>
        <p:spPr>
          <a:xfrm rot="5400000" flipH="1">
            <a:off x="7958944" y="1076149"/>
            <a:ext cx="760692" cy="754289"/>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595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59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8" grpId="0"/>
      <p:bldP spid="12595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B644E24E-B65F-46A6-8EBE-B22C762FCEEE}"/>
              </a:ext>
            </a:extLst>
          </p:cNvPr>
          <p:cNvSpPr>
            <a:spLocks noGrp="1" noRot="1" noChangeArrowheads="1"/>
          </p:cNvSpPr>
          <p:nvPr>
            <p:ph type="title"/>
          </p:nvPr>
        </p:nvSpPr>
        <p:spPr>
          <a:xfrm>
            <a:off x="539750" y="774700"/>
            <a:ext cx="10756900" cy="1104900"/>
          </a:xfrm>
        </p:spPr>
        <p:txBody>
          <a:bodyPr/>
          <a:lstStyle/>
          <a:p>
            <a:pPr eaLnBrk="1" hangingPunct="1">
              <a:defRPr/>
            </a:pPr>
            <a:r>
              <a:rPr lang="en-US" sz="3200" dirty="0">
                <a:solidFill>
                  <a:srgbClr val="FFFF00"/>
                </a:solidFill>
              </a:rPr>
              <a:t>When the misalignment is to the posterior, it is simultaneously misaligned to the inferior and lateral.</a:t>
            </a:r>
          </a:p>
        </p:txBody>
      </p:sp>
      <p:pic>
        <p:nvPicPr>
          <p:cNvPr id="8195" name="Picture 3" descr="BJ 001">
            <a:extLst>
              <a:ext uri="{FF2B5EF4-FFF2-40B4-BE49-F238E27FC236}">
                <a16:creationId xmlns:a16="http://schemas.microsoft.com/office/drawing/2014/main" id="{AE52E709-3C6F-45AB-A02C-44C56E41F33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1530" t="74864" r="7411" b="11124"/>
          <a:stretch>
            <a:fillRect/>
          </a:stretch>
        </p:blipFill>
        <p:spPr>
          <a:xfrm>
            <a:off x="2286000" y="3505201"/>
            <a:ext cx="7596188" cy="1806575"/>
          </a:xfrm>
          <a:noFill/>
          <a:extLst>
            <a:ext uri="{909E8E84-426E-40DD-AFC4-6F175D3DCCD1}">
              <a14:hiddenFill xmlns:a14="http://schemas.microsoft.com/office/drawing/2010/main">
                <a:solidFill>
                  <a:srgbClr val="FFFFFF"/>
                </a:solidFill>
              </a14:hiddenFill>
            </a:ext>
          </a:extLst>
        </p:spPr>
      </p:pic>
      <p:sp>
        <p:nvSpPr>
          <p:cNvPr id="8196" name="Text Box 4">
            <a:extLst>
              <a:ext uri="{FF2B5EF4-FFF2-40B4-BE49-F238E27FC236}">
                <a16:creationId xmlns:a16="http://schemas.microsoft.com/office/drawing/2014/main" id="{67EF75C7-14E6-49C6-B89F-2C468562B2CD}"/>
              </a:ext>
            </a:extLst>
          </p:cNvPr>
          <p:cNvSpPr txBox="1">
            <a:spLocks noChangeArrowheads="1"/>
          </p:cNvSpPr>
          <p:nvPr/>
        </p:nvSpPr>
        <p:spPr bwMode="auto">
          <a:xfrm>
            <a:off x="2971800" y="5791200"/>
            <a:ext cx="1143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a:t>PIL</a:t>
            </a:r>
          </a:p>
        </p:txBody>
      </p:sp>
      <p:sp>
        <p:nvSpPr>
          <p:cNvPr id="8197" name="Text Box 5">
            <a:extLst>
              <a:ext uri="{FF2B5EF4-FFF2-40B4-BE49-F238E27FC236}">
                <a16:creationId xmlns:a16="http://schemas.microsoft.com/office/drawing/2014/main" id="{56969773-54B9-43ED-B8BA-D7844139729F}"/>
              </a:ext>
            </a:extLst>
          </p:cNvPr>
          <p:cNvSpPr txBox="1">
            <a:spLocks noChangeArrowheads="1"/>
          </p:cNvSpPr>
          <p:nvPr/>
        </p:nvSpPr>
        <p:spPr bwMode="auto">
          <a:xfrm>
            <a:off x="7543800" y="5715000"/>
            <a:ext cx="1371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a:t>PIR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63CB8AC3-4AA5-4CC7-A0C3-CD7E402259F3}"/>
              </a:ext>
            </a:extLst>
          </p:cNvPr>
          <p:cNvSpPr>
            <a:spLocks noGrp="1" noChangeArrowheads="1"/>
          </p:cNvSpPr>
          <p:nvPr>
            <p:ph type="body" idx="1"/>
          </p:nvPr>
        </p:nvSpPr>
        <p:spPr>
          <a:xfrm>
            <a:off x="1981200" y="2514600"/>
            <a:ext cx="8229600" cy="4038600"/>
          </a:xfrm>
        </p:spPr>
        <p:txBody>
          <a:bodyPr>
            <a:normAutofit fontScale="92500"/>
          </a:bodyPr>
          <a:lstStyle/>
          <a:p>
            <a:pPr eaLnBrk="1" hangingPunct="1"/>
            <a:r>
              <a:rPr lang="en-US" altLang="en-US" sz="2400"/>
              <a:t>CONCLUSION: The validity of vertebral joint assessment based on the assumption of facet symmetry is challenged, impugning certain chiropractic theories and/or techniques which rely on symmetry as being "normal." To achieve symmetrical function, the anatomical structure must be symmetrical. Since true structural symmetry does not exist, true symmetry of segmental movement may not be possible. </a:t>
            </a:r>
          </a:p>
          <a:p>
            <a:pPr eaLnBrk="1" hangingPunct="1">
              <a:buFont typeface="Wingdings" panose="05000000000000000000" pitchFamily="2" charset="2"/>
              <a:buNone/>
            </a:pPr>
            <a:endParaRPr lang="en-US" altLang="en-US" sz="1400"/>
          </a:p>
          <a:p>
            <a:pPr eaLnBrk="1" hangingPunct="1">
              <a:buFont typeface="Wingdings" panose="05000000000000000000" pitchFamily="2" charset="2"/>
              <a:buNone/>
            </a:pPr>
            <a:r>
              <a:rPr lang="en-US" altLang="en-US" sz="1400"/>
              <a:t>Absence of symmetry in superior articular facets on the first cervical vertebra in humans: implications for diagnosis and treatment. </a:t>
            </a:r>
            <a:r>
              <a:rPr lang="en-US" altLang="en-US" sz="1400" b="1">
                <a:hlinkClick r:id="rId3" tooltip="Click to search for citations by this author."/>
              </a:rPr>
              <a:t>Gottlieb MS</a:t>
            </a:r>
            <a:r>
              <a:rPr lang="en-US" altLang="en-US" sz="1400"/>
              <a:t>.  J Manipulative Physiol Ther. 1994 Jun;17(5):314-20 </a:t>
            </a:r>
          </a:p>
        </p:txBody>
      </p:sp>
      <p:sp>
        <p:nvSpPr>
          <p:cNvPr id="8195" name="Text Box 3">
            <a:extLst>
              <a:ext uri="{FF2B5EF4-FFF2-40B4-BE49-F238E27FC236}">
                <a16:creationId xmlns:a16="http://schemas.microsoft.com/office/drawing/2014/main" id="{D104D5C5-5EFF-4499-B896-197074F9E631}"/>
              </a:ext>
            </a:extLst>
          </p:cNvPr>
          <p:cNvSpPr txBox="1">
            <a:spLocks noChangeArrowheads="1"/>
          </p:cNvSpPr>
          <p:nvPr/>
        </p:nvSpPr>
        <p:spPr bwMode="auto">
          <a:xfrm>
            <a:off x="3108326" y="1006476"/>
            <a:ext cx="55022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lgn="ctr" eaLnBrk="1" hangingPunct="1">
              <a:spcBef>
                <a:spcPct val="0"/>
              </a:spcBef>
              <a:buClrTx/>
              <a:buSzTx/>
              <a:buFontTx/>
              <a:buNone/>
            </a:pPr>
            <a:r>
              <a:rPr lang="en-US" altLang="en-US" sz="2400" dirty="0">
                <a:solidFill>
                  <a:schemeClr val="bg1"/>
                </a:solidFill>
                <a:cs typeface="Arial" panose="020B0604020202020204" pitchFamily="34" charset="0"/>
              </a:rPr>
              <a:t>Current Research Supporting the Blair Concept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Text Box 4">
            <a:extLst>
              <a:ext uri="{FF2B5EF4-FFF2-40B4-BE49-F238E27FC236}">
                <a16:creationId xmlns:a16="http://schemas.microsoft.com/office/drawing/2014/main" id="{37A0E956-8396-4D80-BE6D-0582F0F98733}"/>
              </a:ext>
            </a:extLst>
          </p:cNvPr>
          <p:cNvSpPr txBox="1">
            <a:spLocks noChangeArrowheads="1"/>
          </p:cNvSpPr>
          <p:nvPr/>
        </p:nvSpPr>
        <p:spPr bwMode="auto">
          <a:xfrm>
            <a:off x="742950" y="1295400"/>
            <a:ext cx="513455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r>
              <a:rPr lang="en-US" altLang="en-US" sz="2800" b="1" dirty="0">
                <a:solidFill>
                  <a:srgbClr val="FF0066"/>
                </a:solidFill>
                <a:latin typeface="Comic Sans MS" panose="030F0702030302020204" pitchFamily="66" charset="0"/>
              </a:rPr>
              <a:t>When atlas moves</a:t>
            </a:r>
          </a:p>
          <a:p>
            <a:pPr algn="ctr" eaLnBrk="1" hangingPunct="1"/>
            <a:r>
              <a:rPr lang="en-US" altLang="en-US" sz="2800" b="1" dirty="0">
                <a:solidFill>
                  <a:srgbClr val="FF0066"/>
                </a:solidFill>
                <a:latin typeface="Comic Sans MS" panose="030F0702030302020204" pitchFamily="66" charset="0"/>
              </a:rPr>
              <a:t> posterior on the occiput</a:t>
            </a:r>
            <a:r>
              <a:rPr lang="en-US" altLang="en-US" sz="2800" b="1" dirty="0">
                <a:latin typeface="Comic Sans MS" panose="030F0702030302020204" pitchFamily="66" charset="0"/>
              </a:rPr>
              <a:t> </a:t>
            </a:r>
          </a:p>
        </p:txBody>
      </p:sp>
      <p:sp>
        <p:nvSpPr>
          <p:cNvPr id="125958" name="Text Box 6">
            <a:extLst>
              <a:ext uri="{FF2B5EF4-FFF2-40B4-BE49-F238E27FC236}">
                <a16:creationId xmlns:a16="http://schemas.microsoft.com/office/drawing/2014/main" id="{7526CD55-710C-43AA-BE9D-FA6B710648FC}"/>
              </a:ext>
            </a:extLst>
          </p:cNvPr>
          <p:cNvSpPr txBox="1">
            <a:spLocks noChangeArrowheads="1"/>
          </p:cNvSpPr>
          <p:nvPr/>
        </p:nvSpPr>
        <p:spPr bwMode="auto">
          <a:xfrm>
            <a:off x="6400801" y="2819400"/>
            <a:ext cx="29876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en-US" altLang="en-US" sz="2800" b="1" dirty="0">
                <a:solidFill>
                  <a:srgbClr val="FF0066"/>
                </a:solidFill>
                <a:latin typeface="Comic Sans MS" panose="030F0702030302020204" pitchFamily="66" charset="0"/>
              </a:rPr>
              <a:t>..it has to move</a:t>
            </a:r>
          </a:p>
          <a:p>
            <a:pPr eaLnBrk="1" hangingPunct="1"/>
            <a:r>
              <a:rPr lang="en-US" altLang="en-US" sz="2800" b="1" dirty="0">
                <a:solidFill>
                  <a:srgbClr val="FF0066"/>
                </a:solidFill>
                <a:latin typeface="Comic Sans MS" panose="030F0702030302020204" pitchFamily="66" charset="0"/>
              </a:rPr>
              <a:t>  inferior too</a:t>
            </a:r>
          </a:p>
        </p:txBody>
      </p:sp>
      <p:sp>
        <p:nvSpPr>
          <p:cNvPr id="125959" name="Text Box 7">
            <a:extLst>
              <a:ext uri="{FF2B5EF4-FFF2-40B4-BE49-F238E27FC236}">
                <a16:creationId xmlns:a16="http://schemas.microsoft.com/office/drawing/2014/main" id="{027A245A-BC8E-44CC-B7CA-B1165B31BE04}"/>
              </a:ext>
            </a:extLst>
          </p:cNvPr>
          <p:cNvSpPr txBox="1">
            <a:spLocks noChangeArrowheads="1"/>
          </p:cNvSpPr>
          <p:nvPr/>
        </p:nvSpPr>
        <p:spPr bwMode="auto">
          <a:xfrm>
            <a:off x="3733801" y="4267201"/>
            <a:ext cx="66223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en-US" altLang="en-US" sz="2800" b="1" dirty="0">
                <a:solidFill>
                  <a:srgbClr val="FF0066"/>
                </a:solidFill>
                <a:latin typeface="Comic Sans MS" panose="030F0702030302020204" pitchFamily="66" charset="0"/>
              </a:rPr>
              <a:t>...because of the condyle convexity.</a:t>
            </a:r>
          </a:p>
        </p:txBody>
      </p:sp>
      <p:sp>
        <p:nvSpPr>
          <p:cNvPr id="3" name="Chord 2">
            <a:extLst>
              <a:ext uri="{FF2B5EF4-FFF2-40B4-BE49-F238E27FC236}">
                <a16:creationId xmlns:a16="http://schemas.microsoft.com/office/drawing/2014/main" id="{4A84A46B-B436-411A-9C25-9702AAE16FD3}"/>
              </a:ext>
            </a:extLst>
          </p:cNvPr>
          <p:cNvSpPr/>
          <p:nvPr/>
        </p:nvSpPr>
        <p:spPr>
          <a:xfrm rot="16200000">
            <a:off x="6238721" y="661536"/>
            <a:ext cx="914400" cy="9144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oon 3">
            <a:extLst>
              <a:ext uri="{FF2B5EF4-FFF2-40B4-BE49-F238E27FC236}">
                <a16:creationId xmlns:a16="http://schemas.microsoft.com/office/drawing/2014/main" id="{81D8F987-60D2-4F6C-875E-0C4E0EE4DAE9}"/>
              </a:ext>
            </a:extLst>
          </p:cNvPr>
          <p:cNvSpPr/>
          <p:nvPr/>
        </p:nvSpPr>
        <p:spPr>
          <a:xfrm rot="16527146">
            <a:off x="6415259" y="1256481"/>
            <a:ext cx="457200" cy="914400"/>
          </a:xfrm>
          <a:prstGeom prst="mo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Terminator 4">
            <a:extLst>
              <a:ext uri="{FF2B5EF4-FFF2-40B4-BE49-F238E27FC236}">
                <a16:creationId xmlns:a16="http://schemas.microsoft.com/office/drawing/2014/main" id="{A6D99498-EBCA-485C-9671-3ED349A2EE7A}"/>
              </a:ext>
            </a:extLst>
          </p:cNvPr>
          <p:cNvSpPr/>
          <p:nvPr/>
        </p:nvSpPr>
        <p:spPr>
          <a:xfrm rot="373696">
            <a:off x="5684357" y="1738185"/>
            <a:ext cx="1687639" cy="301752"/>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AFF16C4-89E1-4518-84E2-C4CB9ADF256D}"/>
              </a:ext>
            </a:extLst>
          </p:cNvPr>
          <p:cNvSpPr/>
          <p:nvPr/>
        </p:nvSpPr>
        <p:spPr>
          <a:xfrm rot="331252">
            <a:off x="6133712" y="1881511"/>
            <a:ext cx="914400" cy="641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0602BED-3CB1-4030-87D0-201C477AED31}"/>
              </a:ext>
            </a:extLst>
          </p:cNvPr>
          <p:cNvSpPr txBox="1"/>
          <p:nvPr/>
        </p:nvSpPr>
        <p:spPr>
          <a:xfrm>
            <a:off x="6243732" y="2064007"/>
            <a:ext cx="615950" cy="369332"/>
          </a:xfrm>
          <a:prstGeom prst="rect">
            <a:avLst/>
          </a:prstGeom>
          <a:noFill/>
        </p:spPr>
        <p:txBody>
          <a:bodyPr wrap="square" rtlCol="0">
            <a:spAutoFit/>
          </a:bodyPr>
          <a:lstStyle/>
          <a:p>
            <a:r>
              <a:rPr lang="en-US" dirty="0">
                <a:solidFill>
                  <a:srgbClr val="FFFF00"/>
                </a:solidFill>
              </a:rPr>
              <a:t>C-1</a:t>
            </a:r>
          </a:p>
        </p:txBody>
      </p:sp>
      <p:sp>
        <p:nvSpPr>
          <p:cNvPr id="9" name="TextBox 8">
            <a:extLst>
              <a:ext uri="{FF2B5EF4-FFF2-40B4-BE49-F238E27FC236}">
                <a16:creationId xmlns:a16="http://schemas.microsoft.com/office/drawing/2014/main" id="{80211A71-4251-4B06-A3B9-779725B1EA2B}"/>
              </a:ext>
            </a:extLst>
          </p:cNvPr>
          <p:cNvSpPr txBox="1"/>
          <p:nvPr/>
        </p:nvSpPr>
        <p:spPr>
          <a:xfrm>
            <a:off x="6400801" y="1054100"/>
            <a:ext cx="628649" cy="369332"/>
          </a:xfrm>
          <a:prstGeom prst="rect">
            <a:avLst/>
          </a:prstGeom>
          <a:noFill/>
        </p:spPr>
        <p:txBody>
          <a:bodyPr wrap="square" rtlCol="0">
            <a:spAutoFit/>
          </a:bodyPr>
          <a:lstStyle/>
          <a:p>
            <a:r>
              <a:rPr lang="en-US" dirty="0">
                <a:solidFill>
                  <a:srgbClr val="FFFF00"/>
                </a:solidFill>
              </a:rPr>
              <a:t>C-0</a:t>
            </a:r>
          </a:p>
        </p:txBody>
      </p:sp>
      <p:sp>
        <p:nvSpPr>
          <p:cNvPr id="2" name="Arrow: Bent 1">
            <a:extLst>
              <a:ext uri="{FF2B5EF4-FFF2-40B4-BE49-F238E27FC236}">
                <a16:creationId xmlns:a16="http://schemas.microsoft.com/office/drawing/2014/main" id="{087415D1-8DCF-4E4B-92E5-CCD2399187C5}"/>
              </a:ext>
            </a:extLst>
          </p:cNvPr>
          <p:cNvSpPr/>
          <p:nvPr/>
        </p:nvSpPr>
        <p:spPr>
          <a:xfrm rot="9250453">
            <a:off x="7893174" y="1246110"/>
            <a:ext cx="813816" cy="86868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350052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595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59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8" grpId="0"/>
      <p:bldP spid="12595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59B16-8E91-E434-6F8A-7A841B8F0483}"/>
              </a:ext>
            </a:extLst>
          </p:cNvPr>
          <p:cNvSpPr>
            <a:spLocks noGrp="1"/>
          </p:cNvSpPr>
          <p:nvPr>
            <p:ph type="title"/>
          </p:nvPr>
        </p:nvSpPr>
        <p:spPr/>
        <p:txBody>
          <a:bodyPr/>
          <a:lstStyle/>
          <a:p>
            <a:endParaRPr lang="en-US"/>
          </a:p>
        </p:txBody>
      </p:sp>
      <p:pic>
        <p:nvPicPr>
          <p:cNvPr id="4" name="863DC40A">
            <a:hlinkClick r:id="" action="ppaction://media"/>
            <a:extLst>
              <a:ext uri="{FF2B5EF4-FFF2-40B4-BE49-F238E27FC236}">
                <a16:creationId xmlns:a16="http://schemas.microsoft.com/office/drawing/2014/main" id="{67B76263-A857-4524-09BD-39D3C6CABA6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835275" y="1593861"/>
            <a:ext cx="7081092" cy="4425939"/>
          </a:xfrm>
        </p:spPr>
      </p:pic>
    </p:spTree>
    <p:extLst>
      <p:ext uri="{BB962C8B-B14F-4D97-AF65-F5344CB8AC3E}">
        <p14:creationId xmlns:p14="http://schemas.microsoft.com/office/powerpoint/2010/main" val="371002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AutoShape 2">
            <a:extLst>
              <a:ext uri="{FF2B5EF4-FFF2-40B4-BE49-F238E27FC236}">
                <a16:creationId xmlns:a16="http://schemas.microsoft.com/office/drawing/2014/main" id="{B636791F-DC5C-4995-AAC0-38850D073370}"/>
              </a:ext>
            </a:extLst>
          </p:cNvPr>
          <p:cNvSpPr>
            <a:spLocks noGrp="1" noChangeArrowheads="1"/>
          </p:cNvSpPr>
          <p:nvPr>
            <p:ph type="title"/>
          </p:nvPr>
        </p:nvSpPr>
        <p:spPr/>
        <p:txBody>
          <a:bodyPr/>
          <a:lstStyle/>
          <a:p>
            <a:pPr eaLnBrk="1" hangingPunct="1"/>
            <a:r>
              <a:rPr lang="en-US" altLang="en-US" sz="3200"/>
              <a:t>Anterior Sup. &amp; Posterior Inf. Motion</a:t>
            </a:r>
          </a:p>
        </p:txBody>
      </p:sp>
      <p:pic>
        <p:nvPicPr>
          <p:cNvPr id="5" name="BLAIR-~2 (2)">
            <a:hlinkClick r:id="" action="ppaction://media"/>
            <a:extLst>
              <a:ext uri="{FF2B5EF4-FFF2-40B4-BE49-F238E27FC236}">
                <a16:creationId xmlns:a16="http://schemas.microsoft.com/office/drawing/2014/main" id="{B21DB377-EC90-41A8-8926-BA2020FD856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290888" y="2372492"/>
            <a:ext cx="4862512" cy="3647308"/>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76608C22-663F-4ABC-B556-7D441D54A925}"/>
              </a:ext>
            </a:extLst>
          </p:cNvPr>
          <p:cNvSpPr>
            <a:spLocks noGrp="1" noRot="1" noChangeArrowheads="1"/>
          </p:cNvSpPr>
          <p:nvPr>
            <p:ph type="title"/>
          </p:nvPr>
        </p:nvSpPr>
        <p:spPr/>
        <p:txBody>
          <a:bodyPr/>
          <a:lstStyle/>
          <a:p>
            <a:pPr eaLnBrk="1" hangingPunct="1">
              <a:defRPr/>
            </a:pPr>
            <a:endParaRPr lang="en-US"/>
          </a:p>
        </p:txBody>
      </p:sp>
      <p:pic>
        <p:nvPicPr>
          <p:cNvPr id="9219" name="Picture 3" descr="new notes">
            <a:extLst>
              <a:ext uri="{FF2B5EF4-FFF2-40B4-BE49-F238E27FC236}">
                <a16:creationId xmlns:a16="http://schemas.microsoft.com/office/drawing/2014/main" id="{052EB0CA-9108-4F2F-8BD2-30A958D0FAE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55176" t="5562" r="16823" b="68539"/>
          <a:stretch>
            <a:fillRect/>
          </a:stretch>
        </p:blipFill>
        <p:spPr>
          <a:xfrm>
            <a:off x="3733800" y="762001"/>
            <a:ext cx="4305300" cy="5470525"/>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A69BA8C7-D5C9-4A7E-9474-B6D1DCDAEDA7}"/>
              </a:ext>
            </a:extLst>
          </p:cNvPr>
          <p:cNvSpPr>
            <a:spLocks noGrp="1" noRot="1" noChangeArrowheads="1"/>
          </p:cNvSpPr>
          <p:nvPr>
            <p:ph type="title"/>
          </p:nvPr>
        </p:nvSpPr>
        <p:spPr/>
        <p:txBody>
          <a:bodyPr/>
          <a:lstStyle/>
          <a:p>
            <a:pPr eaLnBrk="1" hangingPunct="1">
              <a:defRPr/>
            </a:pPr>
            <a:endParaRPr lang="en-US"/>
          </a:p>
        </p:txBody>
      </p:sp>
      <p:pic>
        <p:nvPicPr>
          <p:cNvPr id="10243" name="Picture 3" descr="new notes">
            <a:extLst>
              <a:ext uri="{FF2B5EF4-FFF2-40B4-BE49-F238E27FC236}">
                <a16:creationId xmlns:a16="http://schemas.microsoft.com/office/drawing/2014/main" id="{890622A5-0749-4628-88B5-FA75E8CFBAF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6706" t="28098" r="62706" b="45856"/>
          <a:stretch>
            <a:fillRect/>
          </a:stretch>
        </p:blipFill>
        <p:spPr>
          <a:xfrm>
            <a:off x="3429001" y="762000"/>
            <a:ext cx="4689475" cy="54864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a:extLst>
              <a:ext uri="{FF2B5EF4-FFF2-40B4-BE49-F238E27FC236}">
                <a16:creationId xmlns:a16="http://schemas.microsoft.com/office/drawing/2014/main" id="{D1DEA9DC-3303-4EC8-81F9-03883A77564A}"/>
              </a:ext>
            </a:extLst>
          </p:cNvPr>
          <p:cNvSpPr txBox="1">
            <a:spLocks noChangeArrowheads="1"/>
          </p:cNvSpPr>
          <p:nvPr/>
        </p:nvSpPr>
        <p:spPr bwMode="auto">
          <a:xfrm>
            <a:off x="1752600" y="533400"/>
            <a:ext cx="7710488" cy="1754324"/>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9" tIns="45719" rIns="91439" bIns="4571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a:latin typeface="Comic Sans MS" panose="030F0702030302020204" pitchFamily="66" charset="0"/>
              </a:rPr>
              <a:t>Solving problems with custom made views adds to the excellence we strive </a:t>
            </a:r>
          </a:p>
        </p:txBody>
      </p:sp>
      <p:sp>
        <p:nvSpPr>
          <p:cNvPr id="11267" name="Text Box 3">
            <a:extLst>
              <a:ext uri="{FF2B5EF4-FFF2-40B4-BE49-F238E27FC236}">
                <a16:creationId xmlns:a16="http://schemas.microsoft.com/office/drawing/2014/main" id="{EBB8DF3E-7711-4743-BB5A-845F9692B335}"/>
              </a:ext>
            </a:extLst>
          </p:cNvPr>
          <p:cNvSpPr txBox="1">
            <a:spLocks noChangeArrowheads="1"/>
          </p:cNvSpPr>
          <p:nvPr/>
        </p:nvSpPr>
        <p:spPr bwMode="auto">
          <a:xfrm>
            <a:off x="1752600" y="1676400"/>
            <a:ext cx="2743200" cy="22860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9" tIns="45719" rIns="91439" bIns="4571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a:latin typeface="Comic Sans MS" panose="030F0702030302020204" pitchFamily="66" charset="0"/>
              </a:rPr>
              <a:t>strive  </a:t>
            </a:r>
          </a:p>
          <a:p>
            <a:pPr eaLnBrk="1" hangingPunct="1"/>
            <a:r>
              <a:rPr lang="en-US" altLang="en-US" sz="3600">
                <a:latin typeface="Comic Sans MS" panose="030F0702030302020204" pitchFamily="66" charset="0"/>
              </a:rPr>
              <a:t>for in </a:t>
            </a:r>
          </a:p>
          <a:p>
            <a:pPr eaLnBrk="1" hangingPunct="1"/>
            <a:r>
              <a:rPr lang="en-US" altLang="en-US" sz="3600">
                <a:latin typeface="Comic Sans MS" panose="030F0702030302020204" pitchFamily="66" charset="0"/>
              </a:rPr>
              <a:t>subluxation </a:t>
            </a:r>
          </a:p>
          <a:p>
            <a:pPr eaLnBrk="1" hangingPunct="1"/>
            <a:r>
              <a:rPr lang="en-US" altLang="en-US" sz="3600">
                <a:latin typeface="Comic Sans MS" panose="030F0702030302020204" pitchFamily="66" charset="0"/>
              </a:rPr>
              <a:t>correction. </a:t>
            </a:r>
          </a:p>
        </p:txBody>
      </p:sp>
      <p:pic>
        <p:nvPicPr>
          <p:cNvPr id="11268" name="Picture 4" descr="Lily pv 005">
            <a:extLst>
              <a:ext uri="{FF2B5EF4-FFF2-40B4-BE49-F238E27FC236}">
                <a16:creationId xmlns:a16="http://schemas.microsoft.com/office/drawing/2014/main" id="{8749F116-F379-4296-B06F-478C888DBD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6387"/>
          <a:stretch>
            <a:fillRect/>
          </a:stretch>
        </p:blipFill>
        <p:spPr bwMode="auto">
          <a:xfrm>
            <a:off x="5684838" y="2263776"/>
            <a:ext cx="4443412"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pa0108">
            <a:extLst>
              <a:ext uri="{FF2B5EF4-FFF2-40B4-BE49-F238E27FC236}">
                <a16:creationId xmlns:a16="http://schemas.microsoft.com/office/drawing/2014/main" id="{98A009B8-827A-4A4E-B7E3-A8D1BD42A6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834" r="58333" b="7777"/>
          <a:stretch>
            <a:fillRect/>
          </a:stretch>
        </p:blipFill>
        <p:spPr bwMode="auto">
          <a:xfrm>
            <a:off x="2273300" y="0"/>
            <a:ext cx="28194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3">
            <a:extLst>
              <a:ext uri="{FF2B5EF4-FFF2-40B4-BE49-F238E27FC236}">
                <a16:creationId xmlns:a16="http://schemas.microsoft.com/office/drawing/2014/main" id="{AAF82F3F-C136-43CE-923E-258E68E441AE}"/>
              </a:ext>
            </a:extLst>
          </p:cNvPr>
          <p:cNvSpPr txBox="1">
            <a:spLocks noChangeArrowheads="1"/>
          </p:cNvSpPr>
          <p:nvPr/>
        </p:nvSpPr>
        <p:spPr bwMode="auto">
          <a:xfrm flipH="1">
            <a:off x="7467600" y="457201"/>
            <a:ext cx="32639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000" dirty="0">
                <a:solidFill>
                  <a:schemeClr val="accent2"/>
                </a:solidFill>
                <a:latin typeface="Times New Roman" panose="02020603050405020304" pitchFamily="18" charset="0"/>
              </a:rPr>
              <a:t>Left Blair </a:t>
            </a:r>
          </a:p>
          <a:p>
            <a:pPr algn="ctr" eaLnBrk="1" hangingPunct="1"/>
            <a:r>
              <a:rPr lang="en-US" altLang="en-US" sz="4000" dirty="0" err="1">
                <a:solidFill>
                  <a:schemeClr val="accent2"/>
                </a:solidFill>
                <a:latin typeface="Times New Roman" panose="02020603050405020304" pitchFamily="18" charset="0"/>
              </a:rPr>
              <a:t>Protracto</a:t>
            </a:r>
            <a:r>
              <a:rPr lang="en-US" altLang="en-US" sz="4000" dirty="0">
                <a:solidFill>
                  <a:schemeClr val="accent2"/>
                </a:solidFill>
                <a:latin typeface="Times New Roman" panose="02020603050405020304" pitchFamily="18" charset="0"/>
              </a:rPr>
              <a:t>-</a:t>
            </a:r>
          </a:p>
          <a:p>
            <a:pPr algn="ctr" eaLnBrk="1" hangingPunct="1"/>
            <a:r>
              <a:rPr lang="en-US" altLang="en-US" sz="4000" dirty="0">
                <a:solidFill>
                  <a:schemeClr val="accent2"/>
                </a:solidFill>
                <a:latin typeface="Times New Roman" panose="02020603050405020304" pitchFamily="18" charset="0"/>
              </a:rPr>
              <a:t>view LPV(semi- oblique) taken through the right maxillary sinus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pa0108">
            <a:extLst>
              <a:ext uri="{FF2B5EF4-FFF2-40B4-BE49-F238E27FC236}">
                <a16:creationId xmlns:a16="http://schemas.microsoft.com/office/drawing/2014/main" id="{851F9E3A-5119-408D-99AD-845AEA1D6E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4166" r="4167" b="8888"/>
          <a:stretch>
            <a:fillRect/>
          </a:stretch>
        </p:blipFill>
        <p:spPr bwMode="auto">
          <a:xfrm>
            <a:off x="7232650" y="0"/>
            <a:ext cx="28956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3">
            <a:extLst>
              <a:ext uri="{FF2B5EF4-FFF2-40B4-BE49-F238E27FC236}">
                <a16:creationId xmlns:a16="http://schemas.microsoft.com/office/drawing/2014/main" id="{D31B4827-70FA-4001-94BE-3EF09EE7D495}"/>
              </a:ext>
            </a:extLst>
          </p:cNvPr>
          <p:cNvSpPr txBox="1">
            <a:spLocks noChangeArrowheads="1"/>
          </p:cNvSpPr>
          <p:nvPr/>
        </p:nvSpPr>
        <p:spPr bwMode="auto">
          <a:xfrm>
            <a:off x="2133600" y="381001"/>
            <a:ext cx="2362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en-US" altLang="en-US" sz="4000">
              <a:solidFill>
                <a:srgbClr val="990000"/>
              </a:solidFill>
              <a:latin typeface="Garamond" panose="02020404030301010803" pitchFamily="18" charset="0"/>
            </a:endParaRPr>
          </a:p>
        </p:txBody>
      </p:sp>
      <p:sp>
        <p:nvSpPr>
          <p:cNvPr id="13316" name="Text Box 4">
            <a:extLst>
              <a:ext uri="{FF2B5EF4-FFF2-40B4-BE49-F238E27FC236}">
                <a16:creationId xmlns:a16="http://schemas.microsoft.com/office/drawing/2014/main" id="{58415042-DCB5-4580-AFC9-C0A00877B107}"/>
              </a:ext>
            </a:extLst>
          </p:cNvPr>
          <p:cNvSpPr txBox="1">
            <a:spLocks noChangeArrowheads="1"/>
          </p:cNvSpPr>
          <p:nvPr/>
        </p:nvSpPr>
        <p:spPr bwMode="auto">
          <a:xfrm>
            <a:off x="1981200" y="304801"/>
            <a:ext cx="2362200"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4000" dirty="0">
                <a:solidFill>
                  <a:schemeClr val="accent2"/>
                </a:solidFill>
                <a:latin typeface="Garamond" panose="02020404030301010803" pitchFamily="18" charset="0"/>
              </a:rPr>
              <a:t>Right Blair </a:t>
            </a:r>
            <a:r>
              <a:rPr lang="en-US" altLang="en-US" sz="4000" dirty="0" err="1">
                <a:solidFill>
                  <a:schemeClr val="accent2"/>
                </a:solidFill>
                <a:latin typeface="Garamond" panose="02020404030301010803" pitchFamily="18" charset="0"/>
              </a:rPr>
              <a:t>Protracto</a:t>
            </a:r>
            <a:r>
              <a:rPr lang="en-US" altLang="en-US" sz="4000" dirty="0">
                <a:solidFill>
                  <a:schemeClr val="accent2"/>
                </a:solidFill>
                <a:latin typeface="Garamond" panose="02020404030301010803" pitchFamily="18" charset="0"/>
              </a:rPr>
              <a:t>-view (RPV) taken through the left maxillary sinus.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atlas moving rt">
            <a:extLst>
              <a:ext uri="{FF2B5EF4-FFF2-40B4-BE49-F238E27FC236}">
                <a16:creationId xmlns:a16="http://schemas.microsoft.com/office/drawing/2014/main" id="{519A0746-BF94-4821-AF50-6097F098F7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8477250" cy="635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tracking on lt">
            <a:extLst>
              <a:ext uri="{FF2B5EF4-FFF2-40B4-BE49-F238E27FC236}">
                <a16:creationId xmlns:a16="http://schemas.microsoft.com/office/drawing/2014/main" id="{F390C74C-C9A5-4FF0-B7C2-A9B966EB02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8458200" cy="634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a:extLst>
              <a:ext uri="{FF2B5EF4-FFF2-40B4-BE49-F238E27FC236}">
                <a16:creationId xmlns:a16="http://schemas.microsoft.com/office/drawing/2014/main" id="{64331F85-6824-44E6-BF1A-F7D4102CAF69}"/>
              </a:ext>
            </a:extLst>
          </p:cNvPr>
          <p:cNvSpPr>
            <a:spLocks noGrp="1" noChangeArrowheads="1"/>
          </p:cNvSpPr>
          <p:nvPr>
            <p:ph type="title"/>
          </p:nvPr>
        </p:nvSpPr>
        <p:spPr/>
        <p:txBody>
          <a:bodyPr/>
          <a:lstStyle/>
          <a:p>
            <a:pPr eaLnBrk="1" hangingPunct="1"/>
            <a:r>
              <a:rPr lang="en-US" altLang="en-US" b="0" dirty="0">
                <a:solidFill>
                  <a:schemeClr val="bg1"/>
                </a:solidFill>
              </a:rPr>
              <a:t>3-D Torqued Subluxation </a:t>
            </a:r>
          </a:p>
        </p:txBody>
      </p:sp>
      <p:sp>
        <p:nvSpPr>
          <p:cNvPr id="10243" name="Rectangle 3">
            <a:extLst>
              <a:ext uri="{FF2B5EF4-FFF2-40B4-BE49-F238E27FC236}">
                <a16:creationId xmlns:a16="http://schemas.microsoft.com/office/drawing/2014/main" id="{BC66E545-1E21-4928-B8C0-CD1891F21343}"/>
              </a:ext>
            </a:extLst>
          </p:cNvPr>
          <p:cNvSpPr>
            <a:spLocks noGrp="1" noChangeArrowheads="1"/>
          </p:cNvSpPr>
          <p:nvPr>
            <p:ph type="body" idx="1"/>
          </p:nvPr>
        </p:nvSpPr>
        <p:spPr/>
        <p:txBody>
          <a:bodyPr/>
          <a:lstStyle/>
          <a:p>
            <a:pPr eaLnBrk="1" hangingPunct="1">
              <a:buFont typeface="Wingdings" panose="05000000000000000000" pitchFamily="2" charset="2"/>
              <a:buNone/>
            </a:pPr>
            <a:r>
              <a:rPr lang="en-US" altLang="en-US" sz="2400" b="1"/>
              <a:t>The movement of the vertebra toward juxtaposition in the adjustment is </a:t>
            </a:r>
          </a:p>
          <a:p>
            <a:pPr algn="r" eaLnBrk="1" hangingPunct="1">
              <a:buFont typeface="Wingdings" panose="05000000000000000000" pitchFamily="2" charset="2"/>
              <a:buNone/>
            </a:pPr>
            <a:r>
              <a:rPr lang="en-US" altLang="en-US" sz="2400" b="1"/>
              <a:t>three-dimensional.</a:t>
            </a:r>
          </a:p>
          <a:p>
            <a:pPr algn="r" eaLnBrk="1" hangingPunct="1">
              <a:buFont typeface="Wingdings" panose="05000000000000000000" pitchFamily="2" charset="2"/>
              <a:buNone/>
            </a:pPr>
            <a:endParaRPr lang="en-US" altLang="en-US" sz="2400" b="1"/>
          </a:p>
          <a:p>
            <a:pPr eaLnBrk="1" hangingPunct="1">
              <a:buFont typeface="Wingdings" panose="05000000000000000000" pitchFamily="2" charset="2"/>
              <a:buNone/>
            </a:pPr>
            <a:r>
              <a:rPr lang="en-US" altLang="en-US" sz="2400" b="1"/>
              <a:t>The 3 locking mechanisms (slope, convexity and convergence) will cause the 3-D Torque in of the misalignment.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sliding on rt">
            <a:extLst>
              <a:ext uri="{FF2B5EF4-FFF2-40B4-BE49-F238E27FC236}">
                <a16:creationId xmlns:a16="http://schemas.microsoft.com/office/drawing/2014/main" id="{20DB1514-6D85-4A5F-9BEC-3F362B53BC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8470900"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atlas moving rt">
            <a:extLst>
              <a:ext uri="{FF2B5EF4-FFF2-40B4-BE49-F238E27FC236}">
                <a16:creationId xmlns:a16="http://schemas.microsoft.com/office/drawing/2014/main" id="{C0CD268E-0352-4DB0-B49A-99876CF9EF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5833" t="14444" b="15556"/>
          <a:stretch>
            <a:fillRect/>
          </a:stretch>
        </p:blipFill>
        <p:spPr bwMode="auto">
          <a:xfrm rot="1437913">
            <a:off x="3873500" y="660400"/>
            <a:ext cx="4038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ext Box 3">
            <a:extLst>
              <a:ext uri="{FF2B5EF4-FFF2-40B4-BE49-F238E27FC236}">
                <a16:creationId xmlns:a16="http://schemas.microsoft.com/office/drawing/2014/main" id="{4548AF08-BAF7-4E81-BC8A-430688C4F991}"/>
              </a:ext>
            </a:extLst>
          </p:cNvPr>
          <p:cNvSpPr txBox="1">
            <a:spLocks noChangeArrowheads="1"/>
          </p:cNvSpPr>
          <p:nvPr/>
        </p:nvSpPr>
        <p:spPr bwMode="auto">
          <a:xfrm>
            <a:off x="2127250" y="6074278"/>
            <a:ext cx="82359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a:latin typeface="Garamond" panose="02020404030301010803" pitchFamily="18" charset="0"/>
              </a:rPr>
              <a:t>SLIP C-0-1 JOINT WILL SHOW A MEASURABLE DISPLACEMENT ON X-RAY.</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atlas moving rt">
            <a:extLst>
              <a:ext uri="{FF2B5EF4-FFF2-40B4-BE49-F238E27FC236}">
                <a16:creationId xmlns:a16="http://schemas.microsoft.com/office/drawing/2014/main" id="{7536BAA1-2350-448D-8484-4F44988551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667" t="13333" r="47501" b="14444"/>
          <a:stretch>
            <a:fillRect/>
          </a:stretch>
        </p:blipFill>
        <p:spPr bwMode="auto">
          <a:xfrm rot="19147112">
            <a:off x="3581400" y="1066800"/>
            <a:ext cx="4191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atlas moving rt">
            <a:extLst>
              <a:ext uri="{FF2B5EF4-FFF2-40B4-BE49-F238E27FC236}">
                <a16:creationId xmlns:a16="http://schemas.microsoft.com/office/drawing/2014/main" id="{90EA5AB7-027F-4C63-949E-7D250728FE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667" t="13333" r="47501" b="14444"/>
          <a:stretch>
            <a:fillRect/>
          </a:stretch>
        </p:blipFill>
        <p:spPr bwMode="auto">
          <a:xfrm rot="19147112">
            <a:off x="3587751" y="767392"/>
            <a:ext cx="4191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Text Box 3">
            <a:extLst>
              <a:ext uri="{FF2B5EF4-FFF2-40B4-BE49-F238E27FC236}">
                <a16:creationId xmlns:a16="http://schemas.microsoft.com/office/drawing/2014/main" id="{41024120-2B28-433B-A114-58ADE5C0211E}"/>
              </a:ext>
            </a:extLst>
          </p:cNvPr>
          <p:cNvSpPr txBox="1">
            <a:spLocks noChangeArrowheads="1"/>
          </p:cNvSpPr>
          <p:nvPr/>
        </p:nvSpPr>
        <p:spPr bwMode="auto">
          <a:xfrm>
            <a:off x="1460500" y="5943600"/>
            <a:ext cx="106045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dirty="0">
                <a:latin typeface="Garamond" panose="02020404030301010803" pitchFamily="18" charset="0"/>
              </a:rPr>
              <a:t>TRACK  SIDE OF C-0-1 JOINT WILL SHOW NO LATERAL OR MEDIAL OFFSET</a:t>
            </a:r>
          </a:p>
          <a:p>
            <a:pPr>
              <a:spcBef>
                <a:spcPct val="50000"/>
              </a:spcBef>
            </a:pPr>
            <a:r>
              <a:rPr lang="en-US" altLang="en-US" dirty="0">
                <a:latin typeface="Garamond" panose="02020404030301010803" pitchFamily="18" charset="0"/>
              </a:rPr>
              <a:t> AT THE LATERAL MARGIN OF THE ATLANTO-OCCIPITAL ARTICULATION.</a:t>
            </a:r>
          </a:p>
        </p:txBody>
      </p:sp>
      <p:sp>
        <p:nvSpPr>
          <p:cNvPr id="101380" name="Line 4">
            <a:extLst>
              <a:ext uri="{FF2B5EF4-FFF2-40B4-BE49-F238E27FC236}">
                <a16:creationId xmlns:a16="http://schemas.microsoft.com/office/drawing/2014/main" id="{ABA5E325-4097-49A1-9E70-BB72B453DBED}"/>
              </a:ext>
            </a:extLst>
          </p:cNvPr>
          <p:cNvSpPr>
            <a:spLocks noChangeShapeType="1"/>
          </p:cNvSpPr>
          <p:nvPr/>
        </p:nvSpPr>
        <p:spPr bwMode="auto">
          <a:xfrm>
            <a:off x="3124200" y="3200400"/>
            <a:ext cx="9144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atlas moving rt">
            <a:extLst>
              <a:ext uri="{FF2B5EF4-FFF2-40B4-BE49-F238E27FC236}">
                <a16:creationId xmlns:a16="http://schemas.microsoft.com/office/drawing/2014/main" id="{271E8B56-277C-4CA4-A5C5-3E420CCEA8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667" t="13333" r="47501" b="14444"/>
          <a:stretch>
            <a:fillRect/>
          </a:stretch>
        </p:blipFill>
        <p:spPr bwMode="auto">
          <a:xfrm rot="19147112">
            <a:off x="3600450" y="767392"/>
            <a:ext cx="4191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Text Box 3">
            <a:extLst>
              <a:ext uri="{FF2B5EF4-FFF2-40B4-BE49-F238E27FC236}">
                <a16:creationId xmlns:a16="http://schemas.microsoft.com/office/drawing/2014/main" id="{79AE56B9-19DC-441C-9844-5D7656149E3B}"/>
              </a:ext>
            </a:extLst>
          </p:cNvPr>
          <p:cNvSpPr txBox="1">
            <a:spLocks noChangeArrowheads="1"/>
          </p:cNvSpPr>
          <p:nvPr/>
        </p:nvSpPr>
        <p:spPr bwMode="auto">
          <a:xfrm>
            <a:off x="1828800" y="5943600"/>
            <a:ext cx="84582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dirty="0">
                <a:latin typeface="Garamond" panose="02020404030301010803" pitchFamily="18" charset="0"/>
              </a:rPr>
              <a:t>TRACK  SIDE OF C-0-1 JOINT WILL SHOW NO LATERAL OR MEDIAL OFFSET</a:t>
            </a:r>
          </a:p>
          <a:p>
            <a:pPr>
              <a:spcBef>
                <a:spcPct val="50000"/>
              </a:spcBef>
            </a:pPr>
            <a:r>
              <a:rPr lang="en-US" altLang="en-US" dirty="0">
                <a:latin typeface="Garamond" panose="02020404030301010803" pitchFamily="18" charset="0"/>
              </a:rPr>
              <a:t> AS THE SEGMENT HAS MERELY MOVED ANTERIOR AND SUPERIOR.</a:t>
            </a:r>
          </a:p>
        </p:txBody>
      </p:sp>
      <p:sp>
        <p:nvSpPr>
          <p:cNvPr id="102404" name="Line 4">
            <a:extLst>
              <a:ext uri="{FF2B5EF4-FFF2-40B4-BE49-F238E27FC236}">
                <a16:creationId xmlns:a16="http://schemas.microsoft.com/office/drawing/2014/main" id="{4ADEA856-CF41-451E-914D-A332020F41DB}"/>
              </a:ext>
            </a:extLst>
          </p:cNvPr>
          <p:cNvSpPr>
            <a:spLocks noChangeShapeType="1"/>
          </p:cNvSpPr>
          <p:nvPr/>
        </p:nvSpPr>
        <p:spPr bwMode="auto">
          <a:xfrm flipH="1" flipV="1">
            <a:off x="4495800" y="914400"/>
            <a:ext cx="0" cy="4800600"/>
          </a:xfrm>
          <a:prstGeom prst="line">
            <a:avLst/>
          </a:prstGeom>
          <a:noFill/>
          <a:ln w="57150" cap="rnd">
            <a:solidFill>
              <a:srgbClr val="0099FF"/>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lining up on lt">
            <a:extLst>
              <a:ext uri="{FF2B5EF4-FFF2-40B4-BE49-F238E27FC236}">
                <a16:creationId xmlns:a16="http://schemas.microsoft.com/office/drawing/2014/main" id="{DD854FF7-963F-4691-B980-337BC3C3F4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sliding on rt">
            <a:extLst>
              <a:ext uri="{FF2B5EF4-FFF2-40B4-BE49-F238E27FC236}">
                <a16:creationId xmlns:a16="http://schemas.microsoft.com/office/drawing/2014/main" id="{F5287E85-878B-45F0-BCDC-373826F33B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atlas moving rt">
            <a:extLst>
              <a:ext uri="{FF2B5EF4-FFF2-40B4-BE49-F238E27FC236}">
                <a16:creationId xmlns:a16="http://schemas.microsoft.com/office/drawing/2014/main" id="{A17A21B7-5DFE-492D-80D2-FF9BEB5EAE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5833" t="14444" b="15556"/>
          <a:stretch>
            <a:fillRect/>
          </a:stretch>
        </p:blipFill>
        <p:spPr bwMode="auto">
          <a:xfrm rot="1437913">
            <a:off x="3886200" y="914400"/>
            <a:ext cx="4038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atlas moving rt">
            <a:extLst>
              <a:ext uri="{FF2B5EF4-FFF2-40B4-BE49-F238E27FC236}">
                <a16:creationId xmlns:a16="http://schemas.microsoft.com/office/drawing/2014/main" id="{D73E8234-804F-42CC-ACF6-BCEE085AEE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5833" t="14444" b="15556"/>
          <a:stretch>
            <a:fillRect/>
          </a:stretch>
        </p:blipFill>
        <p:spPr bwMode="auto">
          <a:xfrm rot="1437913">
            <a:off x="3886200" y="914400"/>
            <a:ext cx="4038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Text Box 3">
            <a:extLst>
              <a:ext uri="{FF2B5EF4-FFF2-40B4-BE49-F238E27FC236}">
                <a16:creationId xmlns:a16="http://schemas.microsoft.com/office/drawing/2014/main" id="{1ECD2F22-6CF2-4746-9858-02B0BF6D3626}"/>
              </a:ext>
            </a:extLst>
          </p:cNvPr>
          <p:cNvSpPr txBox="1">
            <a:spLocks noChangeArrowheads="1"/>
          </p:cNvSpPr>
          <p:nvPr/>
        </p:nvSpPr>
        <p:spPr bwMode="auto">
          <a:xfrm>
            <a:off x="2057400" y="5791201"/>
            <a:ext cx="830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a:latin typeface="Garamond" panose="02020404030301010803" pitchFamily="18" charset="0"/>
              </a:rPr>
              <a:t>SLIP C-0-1 JOINT WILL SHOW A MEASURABLE DISPLACEMENT ON X-RAY.</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atlas moving rt">
            <a:extLst>
              <a:ext uri="{FF2B5EF4-FFF2-40B4-BE49-F238E27FC236}">
                <a16:creationId xmlns:a16="http://schemas.microsoft.com/office/drawing/2014/main" id="{914F273A-4373-4757-97DE-EB15349FE9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5833" t="14444" b="15556"/>
          <a:stretch>
            <a:fillRect/>
          </a:stretch>
        </p:blipFill>
        <p:spPr bwMode="auto">
          <a:xfrm rot="1437913">
            <a:off x="3886200" y="914400"/>
            <a:ext cx="4038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Text Box 3">
            <a:extLst>
              <a:ext uri="{FF2B5EF4-FFF2-40B4-BE49-F238E27FC236}">
                <a16:creationId xmlns:a16="http://schemas.microsoft.com/office/drawing/2014/main" id="{1041C2A0-CF91-4514-8F0E-E6C7912D1F1F}"/>
              </a:ext>
            </a:extLst>
          </p:cNvPr>
          <p:cNvSpPr txBox="1">
            <a:spLocks noChangeArrowheads="1"/>
          </p:cNvSpPr>
          <p:nvPr/>
        </p:nvSpPr>
        <p:spPr bwMode="auto">
          <a:xfrm>
            <a:off x="2057400" y="5791201"/>
            <a:ext cx="83058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a:latin typeface="Garamond" panose="02020404030301010803" pitchFamily="18" charset="0"/>
              </a:rPr>
              <a:t>SLIP C-0-1 JOINT WILL SHOW A MEASURABLE DISPLACEMENT ON X-RAY AS THE SEGMENT HAS MOVED ANTERIOR, SUPERIOR, </a:t>
            </a:r>
            <a:r>
              <a:rPr lang="en-US" altLang="en-US" sz="2000">
                <a:latin typeface="Garamond" panose="02020404030301010803" pitchFamily="18" charset="0"/>
              </a:rPr>
              <a:t>AND </a:t>
            </a:r>
            <a:r>
              <a:rPr lang="en-US" altLang="en-US">
                <a:latin typeface="Garamond" panose="02020404030301010803" pitchFamily="18" charset="0"/>
              </a:rPr>
              <a:t>RIGHT.</a:t>
            </a:r>
          </a:p>
        </p:txBody>
      </p:sp>
      <p:sp>
        <p:nvSpPr>
          <p:cNvPr id="107524" name="Line 4">
            <a:extLst>
              <a:ext uri="{FF2B5EF4-FFF2-40B4-BE49-F238E27FC236}">
                <a16:creationId xmlns:a16="http://schemas.microsoft.com/office/drawing/2014/main" id="{950678B7-A11E-4F1E-B853-A8A83DC253D3}"/>
              </a:ext>
            </a:extLst>
          </p:cNvPr>
          <p:cNvSpPr>
            <a:spLocks noChangeShapeType="1"/>
          </p:cNvSpPr>
          <p:nvPr/>
        </p:nvSpPr>
        <p:spPr bwMode="auto">
          <a:xfrm flipH="1" flipV="1">
            <a:off x="7391400" y="1066800"/>
            <a:ext cx="76200" cy="4191000"/>
          </a:xfrm>
          <a:prstGeom prst="line">
            <a:avLst/>
          </a:prstGeom>
          <a:noFill/>
          <a:ln w="57150" cap="rnd">
            <a:solidFill>
              <a:srgbClr val="0099FF"/>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2">
            <a:extLst>
              <a:ext uri="{FF2B5EF4-FFF2-40B4-BE49-F238E27FC236}">
                <a16:creationId xmlns:a16="http://schemas.microsoft.com/office/drawing/2014/main" id="{01FEA363-8821-4A7A-BE63-7E7C8BA7C339}"/>
              </a:ext>
            </a:extLst>
          </p:cNvPr>
          <p:cNvSpPr>
            <a:spLocks noGrp="1" noChangeArrowheads="1"/>
          </p:cNvSpPr>
          <p:nvPr>
            <p:ph type="title"/>
          </p:nvPr>
        </p:nvSpPr>
        <p:spPr/>
        <p:txBody>
          <a:bodyPr/>
          <a:lstStyle/>
          <a:p>
            <a:pPr eaLnBrk="1" hangingPunct="1"/>
            <a:r>
              <a:rPr lang="en-US" altLang="en-US" b="0" dirty="0">
                <a:solidFill>
                  <a:schemeClr val="bg1"/>
                </a:solidFill>
              </a:rPr>
              <a:t>Volume 18</a:t>
            </a:r>
          </a:p>
        </p:txBody>
      </p:sp>
      <p:sp>
        <p:nvSpPr>
          <p:cNvPr id="12291" name="Rectangle 3">
            <a:extLst>
              <a:ext uri="{FF2B5EF4-FFF2-40B4-BE49-F238E27FC236}">
                <a16:creationId xmlns:a16="http://schemas.microsoft.com/office/drawing/2014/main" id="{F5776A25-D5E8-4729-AC77-38D51673DFF3}"/>
              </a:ext>
            </a:extLst>
          </p:cNvPr>
          <p:cNvSpPr>
            <a:spLocks noGrp="1" noChangeArrowheads="1"/>
          </p:cNvSpPr>
          <p:nvPr>
            <p:ph type="body" idx="1"/>
          </p:nvPr>
        </p:nvSpPr>
        <p:spPr/>
        <p:txBody>
          <a:bodyPr/>
          <a:lstStyle/>
          <a:p>
            <a:pPr eaLnBrk="1" hangingPunct="1">
              <a:buFont typeface="Wingdings" panose="05000000000000000000" pitchFamily="2" charset="2"/>
              <a:buNone/>
            </a:pPr>
            <a:r>
              <a:rPr lang="en-US" altLang="en-US" sz="2400" b="1"/>
              <a:t>THE ADJUSTMENT SPECIFIC </a:t>
            </a:r>
            <a:r>
              <a:rPr lang="en-US" altLang="en-US" sz="1200" b="1" i="1"/>
              <a:t>BJ Palmer</a:t>
            </a:r>
          </a:p>
          <a:p>
            <a:pPr eaLnBrk="1" hangingPunct="1"/>
            <a:r>
              <a:rPr lang="en-US" altLang="en-US" sz="2400" b="1"/>
              <a:t>"Torqued subluxations" and "torqued alignments" involve THREE directions.</a:t>
            </a:r>
          </a:p>
          <a:p>
            <a:pPr eaLnBrk="1" hangingPunct="1"/>
            <a:r>
              <a:rPr lang="en-US" altLang="en-US" sz="2400" b="1"/>
              <a:t>When the Chiropractor studies an A-P and lateral spinograph, and sees a vertebra that is off its natural planes, out of normal levels; is so wrenched, twisted, kinked, that it takes three distorted directions at one and same time - then he sees a "torqued“ subluxation.</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overlapping on rt">
            <a:extLst>
              <a:ext uri="{FF2B5EF4-FFF2-40B4-BE49-F238E27FC236}">
                <a16:creationId xmlns:a16="http://schemas.microsoft.com/office/drawing/2014/main" id="{AA76EE0D-9424-4BF9-B347-E94CC5FE99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1980 protracto for Perry1">
            <a:extLst>
              <a:ext uri="{FF2B5EF4-FFF2-40B4-BE49-F238E27FC236}">
                <a16:creationId xmlns:a16="http://schemas.microsoft.com/office/drawing/2014/main" id="{B694FFB3-1AEC-4507-B8F1-3F91BDBB31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828" b="2660"/>
          <a:stretch/>
        </p:blipFill>
        <p:spPr bwMode="auto">
          <a:xfrm>
            <a:off x="4953001" y="457200"/>
            <a:ext cx="5319713" cy="588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Text Box 3">
            <a:extLst>
              <a:ext uri="{FF2B5EF4-FFF2-40B4-BE49-F238E27FC236}">
                <a16:creationId xmlns:a16="http://schemas.microsoft.com/office/drawing/2014/main" id="{05180340-3E25-4278-B956-2F1AD92175F2}"/>
              </a:ext>
            </a:extLst>
          </p:cNvPr>
          <p:cNvSpPr txBox="1">
            <a:spLocks noChangeArrowheads="1"/>
          </p:cNvSpPr>
          <p:nvPr/>
        </p:nvSpPr>
        <p:spPr bwMode="auto">
          <a:xfrm>
            <a:off x="5089525" y="3508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a:latin typeface="Comic Sans MS" panose="030F0702030302020204" pitchFamily="66" charset="0"/>
            </a:endParaRPr>
          </a:p>
        </p:txBody>
      </p:sp>
      <p:sp>
        <p:nvSpPr>
          <p:cNvPr id="109572" name="Text Box 4">
            <a:extLst>
              <a:ext uri="{FF2B5EF4-FFF2-40B4-BE49-F238E27FC236}">
                <a16:creationId xmlns:a16="http://schemas.microsoft.com/office/drawing/2014/main" id="{E1CE2F50-F0F3-428D-8B44-AE159DC2BAD3}"/>
              </a:ext>
            </a:extLst>
          </p:cNvPr>
          <p:cNvSpPr txBox="1">
            <a:spLocks noChangeArrowheads="1"/>
          </p:cNvSpPr>
          <p:nvPr/>
        </p:nvSpPr>
        <p:spPr bwMode="auto">
          <a:xfrm>
            <a:off x="2971800" y="454026"/>
            <a:ext cx="76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800">
              <a:latin typeface="Comic Sans MS" panose="030F0702030302020204" pitchFamily="66" charset="0"/>
            </a:endParaRPr>
          </a:p>
        </p:txBody>
      </p:sp>
      <p:sp>
        <p:nvSpPr>
          <p:cNvPr id="109573" name="Line 5">
            <a:extLst>
              <a:ext uri="{FF2B5EF4-FFF2-40B4-BE49-F238E27FC236}">
                <a16:creationId xmlns:a16="http://schemas.microsoft.com/office/drawing/2014/main" id="{1AF7AF89-0D61-41C8-8ACF-15B4694037EA}"/>
              </a:ext>
            </a:extLst>
          </p:cNvPr>
          <p:cNvSpPr>
            <a:spLocks noChangeShapeType="1"/>
          </p:cNvSpPr>
          <p:nvPr/>
        </p:nvSpPr>
        <p:spPr bwMode="auto">
          <a:xfrm flipH="1" flipV="1">
            <a:off x="7086600" y="3048000"/>
            <a:ext cx="381000" cy="304800"/>
          </a:xfrm>
          <a:prstGeom prst="line">
            <a:avLst/>
          </a:prstGeom>
          <a:noFill/>
          <a:ln w="57150">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9574" name="Text Box 6">
            <a:extLst>
              <a:ext uri="{FF2B5EF4-FFF2-40B4-BE49-F238E27FC236}">
                <a16:creationId xmlns:a16="http://schemas.microsoft.com/office/drawing/2014/main" id="{683FDE21-F996-4B9B-A386-403D42905F24}"/>
              </a:ext>
            </a:extLst>
          </p:cNvPr>
          <p:cNvSpPr txBox="1">
            <a:spLocks noChangeArrowheads="1"/>
          </p:cNvSpPr>
          <p:nvPr/>
        </p:nvSpPr>
        <p:spPr bwMode="auto">
          <a:xfrm>
            <a:off x="5715000" y="1676400"/>
            <a:ext cx="685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a:solidFill>
                  <a:srgbClr val="FF9900"/>
                </a:solidFill>
              </a:rPr>
              <a:t>L</a:t>
            </a:r>
          </a:p>
        </p:txBody>
      </p:sp>
      <p:sp>
        <p:nvSpPr>
          <p:cNvPr id="109575" name="Text Box 7">
            <a:extLst>
              <a:ext uri="{FF2B5EF4-FFF2-40B4-BE49-F238E27FC236}">
                <a16:creationId xmlns:a16="http://schemas.microsoft.com/office/drawing/2014/main" id="{764E57FE-4CC1-4B87-864D-C7904F969F70}"/>
              </a:ext>
            </a:extLst>
          </p:cNvPr>
          <p:cNvSpPr txBox="1">
            <a:spLocks noChangeArrowheads="1"/>
          </p:cNvSpPr>
          <p:nvPr/>
        </p:nvSpPr>
        <p:spPr bwMode="auto">
          <a:xfrm>
            <a:off x="5181600" y="99060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FF9900"/>
                </a:solidFill>
              </a:rPr>
              <a:t>ASL</a:t>
            </a:r>
          </a:p>
        </p:txBody>
      </p:sp>
      <p:sp>
        <p:nvSpPr>
          <p:cNvPr id="109576" name="Line 8">
            <a:extLst>
              <a:ext uri="{FF2B5EF4-FFF2-40B4-BE49-F238E27FC236}">
                <a16:creationId xmlns:a16="http://schemas.microsoft.com/office/drawing/2014/main" id="{F8565EDE-EB49-4DCB-B317-37F260933CDA}"/>
              </a:ext>
            </a:extLst>
          </p:cNvPr>
          <p:cNvSpPr>
            <a:spLocks noChangeShapeType="1"/>
          </p:cNvSpPr>
          <p:nvPr/>
        </p:nvSpPr>
        <p:spPr bwMode="auto">
          <a:xfrm>
            <a:off x="6858000" y="3124200"/>
            <a:ext cx="381000" cy="304800"/>
          </a:xfrm>
          <a:prstGeom prst="line">
            <a:avLst/>
          </a:prstGeom>
          <a:noFill/>
          <a:ln w="57150">
            <a:solidFill>
              <a:srgbClr val="66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9577" name="Text Box 9">
            <a:extLst>
              <a:ext uri="{FF2B5EF4-FFF2-40B4-BE49-F238E27FC236}">
                <a16:creationId xmlns:a16="http://schemas.microsoft.com/office/drawing/2014/main" id="{6A1E6F9F-74B8-4910-AE4E-9C80C2316562}"/>
              </a:ext>
            </a:extLst>
          </p:cNvPr>
          <p:cNvSpPr txBox="1">
            <a:spLocks noChangeArrowheads="1"/>
          </p:cNvSpPr>
          <p:nvPr/>
        </p:nvSpPr>
        <p:spPr bwMode="auto">
          <a:xfrm>
            <a:off x="8928100" y="5149850"/>
            <a:ext cx="5461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dirty="0">
                <a:solidFill>
                  <a:srgbClr val="FF0000"/>
                </a:solidFill>
              </a:rPr>
              <a:t>R</a:t>
            </a:r>
          </a:p>
        </p:txBody>
      </p:sp>
      <p:sp>
        <p:nvSpPr>
          <p:cNvPr id="109578" name="Text Box 10">
            <a:extLst>
              <a:ext uri="{FF2B5EF4-FFF2-40B4-BE49-F238E27FC236}">
                <a16:creationId xmlns:a16="http://schemas.microsoft.com/office/drawing/2014/main" id="{BCC28CD0-237C-4A99-83BD-843A5A2482BD}"/>
              </a:ext>
            </a:extLst>
          </p:cNvPr>
          <p:cNvSpPr txBox="1">
            <a:spLocks noChangeArrowheads="1"/>
          </p:cNvSpPr>
          <p:nvPr/>
        </p:nvSpPr>
        <p:spPr bwMode="auto">
          <a:xfrm>
            <a:off x="7848600" y="55626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solidFill>
                  <a:srgbClr val="663300"/>
                </a:solidFill>
              </a:rPr>
              <a:t>PIR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Text Box 3">
            <a:extLst>
              <a:ext uri="{FF2B5EF4-FFF2-40B4-BE49-F238E27FC236}">
                <a16:creationId xmlns:a16="http://schemas.microsoft.com/office/drawing/2014/main" id="{0B824CD6-877E-449C-906E-FAF3997E57E8}"/>
              </a:ext>
            </a:extLst>
          </p:cNvPr>
          <p:cNvSpPr txBox="1">
            <a:spLocks noChangeArrowheads="1"/>
          </p:cNvSpPr>
          <p:nvPr/>
        </p:nvSpPr>
        <p:spPr bwMode="auto">
          <a:xfrm>
            <a:off x="5089525" y="3508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latin typeface="Comic Sans MS" panose="030F0702030302020204" pitchFamily="66" charset="0"/>
            </a:endParaRPr>
          </a:p>
        </p:txBody>
      </p:sp>
      <p:sp>
        <p:nvSpPr>
          <p:cNvPr id="110596" name="Text Box 4">
            <a:extLst>
              <a:ext uri="{FF2B5EF4-FFF2-40B4-BE49-F238E27FC236}">
                <a16:creationId xmlns:a16="http://schemas.microsoft.com/office/drawing/2014/main" id="{75AD3151-249A-491B-AFE9-C05467CE7F36}"/>
              </a:ext>
            </a:extLst>
          </p:cNvPr>
          <p:cNvSpPr txBox="1">
            <a:spLocks noChangeArrowheads="1"/>
          </p:cNvSpPr>
          <p:nvPr/>
        </p:nvSpPr>
        <p:spPr bwMode="auto">
          <a:xfrm>
            <a:off x="2971800" y="454026"/>
            <a:ext cx="76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800">
              <a:latin typeface="Comic Sans MS" panose="030F0702030302020204" pitchFamily="66" charset="0"/>
            </a:endParaRPr>
          </a:p>
        </p:txBody>
      </p:sp>
      <p:sp>
        <p:nvSpPr>
          <p:cNvPr id="110602" name="Text Box 10">
            <a:extLst>
              <a:ext uri="{FF2B5EF4-FFF2-40B4-BE49-F238E27FC236}">
                <a16:creationId xmlns:a16="http://schemas.microsoft.com/office/drawing/2014/main" id="{3AB28C3C-52B6-4E1C-8B4C-C1727D2777BE}"/>
              </a:ext>
            </a:extLst>
          </p:cNvPr>
          <p:cNvSpPr txBox="1">
            <a:spLocks noChangeArrowheads="1"/>
          </p:cNvSpPr>
          <p:nvPr/>
        </p:nvSpPr>
        <p:spPr bwMode="auto">
          <a:xfrm flipH="1">
            <a:off x="11582400" y="1295401"/>
            <a:ext cx="1397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dirty="0">
                <a:solidFill>
                  <a:srgbClr val="663300"/>
                </a:solidFill>
              </a:rPr>
              <a:t>PIR</a:t>
            </a:r>
          </a:p>
        </p:txBody>
      </p:sp>
      <p:sp>
        <p:nvSpPr>
          <p:cNvPr id="2" name="Title 1">
            <a:extLst>
              <a:ext uri="{FF2B5EF4-FFF2-40B4-BE49-F238E27FC236}">
                <a16:creationId xmlns:a16="http://schemas.microsoft.com/office/drawing/2014/main" id="{9BC594D4-F64D-4923-BA9A-7F137DCBB637}"/>
              </a:ext>
            </a:extLst>
          </p:cNvPr>
          <p:cNvSpPr>
            <a:spLocks noGrp="1"/>
          </p:cNvSpPr>
          <p:nvPr>
            <p:ph type="title"/>
          </p:nvPr>
        </p:nvSpPr>
        <p:spPr>
          <a:xfrm>
            <a:off x="1097280" y="286603"/>
            <a:ext cx="10058400" cy="448199"/>
          </a:xfrm>
        </p:spPr>
        <p:txBody>
          <a:bodyPr>
            <a:normAutofit fontScale="90000"/>
          </a:bodyPr>
          <a:lstStyle/>
          <a:p>
            <a:endParaRPr lang="en-US" dirty="0"/>
          </a:p>
        </p:txBody>
      </p:sp>
      <p:sp>
        <p:nvSpPr>
          <p:cNvPr id="3" name="Text Placeholder 2">
            <a:extLst>
              <a:ext uri="{FF2B5EF4-FFF2-40B4-BE49-F238E27FC236}">
                <a16:creationId xmlns:a16="http://schemas.microsoft.com/office/drawing/2014/main" id="{DEF09752-CC0A-4928-A268-0A919E2549EC}"/>
              </a:ext>
            </a:extLst>
          </p:cNvPr>
          <p:cNvSpPr>
            <a:spLocks noGrp="1"/>
          </p:cNvSpPr>
          <p:nvPr>
            <p:ph type="body" idx="1"/>
          </p:nvPr>
        </p:nvSpPr>
        <p:spPr>
          <a:xfrm>
            <a:off x="1097280" y="1846052"/>
            <a:ext cx="4176395" cy="522498"/>
          </a:xfrm>
        </p:spPr>
        <p:txBody>
          <a:bodyPr/>
          <a:lstStyle/>
          <a:p>
            <a:endParaRPr lang="en-US" dirty="0"/>
          </a:p>
        </p:txBody>
      </p:sp>
      <p:sp>
        <p:nvSpPr>
          <p:cNvPr id="5" name="Text Placeholder 4">
            <a:extLst>
              <a:ext uri="{FF2B5EF4-FFF2-40B4-BE49-F238E27FC236}">
                <a16:creationId xmlns:a16="http://schemas.microsoft.com/office/drawing/2014/main" id="{F4694773-1904-4BC5-BB7B-EEB7B94ECC74}"/>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3DA412E3-3F20-4C57-B1E6-E2A6D6B5E7FB}"/>
              </a:ext>
            </a:extLst>
          </p:cNvPr>
          <p:cNvSpPr>
            <a:spLocks noGrp="1"/>
          </p:cNvSpPr>
          <p:nvPr>
            <p:ph sz="quarter" idx="4"/>
          </p:nvPr>
        </p:nvSpPr>
        <p:spPr>
          <a:xfrm>
            <a:off x="8067388" y="3479800"/>
            <a:ext cx="3088292" cy="932020"/>
          </a:xfrm>
        </p:spPr>
        <p:txBody>
          <a:bodyPr/>
          <a:lstStyle/>
          <a:p>
            <a:endParaRPr lang="en-US" dirty="0"/>
          </a:p>
        </p:txBody>
      </p:sp>
      <p:pic>
        <p:nvPicPr>
          <p:cNvPr id="16" name="Picture 2" descr="ASR-RtProt">
            <a:extLst>
              <a:ext uri="{FF2B5EF4-FFF2-40B4-BE49-F238E27FC236}">
                <a16:creationId xmlns:a16="http://schemas.microsoft.com/office/drawing/2014/main" id="{3AFFDE8B-F8F5-45E5-BF19-BB2E762BBD1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t="14334"/>
          <a:stretch>
            <a:fillRect/>
          </a:stretch>
        </p:blipFill>
        <p:spPr bwMode="auto">
          <a:xfrm>
            <a:off x="5963920" y="660479"/>
            <a:ext cx="5076791" cy="5435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E018022-499F-47AB-971A-C38F79CC4F88}"/>
              </a:ext>
            </a:extLst>
          </p:cNvPr>
          <p:cNvSpPr txBox="1"/>
          <p:nvPr/>
        </p:nvSpPr>
        <p:spPr>
          <a:xfrm>
            <a:off x="9188450" y="1397853"/>
            <a:ext cx="1060450" cy="584775"/>
          </a:xfrm>
          <a:prstGeom prst="rect">
            <a:avLst/>
          </a:prstGeom>
          <a:noFill/>
        </p:spPr>
        <p:txBody>
          <a:bodyPr wrap="square" rtlCol="0">
            <a:spAutoFit/>
          </a:bodyPr>
          <a:lstStyle/>
          <a:p>
            <a:r>
              <a:rPr lang="en-US" sz="3200" dirty="0">
                <a:solidFill>
                  <a:schemeClr val="accent2">
                    <a:lumMod val="50000"/>
                  </a:schemeClr>
                </a:solidFill>
              </a:rPr>
              <a:t>ASR</a:t>
            </a:r>
          </a:p>
        </p:txBody>
      </p:sp>
      <p:cxnSp>
        <p:nvCxnSpPr>
          <p:cNvPr id="9" name="Straight Arrow Connector 8">
            <a:extLst>
              <a:ext uri="{FF2B5EF4-FFF2-40B4-BE49-F238E27FC236}">
                <a16:creationId xmlns:a16="http://schemas.microsoft.com/office/drawing/2014/main" id="{1177662E-1A3D-4739-AA87-CF62056F4C5E}"/>
              </a:ext>
            </a:extLst>
          </p:cNvPr>
          <p:cNvCxnSpPr>
            <a:cxnSpLocks/>
          </p:cNvCxnSpPr>
          <p:nvPr/>
        </p:nvCxnSpPr>
        <p:spPr>
          <a:xfrm flipV="1">
            <a:off x="8248650" y="2645680"/>
            <a:ext cx="393700" cy="28265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DEC990C-8F3B-4735-B4E5-504F2CE4FD75}"/>
              </a:ext>
            </a:extLst>
          </p:cNvPr>
          <p:cNvCxnSpPr>
            <a:cxnSpLocks/>
          </p:cNvCxnSpPr>
          <p:nvPr/>
        </p:nvCxnSpPr>
        <p:spPr>
          <a:xfrm flipH="1">
            <a:off x="8337550" y="3162300"/>
            <a:ext cx="349250" cy="26670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620CF16-2760-49CA-8BF1-629CE15A6636}"/>
              </a:ext>
            </a:extLst>
          </p:cNvPr>
          <p:cNvSpPr txBox="1"/>
          <p:nvPr/>
        </p:nvSpPr>
        <p:spPr>
          <a:xfrm>
            <a:off x="6217920" y="4533900"/>
            <a:ext cx="817880" cy="584775"/>
          </a:xfrm>
          <a:prstGeom prst="rect">
            <a:avLst/>
          </a:prstGeom>
          <a:noFill/>
        </p:spPr>
        <p:txBody>
          <a:bodyPr wrap="square" rtlCol="0">
            <a:spAutoFit/>
          </a:bodyPr>
          <a:lstStyle/>
          <a:p>
            <a:r>
              <a:rPr lang="en-US" sz="3200" dirty="0">
                <a:solidFill>
                  <a:srgbClr val="FFC000"/>
                </a:solidFill>
              </a:rPr>
              <a:t>PIL</a:t>
            </a:r>
          </a:p>
        </p:txBody>
      </p:sp>
      <p:sp>
        <p:nvSpPr>
          <p:cNvPr id="17" name="TextBox 16">
            <a:extLst>
              <a:ext uri="{FF2B5EF4-FFF2-40B4-BE49-F238E27FC236}">
                <a16:creationId xmlns:a16="http://schemas.microsoft.com/office/drawing/2014/main" id="{6E25CC32-4C8D-4675-A805-C0A83ADEB92C}"/>
              </a:ext>
            </a:extLst>
          </p:cNvPr>
          <p:cNvSpPr txBox="1"/>
          <p:nvPr/>
        </p:nvSpPr>
        <p:spPr>
          <a:xfrm>
            <a:off x="9893300" y="5118675"/>
            <a:ext cx="711200" cy="707886"/>
          </a:xfrm>
          <a:prstGeom prst="rect">
            <a:avLst/>
          </a:prstGeom>
          <a:noFill/>
        </p:spPr>
        <p:txBody>
          <a:bodyPr wrap="square" rtlCol="0">
            <a:spAutoFit/>
          </a:bodyPr>
          <a:lstStyle/>
          <a:p>
            <a:r>
              <a:rPr lang="en-US" sz="4000" dirty="0">
                <a:solidFill>
                  <a:srgbClr val="FF0000"/>
                </a:solidFill>
              </a:rPr>
              <a:t>R</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40b">
            <a:extLst>
              <a:ext uri="{FF2B5EF4-FFF2-40B4-BE49-F238E27FC236}">
                <a16:creationId xmlns:a16="http://schemas.microsoft.com/office/drawing/2014/main" id="{F192D934-861A-4F0D-8F96-80F11FCAB0DB}"/>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50000" b="7955"/>
          <a:stretch/>
        </p:blipFill>
        <p:spPr>
          <a:xfrm>
            <a:off x="3124200" y="3505200"/>
            <a:ext cx="5321300" cy="2819400"/>
          </a:xfrm>
          <a:noFill/>
        </p:spPr>
      </p:pic>
      <p:sp>
        <p:nvSpPr>
          <p:cNvPr id="52229" name="Line 5">
            <a:extLst>
              <a:ext uri="{FF2B5EF4-FFF2-40B4-BE49-F238E27FC236}">
                <a16:creationId xmlns:a16="http://schemas.microsoft.com/office/drawing/2014/main" id="{2FFFCFBD-6550-45BF-A99D-E9C023A8488A}"/>
              </a:ext>
            </a:extLst>
          </p:cNvPr>
          <p:cNvSpPr>
            <a:spLocks noChangeShapeType="1"/>
          </p:cNvSpPr>
          <p:nvPr/>
        </p:nvSpPr>
        <p:spPr bwMode="auto">
          <a:xfrm flipV="1">
            <a:off x="3733800" y="3276600"/>
            <a:ext cx="2590800" cy="259080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52230" name="Picture 6" descr="AT1v">
            <a:extLst>
              <a:ext uri="{FF2B5EF4-FFF2-40B4-BE49-F238E27FC236}">
                <a16:creationId xmlns:a16="http://schemas.microsoft.com/office/drawing/2014/main" id="{8F732FCF-A9B0-4D98-8F72-09CC83E21CA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6041" t="61978" r="25000" b="13557"/>
          <a:stretch>
            <a:fillRect/>
          </a:stretch>
        </p:blipFill>
        <p:spPr bwMode="auto">
          <a:xfrm>
            <a:off x="3429000" y="3733800"/>
            <a:ext cx="4572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Rectangle 7">
            <a:extLst>
              <a:ext uri="{FF2B5EF4-FFF2-40B4-BE49-F238E27FC236}">
                <a16:creationId xmlns:a16="http://schemas.microsoft.com/office/drawing/2014/main" id="{E3B95FCC-FABC-4B7D-B3E6-1A8804344758}"/>
              </a:ext>
            </a:extLst>
          </p:cNvPr>
          <p:cNvSpPr>
            <a:spLocks noChangeArrowheads="1"/>
          </p:cNvSpPr>
          <p:nvPr/>
        </p:nvSpPr>
        <p:spPr bwMode="auto">
          <a:xfrm>
            <a:off x="8458200" y="914400"/>
            <a:ext cx="2209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cs typeface="Arial" panose="020B0604020202020204" pitchFamily="34" charset="0"/>
            </a:endParaRPr>
          </a:p>
        </p:txBody>
      </p:sp>
      <p:sp>
        <p:nvSpPr>
          <p:cNvPr id="28680" name="Rectangle 8">
            <a:extLst>
              <a:ext uri="{FF2B5EF4-FFF2-40B4-BE49-F238E27FC236}">
                <a16:creationId xmlns:a16="http://schemas.microsoft.com/office/drawing/2014/main" id="{E7D24557-3B52-4C3F-9C4E-4E0DBB50C8B9}"/>
              </a:ext>
            </a:extLst>
          </p:cNvPr>
          <p:cNvSpPr>
            <a:spLocks noChangeArrowheads="1"/>
          </p:cNvSpPr>
          <p:nvPr/>
        </p:nvSpPr>
        <p:spPr bwMode="auto">
          <a:xfrm>
            <a:off x="8458200" y="4114800"/>
            <a:ext cx="2209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cs typeface="Arial" panose="020B0604020202020204" pitchFamily="34" charset="0"/>
              </a:rPr>
              <a:t>50 degree convergence angle</a:t>
            </a:r>
          </a:p>
        </p:txBody>
      </p:sp>
      <p:sp>
        <p:nvSpPr>
          <p:cNvPr id="28681" name="Rectangle 9">
            <a:extLst>
              <a:ext uri="{FF2B5EF4-FFF2-40B4-BE49-F238E27FC236}">
                <a16:creationId xmlns:a16="http://schemas.microsoft.com/office/drawing/2014/main" id="{B64975F7-7E25-4FCB-9307-96F4DE58EE28}"/>
              </a:ext>
            </a:extLst>
          </p:cNvPr>
          <p:cNvSpPr>
            <a:spLocks noChangeArrowheads="1"/>
          </p:cNvSpPr>
          <p:nvPr/>
        </p:nvSpPr>
        <p:spPr bwMode="auto">
          <a:xfrm>
            <a:off x="1524000" y="838200"/>
            <a:ext cx="160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cs typeface="Arial" panose="020B0604020202020204" pitchFamily="34" charset="0"/>
            </a:endParaRPr>
          </a:p>
        </p:txBody>
      </p:sp>
      <p:sp>
        <p:nvSpPr>
          <p:cNvPr id="28682" name="Line 10">
            <a:extLst>
              <a:ext uri="{FF2B5EF4-FFF2-40B4-BE49-F238E27FC236}">
                <a16:creationId xmlns:a16="http://schemas.microsoft.com/office/drawing/2014/main" id="{1D6AC3AB-1645-4F4C-A795-84C4E35CC8B2}"/>
              </a:ext>
            </a:extLst>
          </p:cNvPr>
          <p:cNvSpPr>
            <a:spLocks noChangeShapeType="1"/>
          </p:cNvSpPr>
          <p:nvPr/>
        </p:nvSpPr>
        <p:spPr bwMode="auto">
          <a:xfrm flipV="1">
            <a:off x="4114800" y="4038600"/>
            <a:ext cx="1447800" cy="1447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2229"/>
                                        </p:tgtEl>
                                        <p:attrNameLst>
                                          <p:attrName>style.visibility</p:attrName>
                                        </p:attrNameLst>
                                      </p:cBhvr>
                                      <p:to>
                                        <p:strVal val="visible"/>
                                      </p:to>
                                    </p:set>
                                    <p:animEffect transition="in" filter="wipe(down)">
                                      <p:cBhvr>
                                        <p:cTn id="7" dur="500"/>
                                        <p:tgtEl>
                                          <p:spTgt spid="522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2230"/>
                                        </p:tgtEl>
                                        <p:attrNameLst>
                                          <p:attrName>style.visibility</p:attrName>
                                        </p:attrNameLst>
                                      </p:cBhvr>
                                      <p:to>
                                        <p:strVal val="visible"/>
                                      </p:to>
                                    </p:set>
                                    <p:animEffect transition="in" filter="fade">
                                      <p:cBhvr>
                                        <p:cTn id="12" dur="2000"/>
                                        <p:tgtEl>
                                          <p:spTgt spid="5223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6" presetClass="path" presetSubtype="0" accel="50000" decel="50000" fill="hold" nodeType="clickEffect">
                                  <p:stCondLst>
                                    <p:cond delay="0"/>
                                  </p:stCondLst>
                                  <p:childTnLst>
                                    <p:animMotion origin="layout" path="M 5.55112E-17 1.72063E-6 L 0.03333 -0.04441 " pathEditMode="relative" rAng="0" ptsTypes="AA">
                                      <p:cBhvr>
                                        <p:cTn id="16" dur="2000" fill="hold"/>
                                        <p:tgtEl>
                                          <p:spTgt spid="52230"/>
                                        </p:tgtEl>
                                        <p:attrNameLst>
                                          <p:attrName>ppt_x</p:attrName>
                                          <p:attrName>ppt_y</p:attrName>
                                        </p:attrNameLst>
                                      </p:cBhvr>
                                      <p:rCtr x="1667" y="-2220"/>
                                    </p:animMotion>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nodeType="clickEffect">
                                  <p:stCondLst>
                                    <p:cond delay="0"/>
                                  </p:stCondLst>
                                  <p:childTnLst>
                                    <p:animEffect transition="out" filter="fade">
                                      <p:cBhvr>
                                        <p:cTn id="20" dur="2000"/>
                                        <p:tgtEl>
                                          <p:spTgt spid="52229"/>
                                        </p:tgtEl>
                                      </p:cBhvr>
                                    </p:animEffect>
                                    <p:set>
                                      <p:cBhvr>
                                        <p:cTn id="21" dur="1" fill="hold">
                                          <p:stCondLst>
                                            <p:cond delay="1999"/>
                                          </p:stCondLst>
                                        </p:cTn>
                                        <p:tgtEl>
                                          <p:spTgt spid="522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40b">
            <a:extLst>
              <a:ext uri="{FF2B5EF4-FFF2-40B4-BE49-F238E27FC236}">
                <a16:creationId xmlns:a16="http://schemas.microsoft.com/office/drawing/2014/main" id="{0E719EC4-6939-4FB6-92BE-78E610C9E361}"/>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52273" b="7955"/>
          <a:stretch/>
        </p:blipFill>
        <p:spPr>
          <a:xfrm>
            <a:off x="3124200" y="3657600"/>
            <a:ext cx="5321300" cy="2667000"/>
          </a:xfrm>
          <a:noFill/>
        </p:spPr>
      </p:pic>
      <p:sp>
        <p:nvSpPr>
          <p:cNvPr id="54277" name="Line 5">
            <a:extLst>
              <a:ext uri="{FF2B5EF4-FFF2-40B4-BE49-F238E27FC236}">
                <a16:creationId xmlns:a16="http://schemas.microsoft.com/office/drawing/2014/main" id="{EBE3B87E-C36F-4C4B-A595-E0385C8F2C43}"/>
              </a:ext>
            </a:extLst>
          </p:cNvPr>
          <p:cNvSpPr>
            <a:spLocks noChangeShapeType="1"/>
          </p:cNvSpPr>
          <p:nvPr/>
        </p:nvSpPr>
        <p:spPr bwMode="auto">
          <a:xfrm flipH="1" flipV="1">
            <a:off x="5562600" y="3124200"/>
            <a:ext cx="1752600" cy="312420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54278" name="Picture 6" descr="AT1v">
            <a:extLst>
              <a:ext uri="{FF2B5EF4-FFF2-40B4-BE49-F238E27FC236}">
                <a16:creationId xmlns:a16="http://schemas.microsoft.com/office/drawing/2014/main" id="{75D083F6-384E-45AB-9C74-F293D984B0A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6041" t="61978" r="25000" b="13557"/>
          <a:stretch>
            <a:fillRect/>
          </a:stretch>
        </p:blipFill>
        <p:spPr bwMode="auto">
          <a:xfrm>
            <a:off x="3429000" y="3657600"/>
            <a:ext cx="4572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Text Box 8">
            <a:extLst>
              <a:ext uri="{FF2B5EF4-FFF2-40B4-BE49-F238E27FC236}">
                <a16:creationId xmlns:a16="http://schemas.microsoft.com/office/drawing/2014/main" id="{58529C4E-020D-43CE-813D-626AC62A10B5}"/>
              </a:ext>
            </a:extLst>
          </p:cNvPr>
          <p:cNvSpPr txBox="1">
            <a:spLocks noChangeArrowheads="1"/>
          </p:cNvSpPr>
          <p:nvPr/>
        </p:nvSpPr>
        <p:spPr bwMode="auto">
          <a:xfrm>
            <a:off x="8442326" y="3846513"/>
            <a:ext cx="22256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cs typeface="Arial" panose="020B0604020202020204" pitchFamily="34" charset="0"/>
              </a:rPr>
              <a:t>45 degree convergence angle</a:t>
            </a:r>
          </a:p>
        </p:txBody>
      </p:sp>
      <p:sp>
        <p:nvSpPr>
          <p:cNvPr id="29706" name="Line 10">
            <a:extLst>
              <a:ext uri="{FF2B5EF4-FFF2-40B4-BE49-F238E27FC236}">
                <a16:creationId xmlns:a16="http://schemas.microsoft.com/office/drawing/2014/main" id="{117D783E-9EF1-4A2E-A0B3-3830A3E09C16}"/>
              </a:ext>
            </a:extLst>
          </p:cNvPr>
          <p:cNvSpPr>
            <a:spLocks noChangeShapeType="1"/>
          </p:cNvSpPr>
          <p:nvPr/>
        </p:nvSpPr>
        <p:spPr bwMode="auto">
          <a:xfrm flipH="1" flipV="1">
            <a:off x="5791200" y="3581400"/>
            <a:ext cx="1143000" cy="2057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4277"/>
                                        </p:tgtEl>
                                        <p:attrNameLst>
                                          <p:attrName>style.visibility</p:attrName>
                                        </p:attrNameLst>
                                      </p:cBhvr>
                                      <p:to>
                                        <p:strVal val="visible"/>
                                      </p:to>
                                    </p:set>
                                    <p:animEffect transition="in" filter="fade">
                                      <p:cBhvr>
                                        <p:cTn id="7" dur="2000"/>
                                        <p:tgtEl>
                                          <p:spTgt spid="542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4278"/>
                                        </p:tgtEl>
                                        <p:attrNameLst>
                                          <p:attrName>style.visibility</p:attrName>
                                        </p:attrNameLst>
                                      </p:cBhvr>
                                      <p:to>
                                        <p:strVal val="visible"/>
                                      </p:to>
                                    </p:set>
                                    <p:animEffect transition="in" filter="fade">
                                      <p:cBhvr>
                                        <p:cTn id="12" dur="2000"/>
                                        <p:tgtEl>
                                          <p:spTgt spid="5427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6" presetClass="path" presetSubtype="0" accel="50000" decel="50000" fill="hold" nodeType="clickEffect">
                                  <p:stCondLst>
                                    <p:cond delay="0"/>
                                  </p:stCondLst>
                                  <p:childTnLst>
                                    <p:animMotion origin="layout" path="M -3.33333E-6 -4.94912E-6 L -0.025 -0.0555 " pathEditMode="relative" rAng="0" ptsTypes="AA">
                                      <p:cBhvr>
                                        <p:cTn id="16" dur="2000" fill="hold"/>
                                        <p:tgtEl>
                                          <p:spTgt spid="54278"/>
                                        </p:tgtEl>
                                        <p:attrNameLst>
                                          <p:attrName>ppt_x</p:attrName>
                                          <p:attrName>ppt_y</p:attrName>
                                        </p:attrNameLst>
                                      </p:cBhvr>
                                      <p:rCtr x="-1250" y="-27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40b">
            <a:extLst>
              <a:ext uri="{FF2B5EF4-FFF2-40B4-BE49-F238E27FC236}">
                <a16:creationId xmlns:a16="http://schemas.microsoft.com/office/drawing/2014/main" id="{13592423-6595-4764-B337-8828CCFC0488}"/>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56818" b="8333"/>
          <a:stretch/>
        </p:blipFill>
        <p:spPr>
          <a:xfrm>
            <a:off x="3124200" y="3962400"/>
            <a:ext cx="5321300" cy="2336800"/>
          </a:xfrm>
          <a:noFill/>
        </p:spPr>
      </p:pic>
      <p:sp>
        <p:nvSpPr>
          <p:cNvPr id="56325" name="Line 5">
            <a:extLst>
              <a:ext uri="{FF2B5EF4-FFF2-40B4-BE49-F238E27FC236}">
                <a16:creationId xmlns:a16="http://schemas.microsoft.com/office/drawing/2014/main" id="{AF75B462-B5C0-4894-AE98-D7B60B66F0C4}"/>
              </a:ext>
            </a:extLst>
          </p:cNvPr>
          <p:cNvSpPr>
            <a:spLocks noChangeShapeType="1"/>
          </p:cNvSpPr>
          <p:nvPr/>
        </p:nvSpPr>
        <p:spPr bwMode="auto">
          <a:xfrm flipH="1">
            <a:off x="3581400" y="3276600"/>
            <a:ext cx="2667000" cy="274320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56326" name="Picture 6" descr="AT1v">
            <a:extLst>
              <a:ext uri="{FF2B5EF4-FFF2-40B4-BE49-F238E27FC236}">
                <a16:creationId xmlns:a16="http://schemas.microsoft.com/office/drawing/2014/main" id="{69B2FE9F-4EA5-4E8E-8193-E4078E1B14E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6041" t="61978" r="25000" b="13557"/>
          <a:stretch>
            <a:fillRect/>
          </a:stretch>
        </p:blipFill>
        <p:spPr bwMode="auto">
          <a:xfrm>
            <a:off x="3505200" y="3810000"/>
            <a:ext cx="4495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8" name="Rectangle 8">
            <a:extLst>
              <a:ext uri="{FF2B5EF4-FFF2-40B4-BE49-F238E27FC236}">
                <a16:creationId xmlns:a16="http://schemas.microsoft.com/office/drawing/2014/main" id="{8EF8089C-9CDB-47D8-97A3-0431C6D8F0B2}"/>
              </a:ext>
            </a:extLst>
          </p:cNvPr>
          <p:cNvSpPr>
            <a:spLocks noChangeArrowheads="1"/>
          </p:cNvSpPr>
          <p:nvPr/>
        </p:nvSpPr>
        <p:spPr bwMode="auto">
          <a:xfrm>
            <a:off x="8458200" y="3962400"/>
            <a:ext cx="2209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cs typeface="Arial" panose="020B0604020202020204" pitchFamily="34" charset="0"/>
              </a:rPr>
              <a:t>50 degree convergence angle</a:t>
            </a:r>
          </a:p>
        </p:txBody>
      </p:sp>
      <p:sp>
        <p:nvSpPr>
          <p:cNvPr id="30730" name="Line 10">
            <a:extLst>
              <a:ext uri="{FF2B5EF4-FFF2-40B4-BE49-F238E27FC236}">
                <a16:creationId xmlns:a16="http://schemas.microsoft.com/office/drawing/2014/main" id="{D6795176-08A4-4011-964C-3AEBC943DDB9}"/>
              </a:ext>
            </a:extLst>
          </p:cNvPr>
          <p:cNvSpPr>
            <a:spLocks noChangeShapeType="1"/>
          </p:cNvSpPr>
          <p:nvPr/>
        </p:nvSpPr>
        <p:spPr bwMode="auto">
          <a:xfrm flipH="1">
            <a:off x="4114800" y="4191000"/>
            <a:ext cx="1295400" cy="1295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6325"/>
                                        </p:tgtEl>
                                        <p:attrNameLst>
                                          <p:attrName>style.visibility</p:attrName>
                                        </p:attrNameLst>
                                      </p:cBhvr>
                                      <p:to>
                                        <p:strVal val="visible"/>
                                      </p:to>
                                    </p:set>
                                    <p:animEffect transition="in" filter="wipe(up)">
                                      <p:cBhvr>
                                        <p:cTn id="7" dur="500"/>
                                        <p:tgtEl>
                                          <p:spTgt spid="563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6326"/>
                                        </p:tgtEl>
                                        <p:attrNameLst>
                                          <p:attrName>style.visibility</p:attrName>
                                        </p:attrNameLst>
                                      </p:cBhvr>
                                      <p:to>
                                        <p:strVal val="visible"/>
                                      </p:to>
                                    </p:set>
                                    <p:animEffect transition="in" filter="fade">
                                      <p:cBhvr>
                                        <p:cTn id="12" dur="2000"/>
                                        <p:tgtEl>
                                          <p:spTgt spid="5632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6" presetClass="path" presetSubtype="0" accel="50000" decel="50000" fill="hold" nodeType="clickEffect">
                                  <p:stCondLst>
                                    <p:cond delay="0"/>
                                  </p:stCondLst>
                                  <p:childTnLst>
                                    <p:animMotion origin="layout" path="M -0.03334 0.04441 L 3.33333E-6 -4.11656E-6 " pathEditMode="relative" rAng="0" ptsTypes="AA">
                                      <p:cBhvr>
                                        <p:cTn id="16" dur="2000" spd="-100000" fill="hold"/>
                                        <p:tgtEl>
                                          <p:spTgt spid="56326"/>
                                        </p:tgtEl>
                                        <p:attrNameLst>
                                          <p:attrName>ppt_x</p:attrName>
                                          <p:attrName>ppt_y</p:attrName>
                                        </p:attrNameLst>
                                      </p:cBhvr>
                                      <p:rCtr x="1667" y="-22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40b">
            <a:extLst>
              <a:ext uri="{FF2B5EF4-FFF2-40B4-BE49-F238E27FC236}">
                <a16:creationId xmlns:a16="http://schemas.microsoft.com/office/drawing/2014/main" id="{85C04D62-D7A6-44BB-888C-92E362630D0A}"/>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53977" b="7860"/>
          <a:stretch/>
        </p:blipFill>
        <p:spPr>
          <a:xfrm>
            <a:off x="3124200" y="3771900"/>
            <a:ext cx="5321300" cy="2559050"/>
          </a:xfrm>
          <a:noFill/>
        </p:spPr>
      </p:pic>
      <p:sp>
        <p:nvSpPr>
          <p:cNvPr id="58373" name="Line 5">
            <a:extLst>
              <a:ext uri="{FF2B5EF4-FFF2-40B4-BE49-F238E27FC236}">
                <a16:creationId xmlns:a16="http://schemas.microsoft.com/office/drawing/2014/main" id="{0A1FC2ED-21B1-4967-B1E7-F5F4AB5B957F}"/>
              </a:ext>
            </a:extLst>
          </p:cNvPr>
          <p:cNvSpPr>
            <a:spLocks noChangeShapeType="1"/>
          </p:cNvSpPr>
          <p:nvPr/>
        </p:nvSpPr>
        <p:spPr bwMode="auto">
          <a:xfrm>
            <a:off x="5486400" y="2971800"/>
            <a:ext cx="1981200" cy="358140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58374" name="Picture 6" descr="AT1v">
            <a:extLst>
              <a:ext uri="{FF2B5EF4-FFF2-40B4-BE49-F238E27FC236}">
                <a16:creationId xmlns:a16="http://schemas.microsoft.com/office/drawing/2014/main" id="{45B40290-DBDF-47D7-A302-644EC746B8C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6041" t="61978" r="25000" b="13557"/>
          <a:stretch>
            <a:fillRect/>
          </a:stretch>
        </p:blipFill>
        <p:spPr bwMode="auto">
          <a:xfrm>
            <a:off x="3505200" y="3733800"/>
            <a:ext cx="4495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Rectangle 8">
            <a:extLst>
              <a:ext uri="{FF2B5EF4-FFF2-40B4-BE49-F238E27FC236}">
                <a16:creationId xmlns:a16="http://schemas.microsoft.com/office/drawing/2014/main" id="{AC4185B3-007C-40E1-90B7-18B277E7AAE4}"/>
              </a:ext>
            </a:extLst>
          </p:cNvPr>
          <p:cNvSpPr>
            <a:spLocks noChangeArrowheads="1"/>
          </p:cNvSpPr>
          <p:nvPr/>
        </p:nvSpPr>
        <p:spPr bwMode="auto">
          <a:xfrm>
            <a:off x="8458200" y="4191000"/>
            <a:ext cx="2209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cs typeface="Arial" panose="020B0604020202020204" pitchFamily="34" charset="0"/>
              </a:rPr>
              <a:t>45 degree convergence angle</a:t>
            </a:r>
          </a:p>
        </p:txBody>
      </p:sp>
      <p:sp>
        <p:nvSpPr>
          <p:cNvPr id="31754" name="Line 10">
            <a:extLst>
              <a:ext uri="{FF2B5EF4-FFF2-40B4-BE49-F238E27FC236}">
                <a16:creationId xmlns:a16="http://schemas.microsoft.com/office/drawing/2014/main" id="{E44E1A3A-C144-4042-8303-5F220A7787CB}"/>
              </a:ext>
            </a:extLst>
          </p:cNvPr>
          <p:cNvSpPr>
            <a:spLocks noChangeShapeType="1"/>
          </p:cNvSpPr>
          <p:nvPr/>
        </p:nvSpPr>
        <p:spPr bwMode="auto">
          <a:xfrm>
            <a:off x="6019800" y="4038600"/>
            <a:ext cx="990600" cy="15240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8373"/>
                                        </p:tgtEl>
                                        <p:attrNameLst>
                                          <p:attrName>style.visibility</p:attrName>
                                        </p:attrNameLst>
                                      </p:cBhvr>
                                      <p:to>
                                        <p:strVal val="visible"/>
                                      </p:to>
                                    </p:set>
                                    <p:animEffect transition="in" filter="fade">
                                      <p:cBhvr>
                                        <p:cTn id="7" dur="2000"/>
                                        <p:tgtEl>
                                          <p:spTgt spid="583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8374"/>
                                        </p:tgtEl>
                                        <p:attrNameLst>
                                          <p:attrName>style.visibility</p:attrName>
                                        </p:attrNameLst>
                                      </p:cBhvr>
                                      <p:to>
                                        <p:strVal val="visible"/>
                                      </p:to>
                                    </p:set>
                                    <p:animEffect transition="in" filter="fade">
                                      <p:cBhvr>
                                        <p:cTn id="12" dur="2000"/>
                                        <p:tgtEl>
                                          <p:spTgt spid="5837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6" presetClass="path" presetSubtype="0" accel="50000" decel="50000" fill="hold" nodeType="clickEffect">
                                  <p:stCondLst>
                                    <p:cond delay="0"/>
                                  </p:stCondLst>
                                  <p:childTnLst>
                                    <p:animMotion origin="layout" path="M 0.025 0.05551 L 0 -3.284E-6 " pathEditMode="relative" rAng="0" ptsTypes="AA">
                                      <p:cBhvr>
                                        <p:cTn id="16" dur="2000" spd="-100000" fill="hold"/>
                                        <p:tgtEl>
                                          <p:spTgt spid="58374"/>
                                        </p:tgtEl>
                                        <p:attrNameLst>
                                          <p:attrName>ppt_x</p:attrName>
                                          <p:attrName>ppt_y</p:attrName>
                                        </p:attrNameLst>
                                      </p:cBhvr>
                                      <p:rCtr x="-1250" y="-27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a:extLst>
              <a:ext uri="{FF2B5EF4-FFF2-40B4-BE49-F238E27FC236}">
                <a16:creationId xmlns:a16="http://schemas.microsoft.com/office/drawing/2014/main" id="{82DE7594-1CA2-48BA-8AF4-6F82E1FEF215}"/>
              </a:ext>
            </a:extLst>
          </p:cNvPr>
          <p:cNvSpPr>
            <a:spLocks noGrp="1" noChangeArrowheads="1"/>
          </p:cNvSpPr>
          <p:nvPr>
            <p:ph type="title"/>
          </p:nvPr>
        </p:nvSpPr>
        <p:spPr/>
        <p:txBody>
          <a:bodyPr/>
          <a:lstStyle/>
          <a:p>
            <a:pPr eaLnBrk="1" hangingPunct="1"/>
            <a:r>
              <a:rPr lang="en-US" altLang="en-US" b="0">
                <a:solidFill>
                  <a:srgbClr val="009999"/>
                </a:solidFill>
              </a:rPr>
              <a:t>Is it Laterality?</a:t>
            </a:r>
          </a:p>
        </p:txBody>
      </p:sp>
      <p:sp>
        <p:nvSpPr>
          <p:cNvPr id="32771" name="Rectangle 3">
            <a:extLst>
              <a:ext uri="{FF2B5EF4-FFF2-40B4-BE49-F238E27FC236}">
                <a16:creationId xmlns:a16="http://schemas.microsoft.com/office/drawing/2014/main" id="{932B54DB-B657-4AC8-B6E4-18F081107BFB}"/>
              </a:ext>
            </a:extLst>
          </p:cNvPr>
          <p:cNvSpPr>
            <a:spLocks noGrp="1" noChangeArrowheads="1"/>
          </p:cNvSpPr>
          <p:nvPr>
            <p:ph type="body" sz="half" idx="1"/>
          </p:nvPr>
        </p:nvSpPr>
        <p:spPr>
          <a:xfrm>
            <a:off x="2362201" y="2362201"/>
            <a:ext cx="3775075" cy="3724275"/>
          </a:xfrm>
        </p:spPr>
        <p:txBody>
          <a:bodyPr>
            <a:normAutofit fontScale="92500"/>
          </a:bodyPr>
          <a:lstStyle/>
          <a:p>
            <a:pPr eaLnBrk="1" hangingPunct="1">
              <a:lnSpc>
                <a:spcPct val="90000"/>
              </a:lnSpc>
              <a:buFont typeface="Wingdings" panose="05000000000000000000" pitchFamily="2" charset="2"/>
              <a:buNone/>
            </a:pPr>
            <a:r>
              <a:rPr lang="en-US" altLang="en-US" sz="4000" b="1">
                <a:solidFill>
                  <a:srgbClr val="000000"/>
                </a:solidFill>
              </a:rPr>
              <a:t>The primary movement of the atlas in subluxation is anteriority and/or posteriority.</a:t>
            </a:r>
          </a:p>
        </p:txBody>
      </p:sp>
      <p:pic>
        <p:nvPicPr>
          <p:cNvPr id="32772" name="Picture 4" descr="Page 45">
            <a:extLst>
              <a:ext uri="{FF2B5EF4-FFF2-40B4-BE49-F238E27FC236}">
                <a16:creationId xmlns:a16="http://schemas.microsoft.com/office/drawing/2014/main" id="{ADCEC420-52F0-4405-B19F-2A56AE6800BE}"/>
              </a:ext>
            </a:extLst>
          </p:cNvPr>
          <p:cNvPicPr>
            <a:picLocks noGrp="1" noChangeAspect="1" noChangeArrowheads="1"/>
          </p:cNvPicPr>
          <p:nvPr>
            <p:ph sz="half" idx="2"/>
          </p:nvPr>
        </p:nvPicPr>
        <p:blipFill>
          <a:blip r:embed="rId3">
            <a:lum contrast="6000"/>
            <a:extLst>
              <a:ext uri="{28A0092B-C50C-407E-A947-70E740481C1C}">
                <a14:useLocalDpi xmlns:a14="http://schemas.microsoft.com/office/drawing/2010/main" val="0"/>
              </a:ext>
            </a:extLst>
          </a:blip>
          <a:srcRect l="4810" t="3368" r="2846" b="10768"/>
          <a:stretch>
            <a:fillRect/>
          </a:stretch>
        </p:blipFill>
        <p:spPr>
          <a:xfrm>
            <a:off x="7713664" y="1219200"/>
            <a:ext cx="2725737" cy="2895600"/>
          </a:xfrm>
          <a:noFill/>
        </p:spPr>
      </p:pic>
      <p:pic>
        <p:nvPicPr>
          <p:cNvPr id="32773" name="Picture 5" descr="Page 46">
            <a:extLst>
              <a:ext uri="{FF2B5EF4-FFF2-40B4-BE49-F238E27FC236}">
                <a16:creationId xmlns:a16="http://schemas.microsoft.com/office/drawing/2014/main" id="{E511A5B1-06AF-4AAE-97C8-617F4216EF1E}"/>
              </a:ext>
            </a:extLst>
          </p:cNvPr>
          <p:cNvPicPr>
            <a:picLocks noChangeAspect="1" noChangeArrowheads="1"/>
          </p:cNvPicPr>
          <p:nvPr/>
        </p:nvPicPr>
        <p:blipFill>
          <a:blip r:embed="rId4">
            <a:lum contrast="6000"/>
            <a:extLst>
              <a:ext uri="{28A0092B-C50C-407E-A947-70E740481C1C}">
                <a14:useLocalDpi xmlns:a14="http://schemas.microsoft.com/office/drawing/2010/main" val="0"/>
              </a:ext>
            </a:extLst>
          </a:blip>
          <a:srcRect l="9375" t="52525" r="25000"/>
          <a:stretch>
            <a:fillRect/>
          </a:stretch>
        </p:blipFill>
        <p:spPr bwMode="auto">
          <a:xfrm>
            <a:off x="6400800" y="4191000"/>
            <a:ext cx="2286000"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AutoShape 2">
            <a:extLst>
              <a:ext uri="{FF2B5EF4-FFF2-40B4-BE49-F238E27FC236}">
                <a16:creationId xmlns:a16="http://schemas.microsoft.com/office/drawing/2014/main" id="{3F43D6F6-4B8D-45E6-ABFB-E296B2AC1B20}"/>
              </a:ext>
            </a:extLst>
          </p:cNvPr>
          <p:cNvSpPr>
            <a:spLocks noGrp="1" noChangeArrowheads="1"/>
          </p:cNvSpPr>
          <p:nvPr>
            <p:ph type="title"/>
          </p:nvPr>
        </p:nvSpPr>
        <p:spPr/>
        <p:txBody>
          <a:bodyPr/>
          <a:lstStyle/>
          <a:p>
            <a:pPr eaLnBrk="1" hangingPunct="1"/>
            <a:r>
              <a:rPr lang="en-US" altLang="en-US">
                <a:solidFill>
                  <a:schemeClr val="hlink"/>
                </a:solidFill>
              </a:rPr>
              <a:t>APOM</a:t>
            </a:r>
          </a:p>
        </p:txBody>
      </p:sp>
      <p:pic>
        <p:nvPicPr>
          <p:cNvPr id="36867" name="Picture 3" descr="APOM 1">
            <a:extLst>
              <a:ext uri="{FF2B5EF4-FFF2-40B4-BE49-F238E27FC236}">
                <a16:creationId xmlns:a16="http://schemas.microsoft.com/office/drawing/2014/main" id="{027256BD-2A3C-4EE9-B52B-214B110A62F9}"/>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660647" y="3224214"/>
            <a:ext cx="2514600" cy="3352800"/>
          </a:xfrm>
          <a:noFill/>
        </p:spPr>
      </p:pic>
      <p:pic>
        <p:nvPicPr>
          <p:cNvPr id="36869" name="Picture 5" descr="notes apom">
            <a:extLst>
              <a:ext uri="{FF2B5EF4-FFF2-40B4-BE49-F238E27FC236}">
                <a16:creationId xmlns:a16="http://schemas.microsoft.com/office/drawing/2014/main" id="{8B2BCF8C-D0AA-4741-B20F-55DC7220D3C6}"/>
              </a:ext>
            </a:extLst>
          </p:cNvPr>
          <p:cNvPicPr>
            <a:picLocks noGrp="1" noChangeAspect="1" noChangeArrowheads="1"/>
          </p:cNvPicPr>
          <p:nvPr>
            <p:ph sz="quarter" idx="2"/>
          </p:nvPr>
        </p:nvPicPr>
        <p:blipFill>
          <a:blip r:embed="rId4">
            <a:lum bright="-6000" contrast="6000"/>
            <a:extLst>
              <a:ext uri="{28A0092B-C50C-407E-A947-70E740481C1C}">
                <a14:useLocalDpi xmlns:a14="http://schemas.microsoft.com/office/drawing/2010/main" val="0"/>
              </a:ext>
            </a:extLst>
          </a:blip>
          <a:srcRect/>
          <a:stretch>
            <a:fillRect/>
          </a:stretch>
        </p:blipFill>
        <p:spPr>
          <a:xfrm>
            <a:off x="3581401" y="3352801"/>
            <a:ext cx="2544763" cy="3224213"/>
          </a:xfrm>
          <a:noFill/>
        </p:spPr>
      </p:pic>
      <p:sp>
        <p:nvSpPr>
          <p:cNvPr id="36868" name="Rectangle 4">
            <a:extLst>
              <a:ext uri="{FF2B5EF4-FFF2-40B4-BE49-F238E27FC236}">
                <a16:creationId xmlns:a16="http://schemas.microsoft.com/office/drawing/2014/main" id="{FD691C0F-E1E4-428A-9175-50B1FE12F1DC}"/>
              </a:ext>
            </a:extLst>
          </p:cNvPr>
          <p:cNvSpPr>
            <a:spLocks noGrp="1" noChangeArrowheads="1"/>
          </p:cNvSpPr>
          <p:nvPr>
            <p:ph type="body" sz="half" idx="3"/>
          </p:nvPr>
        </p:nvSpPr>
        <p:spPr>
          <a:xfrm>
            <a:off x="6280151" y="2362201"/>
            <a:ext cx="3775075" cy="3724275"/>
          </a:xfrm>
        </p:spPr>
        <p:txBody>
          <a:bodyPr>
            <a:normAutofit lnSpcReduction="10000"/>
          </a:bodyPr>
          <a:lstStyle/>
          <a:p>
            <a:pPr eaLnBrk="1" hangingPunct="1">
              <a:lnSpc>
                <a:spcPct val="90000"/>
              </a:lnSpc>
            </a:pPr>
            <a:r>
              <a:rPr lang="en-US" altLang="en-US" sz="2400"/>
              <a:t>The “Blair” APOM is similar to the PUC open mouth.</a:t>
            </a:r>
          </a:p>
          <a:p>
            <a:pPr eaLnBrk="1" hangingPunct="1">
              <a:lnSpc>
                <a:spcPct val="90000"/>
              </a:lnSpc>
            </a:pPr>
            <a:r>
              <a:rPr lang="en-US" altLang="en-US" sz="2400"/>
              <a:t>Cephalic tube tilt at (about) 10</a:t>
            </a:r>
            <a:r>
              <a:rPr lang="en-US" altLang="en-US" sz="2400" baseline="30000"/>
              <a:t>o</a:t>
            </a:r>
            <a:r>
              <a:rPr lang="en-US" altLang="en-US" sz="2400"/>
              <a:t>.</a:t>
            </a:r>
          </a:p>
          <a:p>
            <a:pPr eaLnBrk="1" hangingPunct="1">
              <a:lnSpc>
                <a:spcPct val="90000"/>
              </a:lnSpc>
            </a:pPr>
            <a:r>
              <a:rPr lang="en-US" altLang="en-US" sz="2400"/>
              <a:t>Central ray goes through a point ¼ inch above the lower molar and the transverse process of atlas.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AutoShape 2">
            <a:extLst>
              <a:ext uri="{FF2B5EF4-FFF2-40B4-BE49-F238E27FC236}">
                <a16:creationId xmlns:a16="http://schemas.microsoft.com/office/drawing/2014/main" id="{C1C77B0D-E122-401A-9CAD-CFE46445BD45}"/>
              </a:ext>
            </a:extLst>
          </p:cNvPr>
          <p:cNvSpPr>
            <a:spLocks noGrp="1" noChangeArrowheads="1"/>
          </p:cNvSpPr>
          <p:nvPr>
            <p:ph type="title"/>
          </p:nvPr>
        </p:nvSpPr>
        <p:spPr>
          <a:xfrm>
            <a:off x="1238250" y="286604"/>
            <a:ext cx="9917430" cy="856396"/>
          </a:xfrm>
        </p:spPr>
        <p:txBody>
          <a:bodyPr/>
          <a:lstStyle/>
          <a:p>
            <a:pPr eaLnBrk="1" hangingPunct="1"/>
            <a:r>
              <a:rPr lang="en-US" altLang="en-US" dirty="0"/>
              <a:t>Obstructed TP</a:t>
            </a:r>
          </a:p>
        </p:txBody>
      </p:sp>
      <p:pic>
        <p:nvPicPr>
          <p:cNvPr id="37891" name="Picture 3" descr="16">
            <a:extLst>
              <a:ext uri="{FF2B5EF4-FFF2-40B4-BE49-F238E27FC236}">
                <a16:creationId xmlns:a16="http://schemas.microsoft.com/office/drawing/2014/main" id="{14650AC4-B78E-4CDA-97A1-C571677F4E58}"/>
              </a:ext>
            </a:extLst>
          </p:cNvPr>
          <p:cNvPicPr>
            <a:picLocks noGrp="1" noChangeAspect="1" noChangeArrowheads="1"/>
          </p:cNvPicPr>
          <p:nvPr>
            <p:ph idx="1"/>
          </p:nvPr>
        </p:nvPicPr>
        <p:blipFill>
          <a:blip r:embed="rId3">
            <a:lum bright="-12000" contrast="18000"/>
            <a:extLst>
              <a:ext uri="{28A0092B-C50C-407E-A947-70E740481C1C}">
                <a14:useLocalDpi xmlns:a14="http://schemas.microsoft.com/office/drawing/2010/main" val="0"/>
              </a:ext>
            </a:extLst>
          </a:blip>
          <a:srcRect l="13995" t="26938" r="16071" b="36023"/>
          <a:stretch>
            <a:fillRect/>
          </a:stretch>
        </p:blipFill>
        <p:spPr>
          <a:xfrm>
            <a:off x="2057400" y="1143000"/>
            <a:ext cx="8153400" cy="5435600"/>
          </a:xfrm>
          <a:noFill/>
        </p:spPr>
      </p:pic>
      <p:sp>
        <p:nvSpPr>
          <p:cNvPr id="70660" name="Line 4">
            <a:extLst>
              <a:ext uri="{FF2B5EF4-FFF2-40B4-BE49-F238E27FC236}">
                <a16:creationId xmlns:a16="http://schemas.microsoft.com/office/drawing/2014/main" id="{DE0D5753-D1FE-4921-AF28-B007CE5A32BD}"/>
              </a:ext>
            </a:extLst>
          </p:cNvPr>
          <p:cNvSpPr>
            <a:spLocks noChangeShapeType="1"/>
          </p:cNvSpPr>
          <p:nvPr/>
        </p:nvSpPr>
        <p:spPr bwMode="auto">
          <a:xfrm>
            <a:off x="2971800" y="3181350"/>
            <a:ext cx="1219200" cy="19050"/>
          </a:xfrm>
          <a:prstGeom prst="line">
            <a:avLst/>
          </a:prstGeom>
          <a:noFill/>
          <a:ln w="38100">
            <a:solidFill>
              <a:schemeClr val="accent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61" name="Line 5">
            <a:extLst>
              <a:ext uri="{FF2B5EF4-FFF2-40B4-BE49-F238E27FC236}">
                <a16:creationId xmlns:a16="http://schemas.microsoft.com/office/drawing/2014/main" id="{17289907-08F2-4B4C-9940-85CE0DD2F630}"/>
              </a:ext>
            </a:extLst>
          </p:cNvPr>
          <p:cNvSpPr>
            <a:spLocks noChangeShapeType="1"/>
          </p:cNvSpPr>
          <p:nvPr/>
        </p:nvSpPr>
        <p:spPr bwMode="auto">
          <a:xfrm flipH="1">
            <a:off x="8312150" y="3352800"/>
            <a:ext cx="1377950" cy="12700"/>
          </a:xfrm>
          <a:prstGeom prst="line">
            <a:avLst/>
          </a:prstGeom>
          <a:noFill/>
          <a:ln w="38100">
            <a:solidFill>
              <a:schemeClr val="accent6"/>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70661"/>
                                        </p:tgtEl>
                                        <p:attrNameLst>
                                          <p:attrName>style.visibility</p:attrName>
                                        </p:attrNameLst>
                                      </p:cBhvr>
                                      <p:to>
                                        <p:strVal val="visible"/>
                                      </p:to>
                                    </p:set>
                                    <p:animEffect transition="in" filter="wipe(right)">
                                      <p:cBhvr>
                                        <p:cTn id="7" dur="500"/>
                                        <p:tgtEl>
                                          <p:spTgt spid="70661"/>
                                        </p:tgtEl>
                                      </p:cBhvr>
                                    </p:animEffect>
                                  </p:childTnLst>
                                </p:cTn>
                              </p:par>
                              <p:par>
                                <p:cTn id="8" presetID="22" presetClass="entr" presetSubtype="8" fill="hold" nodeType="withEffect">
                                  <p:stCondLst>
                                    <p:cond delay="0"/>
                                  </p:stCondLst>
                                  <p:childTnLst>
                                    <p:set>
                                      <p:cBhvr>
                                        <p:cTn id="9" dur="1" fill="hold">
                                          <p:stCondLst>
                                            <p:cond delay="0"/>
                                          </p:stCondLst>
                                        </p:cTn>
                                        <p:tgtEl>
                                          <p:spTgt spid="70660"/>
                                        </p:tgtEl>
                                        <p:attrNameLst>
                                          <p:attrName>style.visibility</p:attrName>
                                        </p:attrNameLst>
                                      </p:cBhvr>
                                      <p:to>
                                        <p:strVal val="visible"/>
                                      </p:to>
                                    </p:set>
                                    <p:animEffect transition="in" filter="wipe(left)">
                                      <p:cBhvr>
                                        <p:cTn id="10" dur="500"/>
                                        <p:tgtEl>
                                          <p:spTgt spid="706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
            <a:extLst>
              <a:ext uri="{FF2B5EF4-FFF2-40B4-BE49-F238E27FC236}">
                <a16:creationId xmlns:a16="http://schemas.microsoft.com/office/drawing/2014/main" id="{D1085EB1-7D08-486C-910D-AD94B6A8041A}"/>
              </a:ext>
            </a:extLst>
          </p:cNvPr>
          <p:cNvSpPr>
            <a:spLocks noGrp="1" noChangeArrowheads="1"/>
          </p:cNvSpPr>
          <p:nvPr>
            <p:ph type="title"/>
          </p:nvPr>
        </p:nvSpPr>
        <p:spPr/>
        <p:txBody>
          <a:bodyPr/>
          <a:lstStyle/>
          <a:p>
            <a:pPr eaLnBrk="1" hangingPunct="1"/>
            <a:r>
              <a:rPr lang="en-US" altLang="en-US" b="0" dirty="0">
                <a:solidFill>
                  <a:schemeClr val="bg1"/>
                </a:solidFill>
              </a:rPr>
              <a:t>BJ Palmer</a:t>
            </a:r>
          </a:p>
        </p:txBody>
      </p:sp>
      <p:sp>
        <p:nvSpPr>
          <p:cNvPr id="14339" name="Rectangle 3">
            <a:extLst>
              <a:ext uri="{FF2B5EF4-FFF2-40B4-BE49-F238E27FC236}">
                <a16:creationId xmlns:a16="http://schemas.microsoft.com/office/drawing/2014/main" id="{DAEF3517-9E23-4138-8480-5F5EB137F9BB}"/>
              </a:ext>
            </a:extLst>
          </p:cNvPr>
          <p:cNvSpPr>
            <a:spLocks noGrp="1" noChangeArrowheads="1"/>
          </p:cNvSpPr>
          <p:nvPr>
            <p:ph type="body" idx="1"/>
          </p:nvPr>
        </p:nvSpPr>
        <p:spPr/>
        <p:txBody>
          <a:bodyPr/>
          <a:lstStyle/>
          <a:p>
            <a:pPr eaLnBrk="1" hangingPunct="1"/>
            <a:r>
              <a:rPr lang="en-US" altLang="en-US"/>
              <a:t>no ADJUSTMENT is ever given unless THE TORQUED VERTEBRA IS UNTORQUED; until the three-direction locked vertebra is three-directionally unlocked; with its "staying-put value" in exact ratio as the three-directional production is reversed to a three-direction reduction; as the torque is untorqued; as the lock is unlocked.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a:extLst>
              <a:ext uri="{FF2B5EF4-FFF2-40B4-BE49-F238E27FC236}">
                <a16:creationId xmlns:a16="http://schemas.microsoft.com/office/drawing/2014/main" id="{D19C90E3-B836-42A1-A848-3D373C4F17B4}"/>
              </a:ext>
            </a:extLst>
          </p:cNvPr>
          <p:cNvSpPr>
            <a:spLocks noGrp="1" noChangeArrowheads="1"/>
          </p:cNvSpPr>
          <p:nvPr>
            <p:ph type="title"/>
          </p:nvPr>
        </p:nvSpPr>
        <p:spPr>
          <a:xfrm>
            <a:off x="1422400" y="762000"/>
            <a:ext cx="10160000" cy="654051"/>
          </a:xfrm>
        </p:spPr>
        <p:txBody>
          <a:bodyPr>
            <a:normAutofit/>
          </a:bodyPr>
          <a:lstStyle/>
          <a:p>
            <a:pPr eaLnBrk="1" hangingPunct="1"/>
            <a:r>
              <a:rPr lang="en-US" altLang="en-US" dirty="0">
                <a:solidFill>
                  <a:schemeClr val="hlink"/>
                </a:solidFill>
              </a:rPr>
              <a:t>Base Posterior</a:t>
            </a:r>
          </a:p>
        </p:txBody>
      </p:sp>
      <p:pic>
        <p:nvPicPr>
          <p:cNvPr id="40963" name="Picture 3" descr="BP Scematic">
            <a:extLst>
              <a:ext uri="{FF2B5EF4-FFF2-40B4-BE49-F238E27FC236}">
                <a16:creationId xmlns:a16="http://schemas.microsoft.com/office/drawing/2014/main" id="{CC0C4201-66B0-4E1E-B107-C4511C1FA945}"/>
              </a:ext>
            </a:extLst>
          </p:cNvPr>
          <p:cNvPicPr>
            <a:picLocks noGrp="1" noChangeAspect="1" noChangeArrowheads="1"/>
          </p:cNvPicPr>
          <p:nvPr>
            <p:ph sz="half" idx="1"/>
          </p:nvPr>
        </p:nvPicPr>
        <p:blipFill>
          <a:blip r:embed="rId3">
            <a:lum contrast="12000"/>
            <a:extLst>
              <a:ext uri="{28A0092B-C50C-407E-A947-70E740481C1C}">
                <a14:useLocalDpi xmlns:a14="http://schemas.microsoft.com/office/drawing/2010/main" val="0"/>
              </a:ext>
            </a:extLst>
          </a:blip>
          <a:srcRect/>
          <a:stretch>
            <a:fillRect/>
          </a:stretch>
        </p:blipFill>
        <p:spPr>
          <a:xfrm>
            <a:off x="2036763" y="1416051"/>
            <a:ext cx="3875087" cy="4754563"/>
          </a:xfrm>
          <a:noFill/>
        </p:spPr>
      </p:pic>
      <p:sp>
        <p:nvSpPr>
          <p:cNvPr id="40964" name="Rectangle 4">
            <a:extLst>
              <a:ext uri="{FF2B5EF4-FFF2-40B4-BE49-F238E27FC236}">
                <a16:creationId xmlns:a16="http://schemas.microsoft.com/office/drawing/2014/main" id="{94C71058-309B-462B-8ABF-3E9871052871}"/>
              </a:ext>
            </a:extLst>
          </p:cNvPr>
          <p:cNvSpPr>
            <a:spLocks noGrp="1" noChangeArrowheads="1"/>
          </p:cNvSpPr>
          <p:nvPr>
            <p:ph type="body" sz="half" idx="2"/>
          </p:nvPr>
        </p:nvSpPr>
        <p:spPr>
          <a:xfrm>
            <a:off x="6280151" y="2362201"/>
            <a:ext cx="3775075" cy="3724275"/>
          </a:xfrm>
        </p:spPr>
        <p:txBody>
          <a:bodyPr/>
          <a:lstStyle/>
          <a:p>
            <a:pPr eaLnBrk="1" hangingPunct="1"/>
            <a:r>
              <a:rPr lang="en-US" altLang="en-US" sz="2400"/>
              <a:t>Taken with buckey 90 degrees to tube.</a:t>
            </a:r>
          </a:p>
          <a:p>
            <a:pPr eaLnBrk="1" hangingPunct="1"/>
            <a:r>
              <a:rPr lang="en-US" altLang="en-US" sz="2400"/>
              <a:t>To obtain Convergence angles.</a:t>
            </a:r>
          </a:p>
          <a:p>
            <a:pPr eaLnBrk="1" hangingPunct="1"/>
            <a:r>
              <a:rPr lang="en-US" altLang="en-US" sz="2400"/>
              <a:t>Only film taken where patient can be moved out of normal head tilt.</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AutoShape 2">
            <a:extLst>
              <a:ext uri="{FF2B5EF4-FFF2-40B4-BE49-F238E27FC236}">
                <a16:creationId xmlns:a16="http://schemas.microsoft.com/office/drawing/2014/main" id="{BF94B8B7-E5D9-4DAE-9E82-14257AB603E6}"/>
              </a:ext>
            </a:extLst>
          </p:cNvPr>
          <p:cNvSpPr>
            <a:spLocks noGrp="1" noChangeArrowheads="1"/>
          </p:cNvSpPr>
          <p:nvPr>
            <p:ph type="title"/>
          </p:nvPr>
        </p:nvSpPr>
        <p:spPr>
          <a:xfrm>
            <a:off x="5410200" y="762000"/>
            <a:ext cx="4800600" cy="533400"/>
          </a:xfrm>
        </p:spPr>
        <p:txBody>
          <a:bodyPr>
            <a:normAutofit fontScale="90000"/>
          </a:bodyPr>
          <a:lstStyle/>
          <a:p>
            <a:pPr eaLnBrk="1" hangingPunct="1"/>
            <a:r>
              <a:rPr lang="en-US" altLang="en-US" sz="3200" dirty="0">
                <a:solidFill>
                  <a:schemeClr val="hlink"/>
                </a:solidFill>
              </a:rPr>
              <a:t>Marked BP-Convergence Angles</a:t>
            </a:r>
          </a:p>
        </p:txBody>
      </p:sp>
      <p:pic>
        <p:nvPicPr>
          <p:cNvPr id="41988" name="Picture 4" descr="BP Scematic Eye Lines">
            <a:extLst>
              <a:ext uri="{FF2B5EF4-FFF2-40B4-BE49-F238E27FC236}">
                <a16:creationId xmlns:a16="http://schemas.microsoft.com/office/drawing/2014/main" id="{06350694-61A4-41A4-9D61-D082CB75B93B}"/>
              </a:ext>
            </a:extLst>
          </p:cNvPr>
          <p:cNvPicPr>
            <a:picLocks noGrp="1" noChangeAspect="1" noChangeArrowheads="1"/>
          </p:cNvPicPr>
          <p:nvPr>
            <p:ph sz="half" idx="1"/>
          </p:nvPr>
        </p:nvPicPr>
        <p:blipFill>
          <a:blip r:embed="rId3">
            <a:lum contrast="30000"/>
            <a:extLst>
              <a:ext uri="{28A0092B-C50C-407E-A947-70E740481C1C}">
                <a14:useLocalDpi xmlns:a14="http://schemas.microsoft.com/office/drawing/2010/main" val="0"/>
              </a:ext>
            </a:extLst>
          </a:blip>
          <a:srcRect/>
          <a:stretch>
            <a:fillRect/>
          </a:stretch>
        </p:blipFill>
        <p:spPr>
          <a:xfrm>
            <a:off x="1752600" y="1371601"/>
            <a:ext cx="4267200" cy="4983163"/>
          </a:xfrm>
          <a:noFill/>
        </p:spPr>
      </p:pic>
      <p:sp>
        <p:nvSpPr>
          <p:cNvPr id="41987" name="Rectangle 3">
            <a:extLst>
              <a:ext uri="{FF2B5EF4-FFF2-40B4-BE49-F238E27FC236}">
                <a16:creationId xmlns:a16="http://schemas.microsoft.com/office/drawing/2014/main" id="{F2B4C6A2-936B-4B09-8FFF-2958BB61E190}"/>
              </a:ext>
            </a:extLst>
          </p:cNvPr>
          <p:cNvSpPr>
            <a:spLocks noGrp="1" noChangeArrowheads="1"/>
          </p:cNvSpPr>
          <p:nvPr>
            <p:ph type="body" sz="half" idx="2"/>
          </p:nvPr>
        </p:nvSpPr>
        <p:spPr>
          <a:xfrm>
            <a:off x="6172200" y="2362200"/>
            <a:ext cx="4267200" cy="4038600"/>
          </a:xfrm>
        </p:spPr>
        <p:txBody>
          <a:bodyPr/>
          <a:lstStyle/>
          <a:p>
            <a:pPr eaLnBrk="1" hangingPunct="1"/>
            <a:r>
              <a:rPr lang="en-US" altLang="en-US"/>
              <a:t>Bisected condyle give convergence angles.</a:t>
            </a:r>
          </a:p>
          <a:p>
            <a:pPr eaLnBrk="1" hangingPunct="1"/>
            <a:r>
              <a:rPr lang="en-US" altLang="en-US"/>
              <a:t>Used for angles to take Protracto View.</a:t>
            </a:r>
          </a:p>
          <a:p>
            <a:pPr eaLnBrk="1" hangingPunct="1"/>
            <a:r>
              <a:rPr lang="en-US" altLang="en-US"/>
              <a:t>Used for Line of Drive adjusting angles for C1.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AutoShape 2">
            <a:extLst>
              <a:ext uri="{FF2B5EF4-FFF2-40B4-BE49-F238E27FC236}">
                <a16:creationId xmlns:a16="http://schemas.microsoft.com/office/drawing/2014/main" id="{796F1546-A3E4-4DFB-BE9D-EBA3741FB119}"/>
              </a:ext>
            </a:extLst>
          </p:cNvPr>
          <p:cNvSpPr>
            <a:spLocks noGrp="1" noChangeArrowheads="1"/>
          </p:cNvSpPr>
          <p:nvPr>
            <p:ph type="title"/>
          </p:nvPr>
        </p:nvSpPr>
        <p:spPr/>
        <p:txBody>
          <a:bodyPr/>
          <a:lstStyle/>
          <a:p>
            <a:pPr eaLnBrk="1" hangingPunct="1"/>
            <a:r>
              <a:rPr lang="en-US" altLang="en-US" b="0">
                <a:solidFill>
                  <a:schemeClr val="hlink"/>
                </a:solidFill>
              </a:rPr>
              <a:t>Taking the Base Posterior</a:t>
            </a:r>
          </a:p>
        </p:txBody>
      </p:sp>
      <p:pic>
        <p:nvPicPr>
          <p:cNvPr id="44036" name="Picture 4" descr="2004_0602Image0001">
            <a:extLst>
              <a:ext uri="{FF2B5EF4-FFF2-40B4-BE49-F238E27FC236}">
                <a16:creationId xmlns:a16="http://schemas.microsoft.com/office/drawing/2014/main" id="{082271EE-4830-4424-B595-821A9C621D0A}"/>
              </a:ext>
            </a:extLst>
          </p:cNvPr>
          <p:cNvPicPr>
            <a:picLocks noGrp="1" noChangeAspect="1" noChangeArrowheads="1"/>
          </p:cNvPicPr>
          <p:nvPr>
            <p:ph sz="half" idx="1"/>
          </p:nvPr>
        </p:nvPicPr>
        <p:blipFill>
          <a:blip r:embed="rId3">
            <a:lum contrast="18000"/>
            <a:extLst>
              <a:ext uri="{28A0092B-C50C-407E-A947-70E740481C1C}">
                <a14:useLocalDpi xmlns:a14="http://schemas.microsoft.com/office/drawing/2010/main" val="0"/>
              </a:ext>
            </a:extLst>
          </a:blip>
          <a:stretch>
            <a:fillRect/>
          </a:stretch>
        </p:blipFill>
        <p:spPr>
          <a:xfrm>
            <a:off x="2234803" y="2362200"/>
            <a:ext cx="2793206" cy="3724275"/>
          </a:xfrm>
          <a:noFill/>
        </p:spPr>
      </p:pic>
      <p:sp>
        <p:nvSpPr>
          <p:cNvPr id="44035" name="Rectangle 3">
            <a:extLst>
              <a:ext uri="{FF2B5EF4-FFF2-40B4-BE49-F238E27FC236}">
                <a16:creationId xmlns:a16="http://schemas.microsoft.com/office/drawing/2014/main" id="{5467CE0E-07A5-4F0F-926E-FF401B61E556}"/>
              </a:ext>
            </a:extLst>
          </p:cNvPr>
          <p:cNvSpPr>
            <a:spLocks noGrp="1" noChangeArrowheads="1"/>
          </p:cNvSpPr>
          <p:nvPr>
            <p:ph type="body" sz="half" idx="2"/>
          </p:nvPr>
        </p:nvSpPr>
        <p:spPr>
          <a:xfrm>
            <a:off x="6280151" y="2362201"/>
            <a:ext cx="3775075" cy="3724275"/>
          </a:xfrm>
        </p:spPr>
        <p:txBody>
          <a:bodyPr>
            <a:normAutofit lnSpcReduction="10000"/>
          </a:bodyPr>
          <a:lstStyle/>
          <a:p>
            <a:pPr eaLnBrk="1" hangingPunct="1"/>
            <a:r>
              <a:rPr lang="en-US" altLang="en-US" sz="2400"/>
              <a:t>Patient is placed in the posture constant chair with their hips all the way back against the back of the chair.</a:t>
            </a:r>
          </a:p>
          <a:p>
            <a:pPr eaLnBrk="1" hangingPunct="1"/>
            <a:r>
              <a:rPr lang="en-US" altLang="en-US" sz="2400"/>
              <a:t>The knees and ankles are moved to the side posts of the chair to allow room for the tube.</a:t>
            </a:r>
          </a:p>
        </p:txBody>
      </p:sp>
      <p:sp>
        <p:nvSpPr>
          <p:cNvPr id="2" name="TextBox 1">
            <a:extLst>
              <a:ext uri="{FF2B5EF4-FFF2-40B4-BE49-F238E27FC236}">
                <a16:creationId xmlns:a16="http://schemas.microsoft.com/office/drawing/2014/main" id="{C27138AF-C3A3-499D-827F-FAB54308FCDF}"/>
              </a:ext>
            </a:extLst>
          </p:cNvPr>
          <p:cNvSpPr txBox="1"/>
          <p:nvPr/>
        </p:nvSpPr>
        <p:spPr>
          <a:xfrm>
            <a:off x="3556000" y="2895639"/>
            <a:ext cx="774700" cy="369332"/>
          </a:xfrm>
          <a:prstGeom prst="rect">
            <a:avLst/>
          </a:prstGeom>
          <a:solidFill>
            <a:schemeClr val="accent4"/>
          </a:solidFill>
        </p:spPr>
        <p:txBody>
          <a:bodyPr wrap="square" rtlCol="0">
            <a:spAutoFit/>
          </a:bodyPr>
          <a:lstStyle/>
          <a:p>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AutoShape 2">
            <a:extLst>
              <a:ext uri="{FF2B5EF4-FFF2-40B4-BE49-F238E27FC236}">
                <a16:creationId xmlns:a16="http://schemas.microsoft.com/office/drawing/2014/main" id="{844E0031-58B4-46BF-95B8-ECF89E5FFB06}"/>
              </a:ext>
            </a:extLst>
          </p:cNvPr>
          <p:cNvSpPr>
            <a:spLocks noGrp="1" noChangeArrowheads="1"/>
          </p:cNvSpPr>
          <p:nvPr>
            <p:ph type="title"/>
          </p:nvPr>
        </p:nvSpPr>
        <p:spPr/>
        <p:txBody>
          <a:bodyPr/>
          <a:lstStyle/>
          <a:p>
            <a:pPr eaLnBrk="1" hangingPunct="1"/>
            <a:r>
              <a:rPr lang="en-US" altLang="en-US" b="0">
                <a:solidFill>
                  <a:schemeClr val="hlink"/>
                </a:solidFill>
              </a:rPr>
              <a:t>Taking the Base Posterior</a:t>
            </a:r>
          </a:p>
        </p:txBody>
      </p:sp>
      <p:pic>
        <p:nvPicPr>
          <p:cNvPr id="43012" name="Picture 4" descr="page 60">
            <a:extLst>
              <a:ext uri="{FF2B5EF4-FFF2-40B4-BE49-F238E27FC236}">
                <a16:creationId xmlns:a16="http://schemas.microsoft.com/office/drawing/2014/main" id="{AC244342-FCAA-444C-B3F3-5C213CBF9EAE}"/>
              </a:ext>
            </a:extLst>
          </p:cNvPr>
          <p:cNvPicPr>
            <a:picLocks noGrp="1" noChangeAspect="1" noChangeArrowheads="1"/>
          </p:cNvPicPr>
          <p:nvPr>
            <p:ph sz="half" idx="1"/>
          </p:nvPr>
        </p:nvPicPr>
        <p:blipFill>
          <a:blip r:embed="rId3">
            <a:lum bright="-30000" contrast="54000"/>
            <a:grayscl/>
            <a:extLst>
              <a:ext uri="{28A0092B-C50C-407E-A947-70E740481C1C}">
                <a14:useLocalDpi xmlns:a14="http://schemas.microsoft.com/office/drawing/2010/main" val="0"/>
              </a:ext>
            </a:extLst>
          </a:blip>
          <a:stretch>
            <a:fillRect/>
          </a:stretch>
        </p:blipFill>
        <p:spPr>
          <a:xfrm>
            <a:off x="2079402" y="2362200"/>
            <a:ext cx="3104008" cy="3724275"/>
          </a:xfrm>
          <a:noFill/>
        </p:spPr>
      </p:pic>
      <p:sp>
        <p:nvSpPr>
          <p:cNvPr id="43011" name="Rectangle 3">
            <a:extLst>
              <a:ext uri="{FF2B5EF4-FFF2-40B4-BE49-F238E27FC236}">
                <a16:creationId xmlns:a16="http://schemas.microsoft.com/office/drawing/2014/main" id="{12606A42-C8F7-4EF0-8483-356365DFB24F}"/>
              </a:ext>
            </a:extLst>
          </p:cNvPr>
          <p:cNvSpPr>
            <a:spLocks noGrp="1" noChangeArrowheads="1"/>
          </p:cNvSpPr>
          <p:nvPr>
            <p:ph type="body" sz="half" idx="2"/>
          </p:nvPr>
        </p:nvSpPr>
        <p:spPr>
          <a:xfrm>
            <a:off x="6280151" y="2362201"/>
            <a:ext cx="3775075" cy="3724275"/>
          </a:xfrm>
        </p:spPr>
        <p:txBody>
          <a:bodyPr>
            <a:normAutofit fontScale="92500" lnSpcReduction="10000"/>
          </a:bodyPr>
          <a:lstStyle/>
          <a:p>
            <a:pPr eaLnBrk="1" hangingPunct="1"/>
            <a:r>
              <a:rPr lang="en-US" altLang="en-US" sz="2400"/>
              <a:t>Buckey and Tube are 90</a:t>
            </a:r>
            <a:r>
              <a:rPr lang="en-US" altLang="en-US" sz="2400" baseline="30000"/>
              <a:t>o </a:t>
            </a:r>
            <a:r>
              <a:rPr lang="en-US" altLang="en-US" sz="2400"/>
              <a:t>to each other.</a:t>
            </a:r>
          </a:p>
          <a:p>
            <a:pPr eaLnBrk="1" hangingPunct="1"/>
            <a:r>
              <a:rPr lang="en-US" altLang="en-US" sz="2400"/>
              <a:t>Tube is at 48 inched FFD.</a:t>
            </a:r>
          </a:p>
          <a:p>
            <a:pPr eaLnBrk="1" hangingPunct="1"/>
            <a:r>
              <a:rPr lang="en-US" altLang="en-US" sz="2400"/>
              <a:t>Absolutely  NO head tilt.</a:t>
            </a:r>
          </a:p>
          <a:p>
            <a:pPr eaLnBrk="1" hangingPunct="1"/>
            <a:r>
              <a:rPr lang="en-US" altLang="en-US" sz="2400"/>
              <a:t>Taken with the central ray through the center of the mandible and the EAM.</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D5487C-18F6-4DDD-9E1E-26316F6326AD}"/>
              </a:ext>
            </a:extLst>
          </p:cNvPr>
          <p:cNvSpPr>
            <a:spLocks noGrp="1"/>
          </p:cNvSpPr>
          <p:nvPr>
            <p:ph type="title"/>
          </p:nvPr>
        </p:nvSpPr>
        <p:spPr/>
        <p:txBody>
          <a:bodyPr/>
          <a:lstStyle/>
          <a:p>
            <a:r>
              <a:rPr lang="en-US"/>
              <a:t>Finish Biomechanics</a:t>
            </a:r>
            <a:endParaRPr lang="en-US" dirty="0"/>
          </a:p>
        </p:txBody>
      </p:sp>
      <p:pic>
        <p:nvPicPr>
          <p:cNvPr id="5" name="Drew CBCT video 1">
            <a:hlinkClick r:id="" action="ppaction://media"/>
            <a:extLst>
              <a:ext uri="{FF2B5EF4-FFF2-40B4-BE49-F238E27FC236}">
                <a16:creationId xmlns:a16="http://schemas.microsoft.com/office/drawing/2014/main" id="{F15F5407-5537-439A-A80C-5100396581E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79688" y="2603500"/>
            <a:ext cx="5978525" cy="3416300"/>
          </a:xfrm>
        </p:spPr>
      </p:pic>
    </p:spTree>
    <p:extLst>
      <p:ext uri="{BB962C8B-B14F-4D97-AF65-F5344CB8AC3E}">
        <p14:creationId xmlns:p14="http://schemas.microsoft.com/office/powerpoint/2010/main" val="270250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0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2">
            <a:extLst>
              <a:ext uri="{FF2B5EF4-FFF2-40B4-BE49-F238E27FC236}">
                <a16:creationId xmlns:a16="http://schemas.microsoft.com/office/drawing/2014/main" id="{759AC155-8239-4789-BA05-4E77F97E8C96}"/>
              </a:ext>
            </a:extLst>
          </p:cNvPr>
          <p:cNvSpPr>
            <a:spLocks noGrp="1" noChangeArrowheads="1"/>
          </p:cNvSpPr>
          <p:nvPr>
            <p:ph type="title"/>
          </p:nvPr>
        </p:nvSpPr>
        <p:spPr/>
        <p:txBody>
          <a:bodyPr/>
          <a:lstStyle/>
          <a:p>
            <a:pPr eaLnBrk="1" hangingPunct="1"/>
            <a:r>
              <a:rPr lang="en-US" altLang="en-US"/>
              <a:t>Locking Mechanisms</a:t>
            </a:r>
          </a:p>
        </p:txBody>
      </p:sp>
      <p:sp>
        <p:nvSpPr>
          <p:cNvPr id="9219" name="Rectangle 3">
            <a:extLst>
              <a:ext uri="{FF2B5EF4-FFF2-40B4-BE49-F238E27FC236}">
                <a16:creationId xmlns:a16="http://schemas.microsoft.com/office/drawing/2014/main" id="{EC99312E-C069-4680-AD23-6BC06F531951}"/>
              </a:ext>
            </a:extLst>
          </p:cNvPr>
          <p:cNvSpPr>
            <a:spLocks noGrp="1" noChangeArrowheads="1"/>
          </p:cNvSpPr>
          <p:nvPr>
            <p:ph idx="1"/>
          </p:nvPr>
        </p:nvSpPr>
        <p:spPr/>
        <p:txBody>
          <a:bodyPr/>
          <a:lstStyle/>
          <a:p>
            <a:pPr eaLnBrk="1" hangingPunct="1"/>
            <a:r>
              <a:rPr lang="en-US" altLang="en-US"/>
              <a:t>Convergence</a:t>
            </a:r>
          </a:p>
          <a:p>
            <a:pPr eaLnBrk="1" hangingPunct="1"/>
            <a:r>
              <a:rPr lang="en-US" altLang="en-US"/>
              <a:t>Slope</a:t>
            </a:r>
          </a:p>
          <a:p>
            <a:pPr eaLnBrk="1" hangingPunct="1"/>
            <a:r>
              <a:rPr lang="en-US" altLang="en-US"/>
              <a:t>Convexity</a:t>
            </a:r>
          </a:p>
          <a:p>
            <a:pPr eaLnBrk="1" hangingPunct="1"/>
            <a:endParaRPr lang="en-US"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a:extLst>
              <a:ext uri="{FF2B5EF4-FFF2-40B4-BE49-F238E27FC236}">
                <a16:creationId xmlns:a16="http://schemas.microsoft.com/office/drawing/2014/main" id="{044780FD-11B3-4CBC-A7F8-C60A3099983C}"/>
              </a:ext>
            </a:extLst>
          </p:cNvPr>
          <p:cNvSpPr>
            <a:spLocks noGrp="1" noChangeArrowheads="1"/>
          </p:cNvSpPr>
          <p:nvPr>
            <p:ph type="title"/>
          </p:nvPr>
        </p:nvSpPr>
        <p:spPr/>
        <p:txBody>
          <a:bodyPr/>
          <a:lstStyle/>
          <a:p>
            <a:pPr eaLnBrk="1" hangingPunct="1"/>
            <a:r>
              <a:rPr lang="en-US" altLang="en-US"/>
              <a:t>Convergence lock prevents rotation</a:t>
            </a:r>
          </a:p>
        </p:txBody>
      </p:sp>
      <p:pic>
        <p:nvPicPr>
          <p:cNvPr id="10243" name="Picture 3" descr="converg lock">
            <a:extLst>
              <a:ext uri="{FF2B5EF4-FFF2-40B4-BE49-F238E27FC236}">
                <a16:creationId xmlns:a16="http://schemas.microsoft.com/office/drawing/2014/main" id="{8470D8BF-B326-4661-B9AB-79CD43669F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1" y="2286001"/>
            <a:ext cx="6018213" cy="353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a:extLst>
              <a:ext uri="{FF2B5EF4-FFF2-40B4-BE49-F238E27FC236}">
                <a16:creationId xmlns:a16="http://schemas.microsoft.com/office/drawing/2014/main" id="{BB4EA469-EEFB-482D-AC3C-20B9F81EF6BF}"/>
              </a:ext>
            </a:extLst>
          </p:cNvPr>
          <p:cNvSpPr>
            <a:spLocks noGrp="1" noChangeArrowheads="1"/>
          </p:cNvSpPr>
          <p:nvPr>
            <p:ph type="title"/>
          </p:nvPr>
        </p:nvSpPr>
        <p:spPr>
          <a:xfrm>
            <a:off x="4648200" y="304800"/>
            <a:ext cx="5562600" cy="685800"/>
          </a:xfrm>
        </p:spPr>
        <p:txBody>
          <a:bodyPr>
            <a:normAutofit fontScale="90000"/>
          </a:bodyPr>
          <a:lstStyle/>
          <a:p>
            <a:pPr eaLnBrk="1" hangingPunct="1"/>
            <a:r>
              <a:rPr lang="en-US" altLang="en-US" b="0" dirty="0">
                <a:solidFill>
                  <a:schemeClr val="bg1"/>
                </a:solidFill>
              </a:rPr>
              <a:t>Normal/Abnormal Motion</a:t>
            </a:r>
          </a:p>
        </p:txBody>
      </p:sp>
      <p:pic>
        <p:nvPicPr>
          <p:cNvPr id="11267" name="Picture 3" descr="Page 43">
            <a:extLst>
              <a:ext uri="{FF2B5EF4-FFF2-40B4-BE49-F238E27FC236}">
                <a16:creationId xmlns:a16="http://schemas.microsoft.com/office/drawing/2014/main" id="{39B48FAE-77C9-4770-BF58-BAC4B281ED95}"/>
              </a:ext>
            </a:extLst>
          </p:cNvPr>
          <p:cNvPicPr>
            <a:picLocks noGrp="1" noChangeAspect="1" noChangeArrowheads="1"/>
          </p:cNvPicPr>
          <p:nvPr>
            <p:ph sz="half" idx="1"/>
          </p:nvPr>
        </p:nvPicPr>
        <p:blipFill>
          <a:blip r:embed="rId3">
            <a:lum bright="-6000" contrast="24000"/>
            <a:extLst>
              <a:ext uri="{28A0092B-C50C-407E-A947-70E740481C1C}">
                <a14:useLocalDpi xmlns:a14="http://schemas.microsoft.com/office/drawing/2010/main" val="0"/>
              </a:ext>
            </a:extLst>
          </a:blip>
          <a:srcRect/>
          <a:stretch>
            <a:fillRect/>
          </a:stretch>
        </p:blipFill>
        <p:spPr>
          <a:xfrm>
            <a:off x="1524001" y="914400"/>
            <a:ext cx="4727575" cy="5943600"/>
          </a:xfrm>
          <a:noFill/>
        </p:spPr>
      </p:pic>
      <p:sp>
        <p:nvSpPr>
          <p:cNvPr id="11268" name="Rectangle 4">
            <a:extLst>
              <a:ext uri="{FF2B5EF4-FFF2-40B4-BE49-F238E27FC236}">
                <a16:creationId xmlns:a16="http://schemas.microsoft.com/office/drawing/2014/main" id="{47D4F04B-B5AD-4DC8-BAC5-1479E50E8614}"/>
              </a:ext>
            </a:extLst>
          </p:cNvPr>
          <p:cNvSpPr>
            <a:spLocks noGrp="1" noChangeArrowheads="1"/>
          </p:cNvSpPr>
          <p:nvPr>
            <p:ph type="body" sz="half" idx="2"/>
          </p:nvPr>
        </p:nvSpPr>
        <p:spPr>
          <a:xfrm>
            <a:off x="6629400" y="2819401"/>
            <a:ext cx="4038600" cy="3230563"/>
          </a:xfrm>
        </p:spPr>
        <p:txBody>
          <a:bodyPr/>
          <a:lstStyle/>
          <a:p>
            <a:pPr eaLnBrk="1" hangingPunct="1"/>
            <a:r>
              <a:rPr lang="en-US" altLang="en-US" sz="2400"/>
              <a:t>In his studies, it became apparent that the primary direction of misalignment of the atlas vertebra is anteriority or posteriority rather than laterally. </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95</TotalTime>
  <Words>1339</Words>
  <Application>Microsoft Office PowerPoint</Application>
  <PresentationFormat>Widescreen</PresentationFormat>
  <Paragraphs>193</Paragraphs>
  <Slides>64</Slides>
  <Notes>31</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64</vt:i4>
      </vt:variant>
    </vt:vector>
  </HeadingPairs>
  <TitlesOfParts>
    <vt:vector size="74" baseType="lpstr">
      <vt:lpstr>Arial</vt:lpstr>
      <vt:lpstr>Calibri</vt:lpstr>
      <vt:lpstr>Century Gothic</vt:lpstr>
      <vt:lpstr>Comic Sans MS</vt:lpstr>
      <vt:lpstr>Garamond</vt:lpstr>
      <vt:lpstr>Tahoma</vt:lpstr>
      <vt:lpstr>Times New Roman</vt:lpstr>
      <vt:lpstr>Wingdings</vt:lpstr>
      <vt:lpstr>Wingdings 3</vt:lpstr>
      <vt:lpstr>Ion Boardroom</vt:lpstr>
      <vt:lpstr>Blair Concepts of Spinal Biomechanics</vt:lpstr>
      <vt:lpstr>Dr. Blair’s Chiropractic Premises</vt:lpstr>
      <vt:lpstr>PowerPoint Presentation</vt:lpstr>
      <vt:lpstr>3-D Torqued Subluxation </vt:lpstr>
      <vt:lpstr>Volume 18</vt:lpstr>
      <vt:lpstr>BJ Palmer</vt:lpstr>
      <vt:lpstr>Locking Mechanisms</vt:lpstr>
      <vt:lpstr>Convergence lock prevents rotation</vt:lpstr>
      <vt:lpstr>Normal/Abnormal Motion</vt:lpstr>
      <vt:lpstr>Convergence Angles</vt:lpstr>
      <vt:lpstr>Long Axis of Articulation of the Condyle</vt:lpstr>
      <vt:lpstr>Measuring the Convergence Angles</vt:lpstr>
      <vt:lpstr>Slope lock prevents lateral movement</vt:lpstr>
      <vt:lpstr>Slope Angles</vt:lpstr>
      <vt:lpstr>Lateral Slope Angles</vt:lpstr>
      <vt:lpstr>Measuring Slope Angles</vt:lpstr>
      <vt:lpstr>Take out your copy of the R &amp; L Blair PVs and your ruler, protractor, and marker.</vt:lpstr>
      <vt:lpstr>Measuring Slope Angles</vt:lpstr>
      <vt:lpstr>Convexity lock prevents A-P movement</vt:lpstr>
      <vt:lpstr>Convexity Angles</vt:lpstr>
      <vt:lpstr>Occipital Condyle Convexity</vt:lpstr>
      <vt:lpstr>Convexity Angles</vt:lpstr>
      <vt:lpstr>Blair Concept of Atlas Motion</vt:lpstr>
      <vt:lpstr>Atlas tracks along one condyle and slips off the other</vt:lpstr>
      <vt:lpstr> Two wheels with a bent axle. Blair used this model as viewed from above to illus-trate the concept of sliding and tracking. Because the orientation of the occipital condyles is like a pair of wheels with a bent axle, if one wheel moves straight forwards along its longitudinal axis, the other wheel must necessarily go in the same direction and slide off its normal longitudinal plane, which would thus appear as a one-sided articular misalignment on a Blair Protracto view  X-ray. </vt:lpstr>
      <vt:lpstr>This “Tracking and Sliding”…</vt:lpstr>
      <vt:lpstr>When the misalignment is to the anterior, it is simultaneously misaligned to the superior and lateral.</vt:lpstr>
      <vt:lpstr>PowerPoint Presentation</vt:lpstr>
      <vt:lpstr>When the misalignment is to the posterior, it is simultaneously misaligned to the inferior and lateral.</vt:lpstr>
      <vt:lpstr>PowerPoint Presentation</vt:lpstr>
      <vt:lpstr>PowerPoint Presentation</vt:lpstr>
      <vt:lpstr>Anterior Sup. &amp; Posterior Inf. Motion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 it Laterality?</vt:lpstr>
      <vt:lpstr>APOM</vt:lpstr>
      <vt:lpstr>Obstructed TP</vt:lpstr>
      <vt:lpstr>Base Posterior</vt:lpstr>
      <vt:lpstr>Marked BP-Convergence Angles</vt:lpstr>
      <vt:lpstr>Taking the Base Posterior</vt:lpstr>
      <vt:lpstr>Taking the Base Posterior</vt:lpstr>
      <vt:lpstr>Finish Biomechanics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Argentina Blair class</dc:title>
  <dc:creator>Thomas Forest</dc:creator>
  <cp:lastModifiedBy>Thomas Forest</cp:lastModifiedBy>
  <cp:revision>16</cp:revision>
  <dcterms:created xsi:type="dcterms:W3CDTF">2021-11-13T18:04:03Z</dcterms:created>
  <dcterms:modified xsi:type="dcterms:W3CDTF">2024-04-17T18:10:13Z</dcterms:modified>
</cp:coreProperties>
</file>