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300" r:id="rId3"/>
    <p:sldId id="257" r:id="rId4"/>
    <p:sldId id="258" r:id="rId5"/>
    <p:sldId id="259" r:id="rId6"/>
    <p:sldId id="260" r:id="rId7"/>
    <p:sldId id="327" r:id="rId8"/>
    <p:sldId id="261" r:id="rId9"/>
    <p:sldId id="328" r:id="rId10"/>
    <p:sldId id="329" r:id="rId11"/>
    <p:sldId id="262" r:id="rId12"/>
    <p:sldId id="263" r:id="rId13"/>
    <p:sldId id="264" r:id="rId14"/>
    <p:sldId id="265" r:id="rId15"/>
    <p:sldId id="266" r:id="rId16"/>
    <p:sldId id="267" r:id="rId17"/>
    <p:sldId id="268" r:id="rId18"/>
    <p:sldId id="272" r:id="rId19"/>
    <p:sldId id="273" r:id="rId20"/>
    <p:sldId id="275" r:id="rId21"/>
    <p:sldId id="276" r:id="rId22"/>
    <p:sldId id="277" r:id="rId23"/>
    <p:sldId id="282" r:id="rId24"/>
    <p:sldId id="283" r:id="rId25"/>
    <p:sldId id="286" r:id="rId26"/>
    <p:sldId id="303" r:id="rId27"/>
    <p:sldId id="304" r:id="rId28"/>
    <p:sldId id="326" r:id="rId29"/>
    <p:sldId id="305" r:id="rId30"/>
    <p:sldId id="306" r:id="rId31"/>
    <p:sldId id="307" r:id="rId32"/>
    <p:sldId id="308" r:id="rId33"/>
    <p:sldId id="309" r:id="rId34"/>
    <p:sldId id="310" r:id="rId35"/>
    <p:sldId id="311" r:id="rId36"/>
    <p:sldId id="316" r:id="rId37"/>
    <p:sldId id="319" r:id="rId38"/>
    <p:sldId id="320" r:id="rId39"/>
    <p:sldId id="321" r:id="rId40"/>
    <p:sldId id="322" r:id="rId41"/>
    <p:sldId id="324" r:id="rId42"/>
    <p:sldId id="325" r:id="rId43"/>
    <p:sldId id="323" r:id="rId44"/>
    <p:sldId id="318" r:id="rId45"/>
    <p:sldId id="317"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07" autoAdjust="0"/>
  </p:normalViewPr>
  <p:slideViewPr>
    <p:cSldViewPr>
      <p:cViewPr varScale="1">
        <p:scale>
          <a:sx n="104" d="100"/>
          <a:sy n="104" d="100"/>
        </p:scale>
        <p:origin x="1816" y="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9AD21-4979-43F5-B77D-C389DA95AB24}" type="datetimeFigureOut">
              <a:rPr lang="en-US" smtClean="0"/>
              <a:pPr/>
              <a:t>11/16/2018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B4C7E-8386-456D-99C0-6FE7F559BA56}" type="slidenum">
              <a:rPr lang="en-US" smtClean="0"/>
              <a:pPr/>
              <a:t>‹#›</a:t>
            </a:fld>
            <a:endParaRPr lang="en-US"/>
          </a:p>
        </p:txBody>
      </p:sp>
    </p:spTree>
    <p:extLst>
      <p:ext uri="{BB962C8B-B14F-4D97-AF65-F5344CB8AC3E}">
        <p14:creationId xmlns:p14="http://schemas.microsoft.com/office/powerpoint/2010/main" val="410313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DC49D-2AE6-4A40-9E93-CC26B2108B30}" type="slidenum">
              <a:rPr lang="en-US" smtClean="0"/>
              <a:pPr/>
              <a:t>2</a:t>
            </a:fld>
            <a:endParaRPr lang="en-US"/>
          </a:p>
        </p:txBody>
      </p:sp>
    </p:spTree>
    <p:extLst>
      <p:ext uri="{BB962C8B-B14F-4D97-AF65-F5344CB8AC3E}">
        <p14:creationId xmlns:p14="http://schemas.microsoft.com/office/powerpoint/2010/main" val="61250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C332E-EC97-465F-B578-8ECDFC04FDE6}" type="slidenum">
              <a:rPr lang="en-US" altLang="en-US" smtClean="0"/>
              <a:pPr/>
              <a:t>3</a:t>
            </a:fld>
            <a:endParaRPr lang="en-US" altLang="en-US"/>
          </a:p>
        </p:txBody>
      </p:sp>
    </p:spTree>
    <p:extLst>
      <p:ext uri="{BB962C8B-B14F-4D97-AF65-F5344CB8AC3E}">
        <p14:creationId xmlns:p14="http://schemas.microsoft.com/office/powerpoint/2010/main" val="232236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9B4C7E-8386-456D-99C0-6FE7F559BA56}" type="slidenum">
              <a:rPr lang="en-US" smtClean="0"/>
              <a:pPr/>
              <a:t>5</a:t>
            </a:fld>
            <a:endParaRPr lang="en-US"/>
          </a:p>
        </p:txBody>
      </p:sp>
    </p:spTree>
    <p:extLst>
      <p:ext uri="{BB962C8B-B14F-4D97-AF65-F5344CB8AC3E}">
        <p14:creationId xmlns:p14="http://schemas.microsoft.com/office/powerpoint/2010/main" val="380936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B4C7E-8386-456D-99C0-6FE7F559BA56}" type="slidenum">
              <a:rPr lang="en-US" smtClean="0"/>
              <a:pPr/>
              <a:t>20</a:t>
            </a:fld>
            <a:endParaRPr lang="en-US"/>
          </a:p>
        </p:txBody>
      </p:sp>
    </p:spTree>
    <p:extLst>
      <p:ext uri="{BB962C8B-B14F-4D97-AF65-F5344CB8AC3E}">
        <p14:creationId xmlns:p14="http://schemas.microsoft.com/office/powerpoint/2010/main" val="275948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DC49D-2AE6-4A40-9E93-CC26B2108B30}" type="slidenum">
              <a:rPr lang="en-US" smtClean="0"/>
              <a:pPr/>
              <a:t>25</a:t>
            </a:fld>
            <a:endParaRPr lang="en-US"/>
          </a:p>
        </p:txBody>
      </p:sp>
    </p:spTree>
    <p:extLst>
      <p:ext uri="{BB962C8B-B14F-4D97-AF65-F5344CB8AC3E}">
        <p14:creationId xmlns:p14="http://schemas.microsoft.com/office/powerpoint/2010/main" val="113729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3662036-3031-4F6D-AAD8-3D07AD470D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2036-3031-4F6D-AAD8-3D07AD470D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2036-3031-4F6D-AAD8-3D07AD470D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2036-3031-4F6D-AAD8-3D07AD470D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2036-3031-4F6D-AAD8-3D07AD470D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62036-3031-4F6D-AAD8-3D07AD470D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62036-3031-4F6D-AAD8-3D07AD470D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62036-3031-4F6D-AAD8-3D07AD470D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62036-3031-4F6D-AAD8-3D07AD470D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62036-3031-4F6D-AAD8-3D07AD470D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274AE2-3114-4718-A480-1004B8BBE125}"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3662036-3031-4F6D-AAD8-3D07AD470DD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274AE2-3114-4718-A480-1004B8BBE125}" type="datetimeFigureOut">
              <a:rPr lang="en-US" smtClean="0"/>
              <a:pPr/>
              <a:t>11/16/2018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662036-3031-4F6D-AAD8-3D07AD470DD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Upper Cervical?</a:t>
            </a:r>
            <a:endParaRPr lang="en-US" dirty="0"/>
          </a:p>
        </p:txBody>
      </p:sp>
      <p:sp>
        <p:nvSpPr>
          <p:cNvPr id="3" name="Subtitle 2"/>
          <p:cNvSpPr>
            <a:spLocks noGrp="1"/>
          </p:cNvSpPr>
          <p:nvPr>
            <p:ph type="subTitle" idx="1"/>
          </p:nvPr>
        </p:nvSpPr>
        <p:spPr/>
        <p:txBody>
          <a:bodyPr/>
          <a:lstStyle/>
          <a:p>
            <a:r>
              <a:rPr lang="en-US" dirty="0" smtClean="0"/>
              <a:t>Life West, hour 2.5</a:t>
            </a:r>
          </a:p>
          <a:p>
            <a:r>
              <a:rPr lang="en-US" dirty="0" smtClean="0"/>
              <a:t>Drs. Campbell </a:t>
            </a:r>
            <a:r>
              <a:rPr lang="en-US" smtClean="0"/>
              <a:t>&amp; Forest</a:t>
            </a:r>
            <a:endParaRPr lang="en-US" dirty="0"/>
          </a:p>
        </p:txBody>
      </p:sp>
    </p:spTree>
    <p:extLst>
      <p:ext uri="{BB962C8B-B14F-4D97-AF65-F5344CB8AC3E}">
        <p14:creationId xmlns:p14="http://schemas.microsoft.com/office/powerpoint/2010/main" val="4237285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Monkey </a:t>
            </a:r>
            <a:r>
              <a:rPr lang="en-US" dirty="0" smtClean="0"/>
              <a:t>experiments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Lesioning </a:t>
            </a:r>
            <a:r>
              <a:rPr lang="en-US" b="1" dirty="0"/>
              <a:t>Alternative Primate Subcortical</a:t>
            </a:r>
            <a:br>
              <a:rPr lang="en-US" b="1" dirty="0"/>
            </a:br>
            <a:r>
              <a:rPr lang="en-US" b="1" dirty="0"/>
              <a:t>Spinal Motor </a:t>
            </a:r>
            <a:r>
              <a:rPr lang="en-US" b="1" dirty="0" smtClean="0"/>
              <a:t>Tracts</a:t>
            </a:r>
          </a:p>
          <a:p>
            <a:pPr marL="0" indent="0">
              <a:buNone/>
            </a:pPr>
            <a:r>
              <a:rPr lang="en-US" dirty="0"/>
              <a:t/>
            </a:r>
            <a:br>
              <a:rPr lang="en-US" dirty="0"/>
            </a:br>
            <a:r>
              <a:rPr lang="en-US" dirty="0"/>
              <a:t>The inability to completely paralyze monkeys, even with bilateral</a:t>
            </a:r>
            <a:br>
              <a:rPr lang="en-US" dirty="0"/>
            </a:br>
            <a:r>
              <a:rPr lang="en-US" dirty="0"/>
              <a:t>pyramidal lesions, suggests the existence of alternative descending</a:t>
            </a:r>
            <a:br>
              <a:rPr lang="en-US" dirty="0"/>
            </a:br>
            <a:r>
              <a:rPr lang="en-US" dirty="0"/>
              <a:t>pathways that are important for voluntary limb </a:t>
            </a:r>
            <a:r>
              <a:rPr lang="en-US" dirty="0" smtClean="0"/>
              <a:t>function. 37,38</a:t>
            </a:r>
          </a:p>
          <a:p>
            <a:pPr marL="0" indent="0">
              <a:buNone/>
            </a:pPr>
            <a:r>
              <a:rPr lang="en-US" dirty="0"/>
              <a:t/>
            </a:r>
            <a:br>
              <a:rPr lang="en-US" dirty="0"/>
            </a:br>
            <a:r>
              <a:rPr lang="en-US" dirty="0"/>
              <a:t>After the monkeys recovered from bilateral </a:t>
            </a:r>
            <a:r>
              <a:rPr lang="en-US" dirty="0" err="1"/>
              <a:t>pyramidotomies</a:t>
            </a:r>
            <a:r>
              <a:rPr lang="en-US" dirty="0"/>
              <a:t>, Lawrence</a:t>
            </a:r>
            <a:br>
              <a:rPr lang="en-US" dirty="0"/>
            </a:br>
            <a:r>
              <a:rPr lang="en-US" dirty="0"/>
              <a:t>and </a:t>
            </a:r>
            <a:r>
              <a:rPr lang="en-US" dirty="0" err="1" smtClean="0"/>
              <a:t>Kuypers</a:t>
            </a:r>
            <a:r>
              <a:rPr lang="en-US" dirty="0" smtClean="0"/>
              <a:t> 37,45 </a:t>
            </a:r>
            <a:r>
              <a:rPr lang="en-US" dirty="0"/>
              <a:t>performed additional lesioning of anterior or lateral</a:t>
            </a:r>
            <a:br>
              <a:rPr lang="en-US" dirty="0"/>
            </a:br>
            <a:r>
              <a:rPr lang="en-US" dirty="0"/>
              <a:t>subcortical spinal pathways to further delineate the influence of</a:t>
            </a:r>
            <a:br>
              <a:rPr lang="en-US" dirty="0"/>
            </a:br>
            <a:r>
              <a:rPr lang="en-US" dirty="0"/>
              <a:t>these alternative tracts on motor function. Subcortical pathways</a:t>
            </a:r>
            <a:br>
              <a:rPr lang="en-US" dirty="0"/>
            </a:br>
            <a:r>
              <a:rPr lang="en-US" dirty="0"/>
              <a:t>were separated into medial (</a:t>
            </a:r>
            <a:r>
              <a:rPr lang="en-US" dirty="0" err="1"/>
              <a:t>eg</a:t>
            </a:r>
            <a:r>
              <a:rPr lang="en-US" dirty="0"/>
              <a:t>, vestibular nuclei and pontine/medullary</a:t>
            </a:r>
            <a:br>
              <a:rPr lang="en-US" dirty="0"/>
            </a:br>
            <a:r>
              <a:rPr lang="en-US" dirty="0"/>
              <a:t>reticular formation) and lateral (</a:t>
            </a:r>
            <a:r>
              <a:rPr lang="en-US" dirty="0" err="1"/>
              <a:t>eg</a:t>
            </a:r>
            <a:r>
              <a:rPr lang="en-US" dirty="0"/>
              <a:t>, pars </a:t>
            </a:r>
            <a:r>
              <a:rPr lang="en-US" dirty="0" err="1"/>
              <a:t>magnocellularis</a:t>
            </a:r>
            <a:r>
              <a:rPr lang="en-US" dirty="0"/>
              <a:t> of the red</a:t>
            </a:r>
            <a:br>
              <a:rPr lang="en-US" dirty="0"/>
            </a:br>
            <a:r>
              <a:rPr lang="en-US" dirty="0"/>
              <a:t>nucleus) nuclear origins within the brainstem. Terminations of these</a:t>
            </a:r>
            <a:br>
              <a:rPr lang="en-US" dirty="0"/>
            </a:br>
            <a:r>
              <a:rPr lang="en-US" dirty="0"/>
              <a:t>fiber tracts were on interneurons of the spinal cord. Medial lesions</a:t>
            </a:r>
            <a:br>
              <a:rPr lang="en-US" dirty="0"/>
            </a:br>
            <a:r>
              <a:rPr lang="en-US" dirty="0"/>
              <a:t>did not worsen distal hand function, whereas lateral lesions exacerbated</a:t>
            </a:r>
            <a:br>
              <a:rPr lang="en-US" dirty="0"/>
            </a:br>
            <a:r>
              <a:rPr lang="en-US" dirty="0"/>
              <a:t>distal forelimb dysfunction. Remarkably, these monkeys had</a:t>
            </a:r>
            <a:br>
              <a:rPr lang="en-US" dirty="0"/>
            </a:br>
            <a:r>
              <a:rPr lang="en-US" dirty="0"/>
              <a:t>little difficulty in standing and walking.</a:t>
            </a:r>
            <a:br>
              <a:rPr lang="en-US" dirty="0"/>
            </a:br>
            <a:r>
              <a:rPr lang="en-US" dirty="0"/>
              <a:t/>
            </a:r>
            <a:br>
              <a:rPr lang="en-US" dirty="0"/>
            </a:br>
            <a:r>
              <a:rPr lang="en-US" dirty="0"/>
              <a:t>37. Lawrence DG, </a:t>
            </a:r>
            <a:r>
              <a:rPr lang="en-US" dirty="0" err="1"/>
              <a:t>Kuypers</a:t>
            </a:r>
            <a:r>
              <a:rPr lang="en-US" dirty="0"/>
              <a:t> HG. The functional organization of the motor system in</a:t>
            </a:r>
            <a:br>
              <a:rPr lang="en-US" dirty="0"/>
            </a:br>
            <a:r>
              <a:rPr lang="en-US" dirty="0"/>
              <a:t>the monkey. I. The effects of bilateral pyramidal lesions. Brain. 1968;91(1):1-14.</a:t>
            </a:r>
            <a:br>
              <a:rPr lang="en-US" dirty="0"/>
            </a:br>
            <a:r>
              <a:rPr lang="en-US" dirty="0"/>
              <a:t>45. Lawrence DG, </a:t>
            </a:r>
            <a:r>
              <a:rPr lang="en-US" dirty="0" err="1"/>
              <a:t>Kuypers</a:t>
            </a:r>
            <a:r>
              <a:rPr lang="en-US" dirty="0"/>
              <a:t> HG. The functional organization of the motor system in</a:t>
            </a:r>
            <a:br>
              <a:rPr lang="en-US" dirty="0"/>
            </a:br>
            <a:r>
              <a:rPr lang="en-US" dirty="0"/>
              <a:t>the monkey. II. The effects of lesions of the descending brain-stem pathways. Brain.</a:t>
            </a:r>
            <a:br>
              <a:rPr lang="en-US" dirty="0"/>
            </a:br>
            <a:r>
              <a:rPr lang="en-US" dirty="0"/>
              <a:t>1968;91(1):15-36.</a:t>
            </a:r>
          </a:p>
          <a:p>
            <a:endParaRPr lang="en-US" dirty="0"/>
          </a:p>
        </p:txBody>
      </p:sp>
    </p:spTree>
    <p:extLst>
      <p:ext uri="{BB962C8B-B14F-4D97-AF65-F5344CB8AC3E}">
        <p14:creationId xmlns:p14="http://schemas.microsoft.com/office/powerpoint/2010/main" val="345954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z="3200"/>
              <a:t>What is a normal cervical curve?</a:t>
            </a:r>
            <a:br>
              <a:rPr lang="en-US" altLang="en-US" sz="3200"/>
            </a:br>
            <a:r>
              <a:rPr lang="en-US" altLang="en-US" sz="3200"/>
              <a:t>This would be perceived as a hyperlordosis.</a:t>
            </a:r>
          </a:p>
        </p:txBody>
      </p:sp>
      <p:pic>
        <p:nvPicPr>
          <p:cNvPr id="67587" name="Picture 3" descr="IMG_021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6782" y="2446554"/>
            <a:ext cx="4530436" cy="33666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0702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704088"/>
            <a:ext cx="8229600" cy="1581912"/>
          </a:xfrm>
        </p:spPr>
        <p:txBody>
          <a:bodyPr>
            <a:normAutofit fontScale="90000"/>
          </a:bodyPr>
          <a:lstStyle/>
          <a:p>
            <a:r>
              <a:rPr lang="en-US" altLang="en-US" sz="2800" dirty="0"/>
              <a:t>What is a normal cervical curve?</a:t>
            </a:r>
            <a:br>
              <a:rPr lang="en-US" altLang="en-US" sz="2800" dirty="0"/>
            </a:br>
            <a:r>
              <a:rPr lang="en-US" altLang="en-US" sz="2800" dirty="0"/>
              <a:t>Note on closer inspection that the </a:t>
            </a:r>
            <a:r>
              <a:rPr lang="en-US" altLang="en-US" sz="2800" dirty="0" err="1"/>
              <a:t>articular</a:t>
            </a:r>
            <a:r>
              <a:rPr lang="en-US" altLang="en-US" sz="2800" dirty="0"/>
              <a:t> pillar is malformed producing a </a:t>
            </a:r>
            <a:r>
              <a:rPr lang="en-US" altLang="en-US" sz="2800" dirty="0" err="1"/>
              <a:t>hyperlordotic</a:t>
            </a:r>
            <a:r>
              <a:rPr lang="en-US" altLang="en-US" sz="2800" dirty="0"/>
              <a:t> curve that is actually normal for this patient.</a:t>
            </a:r>
          </a:p>
        </p:txBody>
      </p:sp>
      <p:pic>
        <p:nvPicPr>
          <p:cNvPr id="68611" name="Picture 3" descr="IMG_021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6782" y="2442398"/>
            <a:ext cx="4530436" cy="3374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Line 4"/>
          <p:cNvSpPr>
            <a:spLocks noChangeShapeType="1"/>
          </p:cNvSpPr>
          <p:nvPr/>
        </p:nvSpPr>
        <p:spPr bwMode="auto">
          <a:xfrm flipH="1">
            <a:off x="3657600" y="2971800"/>
            <a:ext cx="914400" cy="13716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3" name="Line 5"/>
          <p:cNvSpPr>
            <a:spLocks noChangeShapeType="1"/>
          </p:cNvSpPr>
          <p:nvPr/>
        </p:nvSpPr>
        <p:spPr bwMode="auto">
          <a:xfrm flipH="1">
            <a:off x="3810000" y="3733800"/>
            <a:ext cx="1066800" cy="9144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49581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n-US" altLang="en-US" sz="2800"/>
              <a:t>What is a normal cervical curve?</a:t>
            </a:r>
            <a:br>
              <a:rPr lang="en-US" altLang="en-US" sz="2800"/>
            </a:br>
            <a:r>
              <a:rPr lang="en-US" altLang="en-US" sz="2800"/>
              <a:t>Note the condyle is posterior causing a normal kyphosis.</a:t>
            </a:r>
          </a:p>
        </p:txBody>
      </p:sp>
      <p:pic>
        <p:nvPicPr>
          <p:cNvPr id="69635" name="Picture 3" descr="IMG_020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6782" y="2301081"/>
            <a:ext cx="4530436"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5224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altLang="en-US" sz="2800"/>
              <a:t>What is a normal cervical curve?</a:t>
            </a:r>
            <a:br>
              <a:rPr lang="en-US" altLang="en-US" sz="2800"/>
            </a:br>
            <a:r>
              <a:rPr lang="en-US" altLang="en-US" sz="2800"/>
              <a:t>Note the condlye faces directly down making a hypolordosis normal for this individual.</a:t>
            </a:r>
          </a:p>
        </p:txBody>
      </p:sp>
      <p:pic>
        <p:nvPicPr>
          <p:cNvPr id="70659" name="Picture 3" descr="IMG_020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2758281"/>
            <a:ext cx="36576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864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altLang="en-US" sz="2800"/>
              <a:t>What is a normal cervical curve?</a:t>
            </a:r>
            <a:br>
              <a:rPr lang="en-US" altLang="en-US" sz="2800"/>
            </a:br>
            <a:r>
              <a:rPr lang="en-US" altLang="en-US" sz="2800"/>
              <a:t>Note the anterior head bearing due to acquired cervical spinal stenosis.</a:t>
            </a:r>
          </a:p>
        </p:txBody>
      </p:sp>
      <p:pic>
        <p:nvPicPr>
          <p:cNvPr id="71683" name="Picture 3" descr="IMG_022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6782" y="2446554"/>
            <a:ext cx="4530436" cy="33666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8508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altLang="en-US" sz="2800"/>
              <a:t>What is a normal cervical curve?</a:t>
            </a:r>
            <a:br>
              <a:rPr lang="en-US" altLang="en-US" sz="2800"/>
            </a:br>
            <a:r>
              <a:rPr lang="en-US" altLang="en-US" sz="2800"/>
              <a:t>Note the superior condyle that creates what appears to be an AS C-1 subluxation and an S shaped curve that may be normal for this individual.</a:t>
            </a:r>
          </a:p>
        </p:txBody>
      </p:sp>
      <p:pic>
        <p:nvPicPr>
          <p:cNvPr id="72707" name="Picture 3" descr="IMG_020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2758281"/>
            <a:ext cx="36576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0589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z="3600" b="0" i="1"/>
              <a:t>Chiropractic Clinical Controlled Research</a:t>
            </a:r>
            <a:br>
              <a:rPr lang="en-US" altLang="en-US" sz="3600" b="0" i="1"/>
            </a:br>
            <a:r>
              <a:rPr lang="en-US" altLang="en-US" sz="2800"/>
              <a:t>Volume XXV B.J. Palmer 1951</a:t>
            </a:r>
            <a:endParaRPr lang="en-US" altLang="en-US" sz="3600" b="0" i="1"/>
          </a:p>
        </p:txBody>
      </p:sp>
      <p:sp>
        <p:nvSpPr>
          <p:cNvPr id="76803" name="Rectangle 3"/>
          <p:cNvSpPr>
            <a:spLocks noGrp="1" noChangeArrowheads="1"/>
          </p:cNvSpPr>
          <p:nvPr>
            <p:ph idx="1"/>
          </p:nvPr>
        </p:nvSpPr>
        <p:spPr/>
        <p:txBody>
          <a:bodyPr>
            <a:normAutofit fontScale="92500"/>
          </a:bodyPr>
          <a:lstStyle/>
          <a:p>
            <a:r>
              <a:rPr lang="en-US" altLang="en-US" dirty="0"/>
              <a:t>HEALING TAKES TIME</a:t>
            </a:r>
          </a:p>
          <a:p>
            <a:r>
              <a:rPr lang="en-US" altLang="en-US" sz="2800" dirty="0"/>
              <a:t>“As a subluxation produces pressure, inflammation, friction, and </a:t>
            </a:r>
            <a:r>
              <a:rPr lang="en-US" altLang="en-US" sz="2800" dirty="0" err="1"/>
              <a:t>adaptative</a:t>
            </a:r>
            <a:r>
              <a:rPr lang="en-US" altLang="en-US" sz="2800" dirty="0"/>
              <a:t> cicatrix or scar secondary pressure-interference is set up, so does a subluxation produce pressure, pathology of the spinal cord, shrinking it in size, shape, circumference</a:t>
            </a:r>
            <a:r>
              <a:rPr lang="en-US" altLang="en-US" sz="2800" dirty="0" smtClean="0"/>
              <a:t>…</a:t>
            </a:r>
          </a:p>
          <a:p>
            <a:r>
              <a:rPr lang="en-US" altLang="en-US" sz="2800" dirty="0" smtClean="0"/>
              <a:t>After </a:t>
            </a:r>
            <a:r>
              <a:rPr lang="en-US" altLang="en-US" sz="2800" dirty="0"/>
              <a:t>which it may take weeks of months for Innate Intelligence to break down scar tissue or rebuild normal size of spinal cord so mental impulses could GET THRU THE SCAR TISSUE.”</a:t>
            </a:r>
          </a:p>
        </p:txBody>
      </p:sp>
    </p:spTree>
    <p:extLst>
      <p:ext uri="{BB962C8B-B14F-4D97-AF65-F5344CB8AC3E}">
        <p14:creationId xmlns:p14="http://schemas.microsoft.com/office/powerpoint/2010/main" val="2749347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pa0001"/>
          <p:cNvPicPr>
            <a:picLocks noChangeAspect="1" noChangeArrowheads="1"/>
          </p:cNvPicPr>
          <p:nvPr/>
        </p:nvPicPr>
        <p:blipFill>
          <a:blip r:embed="rId2" cstate="print">
            <a:extLst>
              <a:ext uri="{28A0092B-C50C-407E-A947-70E740481C1C}">
                <a14:useLocalDpi xmlns:a14="http://schemas.microsoft.com/office/drawing/2010/main" val="0"/>
              </a:ext>
            </a:extLst>
          </a:blip>
          <a:srcRect t="7025" b="17615"/>
          <a:stretch>
            <a:fillRect/>
          </a:stretch>
        </p:blipFill>
        <p:spPr bwMode="auto">
          <a:xfrm>
            <a:off x="1828800" y="1143000"/>
            <a:ext cx="4722813" cy="4879975"/>
          </a:xfrm>
          <a:prstGeom prst="rect">
            <a:avLst/>
          </a:prstGeom>
          <a:solidFill>
            <a:srgbClr val="990000"/>
          </a:solidFill>
          <a:ln w="38100">
            <a:solidFill>
              <a:schemeClr val="tx1"/>
            </a:solidFill>
            <a:miter lim="800000"/>
            <a:headEnd/>
            <a:tailEnd/>
          </a:ln>
        </p:spPr>
      </p:pic>
      <p:sp>
        <p:nvSpPr>
          <p:cNvPr id="80899" name="Line 3"/>
          <p:cNvSpPr>
            <a:spLocks noChangeShapeType="1"/>
          </p:cNvSpPr>
          <p:nvPr/>
        </p:nvSpPr>
        <p:spPr bwMode="auto">
          <a:xfrm>
            <a:off x="4800600" y="46482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0" name="Line 4"/>
          <p:cNvSpPr>
            <a:spLocks noChangeShapeType="1"/>
          </p:cNvSpPr>
          <p:nvPr/>
        </p:nvSpPr>
        <p:spPr bwMode="auto">
          <a:xfrm flipH="1">
            <a:off x="3962400" y="42672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1" name="Line 5"/>
          <p:cNvSpPr>
            <a:spLocks noChangeShapeType="1"/>
          </p:cNvSpPr>
          <p:nvPr/>
        </p:nvSpPr>
        <p:spPr bwMode="auto">
          <a:xfrm flipH="1">
            <a:off x="3886200" y="42672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2" name="Line 6"/>
          <p:cNvSpPr>
            <a:spLocks noChangeShapeType="1"/>
          </p:cNvSpPr>
          <p:nvPr/>
        </p:nvSpPr>
        <p:spPr bwMode="auto">
          <a:xfrm flipH="1">
            <a:off x="3810000" y="41910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3" name="Line 7"/>
          <p:cNvSpPr>
            <a:spLocks noChangeShapeType="1"/>
          </p:cNvSpPr>
          <p:nvPr/>
        </p:nvSpPr>
        <p:spPr bwMode="auto">
          <a:xfrm>
            <a:off x="4724400" y="4267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4" name="Line 8"/>
          <p:cNvSpPr>
            <a:spLocks noChangeShapeType="1"/>
          </p:cNvSpPr>
          <p:nvPr/>
        </p:nvSpPr>
        <p:spPr bwMode="auto">
          <a:xfrm>
            <a:off x="4800600" y="4267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5" name="Line 9"/>
          <p:cNvSpPr>
            <a:spLocks noChangeShapeType="1"/>
          </p:cNvSpPr>
          <p:nvPr/>
        </p:nvSpPr>
        <p:spPr bwMode="auto">
          <a:xfrm>
            <a:off x="4876800" y="42672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Line 10"/>
          <p:cNvSpPr>
            <a:spLocks noChangeShapeType="1"/>
          </p:cNvSpPr>
          <p:nvPr/>
        </p:nvSpPr>
        <p:spPr bwMode="auto">
          <a:xfrm>
            <a:off x="4648200" y="43434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7" name="Line 11"/>
          <p:cNvSpPr>
            <a:spLocks noChangeShapeType="1"/>
          </p:cNvSpPr>
          <p:nvPr/>
        </p:nvSpPr>
        <p:spPr bwMode="auto">
          <a:xfrm flipH="1">
            <a:off x="3810000" y="41910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8" name="Line 12"/>
          <p:cNvSpPr>
            <a:spLocks noChangeShapeType="1"/>
          </p:cNvSpPr>
          <p:nvPr/>
        </p:nvSpPr>
        <p:spPr bwMode="auto">
          <a:xfrm flipH="1">
            <a:off x="3810000" y="4114800"/>
            <a:ext cx="152400" cy="2286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13"/>
          <p:cNvSpPr>
            <a:spLocks noChangeShapeType="1"/>
          </p:cNvSpPr>
          <p:nvPr/>
        </p:nvSpPr>
        <p:spPr bwMode="auto">
          <a:xfrm flipH="1">
            <a:off x="3886200" y="4191000"/>
            <a:ext cx="152400" cy="2286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4"/>
          <p:cNvSpPr>
            <a:spLocks noChangeShapeType="1"/>
          </p:cNvSpPr>
          <p:nvPr/>
        </p:nvSpPr>
        <p:spPr bwMode="auto">
          <a:xfrm flipH="1">
            <a:off x="4038600" y="4267200"/>
            <a:ext cx="76200" cy="2286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a:off x="4724400" y="4343400"/>
            <a:ext cx="76200" cy="1524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6"/>
          <p:cNvSpPr>
            <a:spLocks noChangeShapeType="1"/>
          </p:cNvSpPr>
          <p:nvPr/>
        </p:nvSpPr>
        <p:spPr bwMode="auto">
          <a:xfrm>
            <a:off x="4800600" y="4267200"/>
            <a:ext cx="76200" cy="1524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4876800" y="4267200"/>
            <a:ext cx="76200" cy="1524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Text Box 18"/>
          <p:cNvSpPr txBox="1">
            <a:spLocks noChangeArrowheads="1"/>
          </p:cNvSpPr>
          <p:nvPr/>
        </p:nvSpPr>
        <p:spPr bwMode="auto">
          <a:xfrm>
            <a:off x="7239000" y="1954213"/>
            <a:ext cx="1600200" cy="230832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accent2">
                    <a:lumMod val="75000"/>
                  </a:schemeClr>
                </a:solidFill>
              </a:rPr>
              <a:t>Joint ligaments </a:t>
            </a:r>
          </a:p>
          <a:p>
            <a:r>
              <a:rPr lang="en-US" altLang="en-US" dirty="0">
                <a:solidFill>
                  <a:schemeClr val="accent2">
                    <a:lumMod val="75000"/>
                  </a:schemeClr>
                </a:solidFill>
              </a:rPr>
              <a:t>are made of </a:t>
            </a:r>
          </a:p>
          <a:p>
            <a:r>
              <a:rPr lang="en-US" altLang="en-US" dirty="0">
                <a:solidFill>
                  <a:schemeClr val="accent2">
                    <a:lumMod val="75000"/>
                  </a:schemeClr>
                </a:solidFill>
              </a:rPr>
              <a:t>Type 1 collagen</a:t>
            </a:r>
          </a:p>
          <a:p>
            <a:r>
              <a:rPr lang="en-US" altLang="en-US" dirty="0">
                <a:solidFill>
                  <a:schemeClr val="accent2">
                    <a:lumMod val="75000"/>
                  </a:schemeClr>
                </a:solidFill>
              </a:rPr>
              <a:t>fibers, strongest</a:t>
            </a:r>
          </a:p>
          <a:p>
            <a:r>
              <a:rPr lang="en-US" altLang="en-US" dirty="0">
                <a:solidFill>
                  <a:schemeClr val="accent2">
                    <a:lumMod val="75000"/>
                  </a:schemeClr>
                </a:solidFill>
              </a:rPr>
              <a:t>in the </a:t>
            </a:r>
            <a:r>
              <a:rPr lang="en-US" altLang="en-US" dirty="0" smtClean="0">
                <a:solidFill>
                  <a:schemeClr val="accent2">
                    <a:lumMod val="75000"/>
                  </a:schemeClr>
                </a:solidFill>
              </a:rPr>
              <a:t>body.</a:t>
            </a:r>
            <a:endParaRPr lang="en-US" altLang="en-US" dirty="0">
              <a:solidFill>
                <a:schemeClr val="accent2">
                  <a:lumMod val="75000"/>
                </a:schemeClr>
              </a:solidFill>
            </a:endParaRPr>
          </a:p>
        </p:txBody>
      </p:sp>
    </p:spTree>
    <p:extLst>
      <p:ext uri="{BB962C8B-B14F-4D97-AF65-F5344CB8AC3E}">
        <p14:creationId xmlns:p14="http://schemas.microsoft.com/office/powerpoint/2010/main" val="1205042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pa0000"/>
          <p:cNvPicPr>
            <a:picLocks noChangeAspect="1" noChangeArrowheads="1"/>
          </p:cNvPicPr>
          <p:nvPr/>
        </p:nvPicPr>
        <p:blipFill>
          <a:blip r:embed="rId2" cstate="print">
            <a:extLst>
              <a:ext uri="{28A0092B-C50C-407E-A947-70E740481C1C}">
                <a14:useLocalDpi xmlns:a14="http://schemas.microsoft.com/office/drawing/2010/main" val="0"/>
              </a:ext>
            </a:extLst>
          </a:blip>
          <a:srcRect l="6567" t="15254" r="28856" b="29379"/>
          <a:stretch>
            <a:fillRect/>
          </a:stretch>
        </p:blipFill>
        <p:spPr bwMode="auto">
          <a:xfrm>
            <a:off x="2286000" y="1524000"/>
            <a:ext cx="4168775" cy="5033963"/>
          </a:xfrm>
          <a:prstGeom prst="rect">
            <a:avLst/>
          </a:prstGeom>
          <a:noFill/>
          <a:extLst>
            <a:ext uri="{909E8E84-426E-40DD-AFC4-6F175D3DCCD1}">
              <a14:hiddenFill xmlns:a14="http://schemas.microsoft.com/office/drawing/2010/main">
                <a:solidFill>
                  <a:srgbClr val="FFFFFF"/>
                </a:solidFill>
              </a14:hiddenFill>
            </a:ext>
          </a:extLst>
        </p:spPr>
      </p:pic>
      <p:sp>
        <p:nvSpPr>
          <p:cNvPr id="81923" name="Line 3"/>
          <p:cNvSpPr>
            <a:spLocks noChangeShapeType="1"/>
          </p:cNvSpPr>
          <p:nvPr/>
        </p:nvSpPr>
        <p:spPr bwMode="auto">
          <a:xfrm>
            <a:off x="4724400" y="4800600"/>
            <a:ext cx="76200" cy="2286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4" name="Line 4"/>
          <p:cNvSpPr>
            <a:spLocks noChangeShapeType="1"/>
          </p:cNvSpPr>
          <p:nvPr/>
        </p:nvSpPr>
        <p:spPr bwMode="auto">
          <a:xfrm>
            <a:off x="4800600" y="4800600"/>
            <a:ext cx="76200" cy="2286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5" name="Line 5"/>
          <p:cNvSpPr>
            <a:spLocks noChangeShapeType="1"/>
          </p:cNvSpPr>
          <p:nvPr/>
        </p:nvSpPr>
        <p:spPr bwMode="auto">
          <a:xfrm>
            <a:off x="4876800" y="4800600"/>
            <a:ext cx="76200" cy="15240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1926" name="AutoShape 6"/>
          <p:cNvCxnSpPr>
            <a:cxnSpLocks noChangeShapeType="1"/>
            <a:stCxn id="81922" idx="1"/>
            <a:endCxn id="81922" idx="1"/>
          </p:cNvCxnSpPr>
          <p:nvPr/>
        </p:nvCxnSpPr>
        <p:spPr bwMode="auto">
          <a:xfrm rot="10800000" flipH="1" flipV="1">
            <a:off x="2286000" y="4041775"/>
            <a:ext cx="1588" cy="1588"/>
          </a:xfrm>
          <a:prstGeom prst="curvedConnector3">
            <a:avLst>
              <a:gd name="adj1" fmla="val -1440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27" name="Freeform 7"/>
          <p:cNvSpPr>
            <a:spLocks/>
          </p:cNvSpPr>
          <p:nvPr/>
        </p:nvSpPr>
        <p:spPr bwMode="auto">
          <a:xfrm>
            <a:off x="3873500" y="4495800"/>
            <a:ext cx="165100" cy="304800"/>
          </a:xfrm>
          <a:custGeom>
            <a:avLst/>
            <a:gdLst>
              <a:gd name="T0" fmla="*/ 104 w 104"/>
              <a:gd name="T1" fmla="*/ 0 h 192"/>
              <a:gd name="T2" fmla="*/ 8 w 104"/>
              <a:gd name="T3" fmla="*/ 48 h 192"/>
              <a:gd name="T4" fmla="*/ 56 w 104"/>
              <a:gd name="T5" fmla="*/ 144 h 192"/>
              <a:gd name="T6" fmla="*/ 8 w 104"/>
              <a:gd name="T7" fmla="*/ 192 h 192"/>
              <a:gd name="T8" fmla="*/ 8 w 104"/>
              <a:gd name="T9" fmla="*/ 144 h 192"/>
              <a:gd name="T10" fmla="*/ 8 w 104"/>
              <a:gd name="T11" fmla="*/ 192 h 192"/>
            </a:gdLst>
            <a:ahLst/>
            <a:cxnLst>
              <a:cxn ang="0">
                <a:pos x="T0" y="T1"/>
              </a:cxn>
              <a:cxn ang="0">
                <a:pos x="T2" y="T3"/>
              </a:cxn>
              <a:cxn ang="0">
                <a:pos x="T4" y="T5"/>
              </a:cxn>
              <a:cxn ang="0">
                <a:pos x="T6" y="T7"/>
              </a:cxn>
              <a:cxn ang="0">
                <a:pos x="T8" y="T9"/>
              </a:cxn>
              <a:cxn ang="0">
                <a:pos x="T10" y="T11"/>
              </a:cxn>
            </a:cxnLst>
            <a:rect l="0" t="0" r="r" b="b"/>
            <a:pathLst>
              <a:path w="104" h="192">
                <a:moveTo>
                  <a:pt x="104" y="0"/>
                </a:moveTo>
                <a:cubicBezTo>
                  <a:pt x="60" y="12"/>
                  <a:pt x="16" y="24"/>
                  <a:pt x="8" y="48"/>
                </a:cubicBezTo>
                <a:cubicBezTo>
                  <a:pt x="0" y="72"/>
                  <a:pt x="56" y="120"/>
                  <a:pt x="56" y="144"/>
                </a:cubicBezTo>
                <a:cubicBezTo>
                  <a:pt x="56" y="168"/>
                  <a:pt x="16" y="192"/>
                  <a:pt x="8" y="192"/>
                </a:cubicBezTo>
                <a:cubicBezTo>
                  <a:pt x="0" y="192"/>
                  <a:pt x="8" y="144"/>
                  <a:pt x="8" y="144"/>
                </a:cubicBezTo>
                <a:cubicBezTo>
                  <a:pt x="8" y="144"/>
                  <a:pt x="8" y="168"/>
                  <a:pt x="8" y="192"/>
                </a:cubicBezTo>
              </a:path>
            </a:pathLst>
          </a:custGeom>
          <a:noFill/>
          <a:ln w="381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8" name="Freeform 8"/>
          <p:cNvSpPr>
            <a:spLocks/>
          </p:cNvSpPr>
          <p:nvPr/>
        </p:nvSpPr>
        <p:spPr bwMode="auto">
          <a:xfrm>
            <a:off x="3949700" y="4572000"/>
            <a:ext cx="165100" cy="304800"/>
          </a:xfrm>
          <a:custGeom>
            <a:avLst/>
            <a:gdLst>
              <a:gd name="T0" fmla="*/ 104 w 104"/>
              <a:gd name="T1" fmla="*/ 0 h 192"/>
              <a:gd name="T2" fmla="*/ 8 w 104"/>
              <a:gd name="T3" fmla="*/ 48 h 192"/>
              <a:gd name="T4" fmla="*/ 56 w 104"/>
              <a:gd name="T5" fmla="*/ 96 h 192"/>
              <a:gd name="T6" fmla="*/ 56 w 104"/>
              <a:gd name="T7" fmla="*/ 192 h 192"/>
              <a:gd name="T8" fmla="*/ 56 w 104"/>
              <a:gd name="T9" fmla="*/ 96 h 192"/>
            </a:gdLst>
            <a:ahLst/>
            <a:cxnLst>
              <a:cxn ang="0">
                <a:pos x="T0" y="T1"/>
              </a:cxn>
              <a:cxn ang="0">
                <a:pos x="T2" y="T3"/>
              </a:cxn>
              <a:cxn ang="0">
                <a:pos x="T4" y="T5"/>
              </a:cxn>
              <a:cxn ang="0">
                <a:pos x="T6" y="T7"/>
              </a:cxn>
              <a:cxn ang="0">
                <a:pos x="T8" y="T9"/>
              </a:cxn>
            </a:cxnLst>
            <a:rect l="0" t="0" r="r" b="b"/>
            <a:pathLst>
              <a:path w="104" h="192">
                <a:moveTo>
                  <a:pt x="104" y="0"/>
                </a:moveTo>
                <a:cubicBezTo>
                  <a:pt x="60" y="16"/>
                  <a:pt x="16" y="32"/>
                  <a:pt x="8" y="48"/>
                </a:cubicBezTo>
                <a:cubicBezTo>
                  <a:pt x="0" y="64"/>
                  <a:pt x="48" y="72"/>
                  <a:pt x="56" y="96"/>
                </a:cubicBezTo>
                <a:cubicBezTo>
                  <a:pt x="64" y="120"/>
                  <a:pt x="56" y="192"/>
                  <a:pt x="56" y="192"/>
                </a:cubicBezTo>
                <a:cubicBezTo>
                  <a:pt x="56" y="192"/>
                  <a:pt x="56" y="144"/>
                  <a:pt x="56" y="96"/>
                </a:cubicBezTo>
              </a:path>
            </a:pathLst>
          </a:custGeom>
          <a:noFill/>
          <a:ln w="381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9" name="Freeform 9"/>
          <p:cNvSpPr>
            <a:spLocks/>
          </p:cNvSpPr>
          <p:nvPr/>
        </p:nvSpPr>
        <p:spPr bwMode="auto">
          <a:xfrm>
            <a:off x="4025900" y="4572000"/>
            <a:ext cx="241300" cy="330200"/>
          </a:xfrm>
          <a:custGeom>
            <a:avLst/>
            <a:gdLst>
              <a:gd name="T0" fmla="*/ 152 w 152"/>
              <a:gd name="T1" fmla="*/ 0 h 208"/>
              <a:gd name="T2" fmla="*/ 56 w 152"/>
              <a:gd name="T3" fmla="*/ 48 h 208"/>
              <a:gd name="T4" fmla="*/ 104 w 152"/>
              <a:gd name="T5" fmla="*/ 96 h 208"/>
              <a:gd name="T6" fmla="*/ 8 w 152"/>
              <a:gd name="T7" fmla="*/ 192 h 208"/>
              <a:gd name="T8" fmla="*/ 56 w 152"/>
              <a:gd name="T9" fmla="*/ 192 h 208"/>
            </a:gdLst>
            <a:ahLst/>
            <a:cxnLst>
              <a:cxn ang="0">
                <a:pos x="T0" y="T1"/>
              </a:cxn>
              <a:cxn ang="0">
                <a:pos x="T2" y="T3"/>
              </a:cxn>
              <a:cxn ang="0">
                <a:pos x="T4" y="T5"/>
              </a:cxn>
              <a:cxn ang="0">
                <a:pos x="T6" y="T7"/>
              </a:cxn>
              <a:cxn ang="0">
                <a:pos x="T8" y="T9"/>
              </a:cxn>
            </a:cxnLst>
            <a:rect l="0" t="0" r="r" b="b"/>
            <a:pathLst>
              <a:path w="152" h="208">
                <a:moveTo>
                  <a:pt x="152" y="0"/>
                </a:moveTo>
                <a:cubicBezTo>
                  <a:pt x="108" y="16"/>
                  <a:pt x="64" y="32"/>
                  <a:pt x="56" y="48"/>
                </a:cubicBezTo>
                <a:cubicBezTo>
                  <a:pt x="48" y="64"/>
                  <a:pt x="112" y="72"/>
                  <a:pt x="104" y="96"/>
                </a:cubicBezTo>
                <a:cubicBezTo>
                  <a:pt x="96" y="120"/>
                  <a:pt x="16" y="176"/>
                  <a:pt x="8" y="192"/>
                </a:cubicBezTo>
                <a:cubicBezTo>
                  <a:pt x="0" y="208"/>
                  <a:pt x="28" y="200"/>
                  <a:pt x="56" y="192"/>
                </a:cubicBezTo>
              </a:path>
            </a:pathLst>
          </a:custGeom>
          <a:noFill/>
          <a:ln w="381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Text Box 10"/>
          <p:cNvSpPr txBox="1">
            <a:spLocks noChangeArrowheads="1"/>
          </p:cNvSpPr>
          <p:nvPr/>
        </p:nvSpPr>
        <p:spPr bwMode="auto">
          <a:xfrm>
            <a:off x="6705600" y="2819400"/>
            <a:ext cx="2133600" cy="230832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accent2">
                    <a:lumMod val="75000"/>
                  </a:schemeClr>
                </a:solidFill>
              </a:rPr>
              <a:t>When stretched</a:t>
            </a:r>
          </a:p>
          <a:p>
            <a:r>
              <a:rPr lang="en-US" altLang="en-US" dirty="0">
                <a:solidFill>
                  <a:schemeClr val="accent2">
                    <a:lumMod val="75000"/>
                  </a:schemeClr>
                </a:solidFill>
              </a:rPr>
              <a:t>20-40% the fibers</a:t>
            </a:r>
          </a:p>
          <a:p>
            <a:r>
              <a:rPr lang="en-US" altLang="en-US" dirty="0">
                <a:solidFill>
                  <a:schemeClr val="accent2">
                    <a:lumMod val="75000"/>
                  </a:schemeClr>
                </a:solidFill>
              </a:rPr>
              <a:t>tear and are replaced</a:t>
            </a:r>
          </a:p>
          <a:p>
            <a:r>
              <a:rPr lang="en-US" altLang="en-US" dirty="0">
                <a:solidFill>
                  <a:schemeClr val="accent2">
                    <a:lumMod val="75000"/>
                  </a:schemeClr>
                </a:solidFill>
              </a:rPr>
              <a:t>by Type III, some of</a:t>
            </a:r>
          </a:p>
          <a:p>
            <a:r>
              <a:rPr lang="en-US" altLang="en-US" dirty="0">
                <a:solidFill>
                  <a:schemeClr val="accent2">
                    <a:lumMod val="75000"/>
                  </a:schemeClr>
                </a:solidFill>
              </a:rPr>
              <a:t>the weakest </a:t>
            </a:r>
            <a:r>
              <a:rPr lang="en-US" altLang="en-US" dirty="0" smtClean="0">
                <a:solidFill>
                  <a:schemeClr val="accent2">
                    <a:lumMod val="75000"/>
                  </a:schemeClr>
                </a:solidFill>
              </a:rPr>
              <a:t>supporting </a:t>
            </a:r>
            <a:r>
              <a:rPr lang="en-US" altLang="en-US" dirty="0">
                <a:solidFill>
                  <a:schemeClr val="accent2">
                    <a:lumMod val="75000"/>
                  </a:schemeClr>
                </a:solidFill>
              </a:rPr>
              <a:t>fibers in the body.</a:t>
            </a:r>
          </a:p>
        </p:txBody>
      </p:sp>
    </p:spTree>
    <p:extLst>
      <p:ext uri="{BB962C8B-B14F-4D97-AF65-F5344CB8AC3E}">
        <p14:creationId xmlns:p14="http://schemas.microsoft.com/office/powerpoint/2010/main" val="374119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267200" y="274638"/>
            <a:ext cx="4419600" cy="2163762"/>
          </a:xfrm>
        </p:spPr>
        <p:txBody>
          <a:bodyPr>
            <a:normAutofit/>
          </a:bodyPr>
          <a:lstStyle/>
          <a:p>
            <a:pPr eaLnBrk="1" hangingPunct="1"/>
            <a:r>
              <a:rPr lang="en-US" sz="4800" dirty="0" smtClean="0"/>
              <a:t>Why Upper Cervical?</a:t>
            </a:r>
          </a:p>
        </p:txBody>
      </p:sp>
      <p:pic>
        <p:nvPicPr>
          <p:cNvPr id="40963" name="Picture 3" descr="062818031026FRes"/>
          <p:cNvPicPr>
            <a:picLocks noGrp="1" noChangeAspect="1" noChangeArrowheads="1"/>
          </p:cNvPicPr>
          <p:nvPr>
            <p:ph sz="half" idx="1"/>
          </p:nvPr>
        </p:nvPicPr>
        <p:blipFill>
          <a:blip r:embed="rId3" cstate="print"/>
          <a:srcRect l="30240" t="19559" r="32010" b="17255"/>
          <a:stretch>
            <a:fillRect/>
          </a:stretch>
        </p:blipFill>
        <p:spPr>
          <a:xfrm>
            <a:off x="152400" y="685800"/>
            <a:ext cx="3919538" cy="5486400"/>
          </a:xfrm>
          <a:noFill/>
        </p:spPr>
      </p:pic>
      <p:sp>
        <p:nvSpPr>
          <p:cNvPr id="5" name="Content Placeholder 4"/>
          <p:cNvSpPr>
            <a:spLocks noGrp="1"/>
          </p:cNvSpPr>
          <p:nvPr>
            <p:ph sz="half" idx="2"/>
          </p:nvPr>
        </p:nvSpPr>
        <p:spPr>
          <a:xfrm>
            <a:off x="4648200" y="2286000"/>
            <a:ext cx="4038600" cy="3840163"/>
          </a:xfrm>
        </p:spPr>
        <p:txBody>
          <a:bodyPr>
            <a:normAutofit/>
          </a:bodyPr>
          <a:lstStyle/>
          <a:p>
            <a:r>
              <a:rPr lang="en-US" dirty="0" smtClean="0"/>
              <a:t>The upper neck area is the most mobile section of the spine. Increased mobility results in decreased stability. Thus this region is quite prone towards displacing and locking in the wrong position.</a:t>
            </a:r>
            <a:endParaRPr lang="en-US" dirty="0"/>
          </a:p>
        </p:txBody>
      </p:sp>
    </p:spTree>
    <p:extLst>
      <p:ext uri="{BB962C8B-B14F-4D97-AF65-F5344CB8AC3E}">
        <p14:creationId xmlns:p14="http://schemas.microsoft.com/office/powerpoint/2010/main" val="2554585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28600"/>
            <a:ext cx="8077200" cy="914400"/>
          </a:xfrm>
        </p:spPr>
        <p:txBody>
          <a:bodyPr>
            <a:normAutofit fontScale="90000"/>
          </a:bodyPr>
          <a:lstStyle/>
          <a:p>
            <a:r>
              <a:rPr lang="en-US" altLang="en-US" sz="3200" dirty="0"/>
              <a:t>Structure and Function-The Role of the Nervous System </a:t>
            </a:r>
            <a:r>
              <a:rPr lang="en-US" altLang="en-US" sz="2000" i="1" dirty="0"/>
              <a:t>Journal of </a:t>
            </a:r>
            <a:r>
              <a:rPr lang="en-US" altLang="en-US" sz="2000" i="1" dirty="0" err="1"/>
              <a:t>Orthopaedic</a:t>
            </a:r>
            <a:r>
              <a:rPr lang="en-US" altLang="en-US" sz="2000" i="1" dirty="0"/>
              <a:t> Medicine </a:t>
            </a:r>
            <a:r>
              <a:rPr lang="en-US" altLang="en-US" sz="2000" dirty="0"/>
              <a:t>K. </a:t>
            </a:r>
            <a:r>
              <a:rPr lang="en-US" altLang="en-US" sz="2000" dirty="0" err="1"/>
              <a:t>Lewit</a:t>
            </a:r>
            <a:endParaRPr lang="en-US" altLang="en-US" sz="3200" dirty="0"/>
          </a:p>
        </p:txBody>
      </p:sp>
      <p:sp>
        <p:nvSpPr>
          <p:cNvPr id="83971" name="Rectangle 3"/>
          <p:cNvSpPr>
            <a:spLocks noGrp="1" noChangeArrowheads="1"/>
          </p:cNvSpPr>
          <p:nvPr>
            <p:ph idx="1"/>
          </p:nvPr>
        </p:nvSpPr>
        <p:spPr>
          <a:xfrm>
            <a:off x="457200" y="1524000"/>
            <a:ext cx="8229600" cy="4953000"/>
          </a:xfrm>
        </p:spPr>
        <p:txBody>
          <a:bodyPr/>
          <a:lstStyle/>
          <a:p>
            <a:pPr>
              <a:lnSpc>
                <a:spcPct val="90000"/>
              </a:lnSpc>
            </a:pPr>
            <a:r>
              <a:rPr lang="en-US" altLang="en-US" sz="2400"/>
              <a:t>Asymmetry in vertebra develops during growth as a consequence of asymmetrical muscle pull.”</a:t>
            </a:r>
          </a:p>
          <a:p>
            <a:pPr>
              <a:lnSpc>
                <a:spcPct val="90000"/>
              </a:lnSpc>
            </a:pPr>
            <a:r>
              <a:rPr lang="en-US" altLang="en-US" sz="2400"/>
              <a:t>Lewit states, however, that in understanding function you need to put more emphasis on muscle function, which is under direct control of the nervous system, rather than passive structures such as bone, joints, and ligaments, important though these are also.</a:t>
            </a:r>
          </a:p>
          <a:p>
            <a:pPr>
              <a:lnSpc>
                <a:spcPct val="90000"/>
              </a:lnSpc>
            </a:pPr>
            <a:r>
              <a:rPr lang="en-US" altLang="en-US" sz="2400"/>
              <a:t>Lewit’s colleague Volejnikova H (2001) studied female fertility problems in 166 participants, divided into 5 groups. The first and fifth received spinal manipulation, massage, and stretching. 1</a:t>
            </a:r>
            <a:r>
              <a:rPr lang="en-US" altLang="en-US" sz="2400" baseline="30000"/>
              <a:t>st</a:t>
            </a:r>
            <a:r>
              <a:rPr lang="en-US" altLang="en-US" sz="2400"/>
              <a:t> and 5</a:t>
            </a:r>
            <a:r>
              <a:rPr lang="en-US" altLang="en-US" sz="2400" baseline="30000"/>
              <a:t>th</a:t>
            </a:r>
            <a:r>
              <a:rPr lang="en-US" altLang="en-US" sz="2400"/>
              <a:t> groups had a 34.3% and 27.4% success in becoming pregnant. The remainder of the groups had an 8.8%, 8.1% and 8.3% success rate.  </a:t>
            </a:r>
            <a:r>
              <a:rPr lang="en-US" altLang="en-US" sz="2400" i="1"/>
              <a:t>      The Chiropractic Report </a:t>
            </a:r>
            <a:r>
              <a:rPr lang="en-US" altLang="en-US" sz="2400"/>
              <a:t> January 2003</a:t>
            </a:r>
          </a:p>
        </p:txBody>
      </p:sp>
    </p:spTree>
    <p:extLst>
      <p:ext uri="{BB962C8B-B14F-4D97-AF65-F5344CB8AC3E}">
        <p14:creationId xmlns:p14="http://schemas.microsoft.com/office/powerpoint/2010/main" val="1294705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b="0"/>
              <a:t>Limits to Motion Palpation</a:t>
            </a:r>
          </a:p>
        </p:txBody>
      </p:sp>
      <p:sp>
        <p:nvSpPr>
          <p:cNvPr id="84995" name="Rectangle 3"/>
          <p:cNvSpPr>
            <a:spLocks noGrp="1" noChangeArrowheads="1"/>
          </p:cNvSpPr>
          <p:nvPr>
            <p:ph idx="1"/>
          </p:nvPr>
        </p:nvSpPr>
        <p:spPr/>
        <p:txBody>
          <a:bodyPr>
            <a:normAutofit lnSpcReduction="10000"/>
          </a:bodyPr>
          <a:lstStyle/>
          <a:p>
            <a:pPr>
              <a:lnSpc>
                <a:spcPct val="90000"/>
              </a:lnSpc>
            </a:pPr>
            <a:r>
              <a:rPr lang="en-US" altLang="en-US" sz="2800"/>
              <a:t>Manual palpation techniques have been used for more than a century to assess joint motion. While articular facet asymmetry of the upper cervical spine has been considered in relation to joint disease, the effects of such asymmetry of joint motion requires further investigation.    To that end, six human cervical spine specimens explored motion palpation of joint restriction and implied link to disease at the C-1,2 level. Forces (5-23N) were applied around the mediolateral axes and the corresponding displacement along the three axes was recorded.</a:t>
            </a:r>
          </a:p>
          <a:p>
            <a:pPr>
              <a:lnSpc>
                <a:spcPct val="90000"/>
              </a:lnSpc>
            </a:pPr>
            <a:endParaRPr lang="en-US" altLang="en-US" sz="2800"/>
          </a:p>
        </p:txBody>
      </p:sp>
    </p:spTree>
    <p:extLst>
      <p:ext uri="{BB962C8B-B14F-4D97-AF65-F5344CB8AC3E}">
        <p14:creationId xmlns:p14="http://schemas.microsoft.com/office/powerpoint/2010/main" val="940234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a:p>
        </p:txBody>
      </p:sp>
      <p:sp>
        <p:nvSpPr>
          <p:cNvPr id="86019" name="Rectangle 3"/>
          <p:cNvSpPr>
            <a:spLocks noGrp="1" noChangeArrowheads="1"/>
          </p:cNvSpPr>
          <p:nvPr>
            <p:ph idx="1"/>
          </p:nvPr>
        </p:nvSpPr>
        <p:spPr>
          <a:xfrm>
            <a:off x="457200" y="304800"/>
            <a:ext cx="8229600" cy="5715000"/>
          </a:xfrm>
        </p:spPr>
        <p:txBody>
          <a:bodyPr>
            <a:normAutofit lnSpcReduction="10000"/>
          </a:bodyPr>
          <a:lstStyle/>
          <a:p>
            <a:pPr>
              <a:lnSpc>
                <a:spcPct val="80000"/>
              </a:lnSpc>
            </a:pPr>
            <a:r>
              <a:rPr lang="en-US" altLang="en-US" sz="2800"/>
              <a:t>Results: Each of the six specimens demonstrated different behavior and different degrees of asymmetry; and asymmetrical discontinuous force- displacement correlations were linked to anatomical asymmetry which appeared to be of natural occurrance. </a:t>
            </a:r>
          </a:p>
          <a:p>
            <a:pPr>
              <a:lnSpc>
                <a:spcPct val="80000"/>
              </a:lnSpc>
            </a:pPr>
            <a:r>
              <a:rPr lang="en-US" altLang="en-US" sz="2800">
                <a:solidFill>
                  <a:srgbClr val="FF0066"/>
                </a:solidFill>
              </a:rPr>
              <a:t>The authors caution that clinicians attempting to palpate vertebral motion should not assume that perceived restriction indicates pathological motion, it may in fact be normal anatomy.</a:t>
            </a:r>
            <a:r>
              <a:rPr lang="en-US" altLang="en-US" sz="2800"/>
              <a:t> The results of this study challenge the assumptions of palpation theory that joints are symmetrical and therefore should feel symmetrical on motion palpation.</a:t>
            </a:r>
          </a:p>
          <a:p>
            <a:pPr>
              <a:lnSpc>
                <a:spcPct val="80000"/>
              </a:lnSpc>
            </a:pPr>
            <a:r>
              <a:rPr lang="en-US" altLang="en-US" sz="2800"/>
              <a:t>Ross JK, Bereznick DE McGill SM “Atlas-axis facet asymmetry: implications in manual palpation” </a:t>
            </a:r>
            <a:r>
              <a:rPr lang="en-US" altLang="en-US" sz="2800" i="1"/>
              <a:t>Spine </a:t>
            </a:r>
            <a:r>
              <a:rPr lang="en-US" altLang="en-US" sz="2800"/>
              <a:t> June 15, 1999:24 (12) pp 1203-1209</a:t>
            </a:r>
          </a:p>
          <a:p>
            <a:pPr>
              <a:lnSpc>
                <a:spcPct val="80000"/>
              </a:lnSpc>
            </a:pPr>
            <a:endParaRPr lang="en-US" altLang="en-US" sz="2800"/>
          </a:p>
        </p:txBody>
      </p:sp>
    </p:spTree>
    <p:extLst>
      <p:ext uri="{BB962C8B-B14F-4D97-AF65-F5344CB8AC3E}">
        <p14:creationId xmlns:p14="http://schemas.microsoft.com/office/powerpoint/2010/main" val="4008284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z="3200"/>
              <a:t>     Cross Section of the Spinal Cord</a:t>
            </a:r>
          </a:p>
        </p:txBody>
      </p:sp>
      <p:pic>
        <p:nvPicPr>
          <p:cNvPr id="91139" name="Picture 3" descr="cor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8971" t="13201" r="11811" b="55552"/>
          <a:stretch>
            <a:fillRect/>
          </a:stretch>
        </p:blipFill>
        <p:spPr>
          <a:xfrm>
            <a:off x="1524000" y="2209800"/>
            <a:ext cx="6309360" cy="39161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0" name="Line 4"/>
          <p:cNvSpPr>
            <a:spLocks noChangeShapeType="1"/>
          </p:cNvSpPr>
          <p:nvPr/>
        </p:nvSpPr>
        <p:spPr bwMode="auto">
          <a:xfrm flipV="1">
            <a:off x="2819400" y="4419600"/>
            <a:ext cx="1143000" cy="83820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36278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704088"/>
            <a:ext cx="8229600" cy="2191512"/>
          </a:xfrm>
        </p:spPr>
        <p:txBody>
          <a:bodyPr>
            <a:normAutofit/>
          </a:bodyPr>
          <a:lstStyle/>
          <a:p>
            <a:r>
              <a:rPr lang="en-US" altLang="en-US" sz="2400" dirty="0">
                <a:solidFill>
                  <a:srgbClr val="FFFF00"/>
                </a:solidFill>
              </a:rPr>
              <a:t>    </a:t>
            </a:r>
            <a:r>
              <a:rPr lang="en-US" altLang="en-US" sz="2400" dirty="0">
                <a:solidFill>
                  <a:schemeClr val="accent2">
                    <a:lumMod val="75000"/>
                  </a:schemeClr>
                </a:solidFill>
              </a:rPr>
              <a:t>Dentate Ligament Cord Distortion Hypothesis</a:t>
            </a:r>
            <a:r>
              <a:rPr lang="en-US" altLang="en-US" sz="2400" dirty="0">
                <a:solidFill>
                  <a:srgbClr val="FFFF00"/>
                </a:solidFill>
              </a:rPr>
              <a:t/>
            </a:r>
            <a:br>
              <a:rPr lang="en-US" altLang="en-US" sz="2400" dirty="0">
                <a:solidFill>
                  <a:srgbClr val="FFFF00"/>
                </a:solidFill>
              </a:rPr>
            </a:br>
            <a:r>
              <a:rPr lang="en-US" altLang="en-US" sz="2000" dirty="0">
                <a:solidFill>
                  <a:srgbClr val="FF0066"/>
                </a:solidFill>
              </a:rPr>
              <a:t>It is probable that the elasticity of the dentate ligament dissipates with some stress, but chronic tension on a ligament may produced thickening and strengthening of the ligament, decreasing the ligament’s ability to damp the distortive forces before they can deform the cord.</a:t>
            </a:r>
            <a:r>
              <a:rPr lang="en-US" altLang="en-US" sz="2000" dirty="0">
                <a:solidFill>
                  <a:schemeClr val="accent1"/>
                </a:solidFill>
              </a:rPr>
              <a:t>  Kirk </a:t>
            </a:r>
            <a:r>
              <a:rPr lang="en-US" altLang="en-US" sz="2000" dirty="0" err="1">
                <a:solidFill>
                  <a:schemeClr val="accent1"/>
                </a:solidFill>
              </a:rPr>
              <a:t>Eriksen</a:t>
            </a:r>
            <a:r>
              <a:rPr lang="en-US" altLang="en-US" sz="2000" dirty="0">
                <a:solidFill>
                  <a:schemeClr val="accent1"/>
                </a:solidFill>
              </a:rPr>
              <a:t>, Upper Cervical </a:t>
            </a:r>
            <a:r>
              <a:rPr lang="en-US" altLang="en-US" sz="2000" dirty="0" err="1">
                <a:solidFill>
                  <a:schemeClr val="accent1"/>
                </a:solidFill>
              </a:rPr>
              <a:t>Subluxation</a:t>
            </a:r>
            <a:r>
              <a:rPr lang="en-US" altLang="en-US" sz="2000" dirty="0">
                <a:solidFill>
                  <a:schemeClr val="accent1"/>
                </a:solidFill>
              </a:rPr>
              <a:t> Complex</a:t>
            </a:r>
            <a:endParaRPr lang="en-US" altLang="en-US" sz="2400" dirty="0">
              <a:solidFill>
                <a:srgbClr val="FFFF00"/>
              </a:solidFill>
            </a:endParaRPr>
          </a:p>
        </p:txBody>
      </p:sp>
      <p:pic>
        <p:nvPicPr>
          <p:cNvPr id="92163" name="Picture 3" descr="dentate"/>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5098" t="11952" r="9578" b="66795"/>
          <a:stretch/>
        </p:blipFill>
        <p:spPr>
          <a:xfrm>
            <a:off x="990600" y="3200400"/>
            <a:ext cx="7406640" cy="2873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2706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pa0000"/>
          <p:cNvPicPr>
            <a:picLocks noChangeAspect="1" noChangeArrowheads="1"/>
          </p:cNvPicPr>
          <p:nvPr/>
        </p:nvPicPr>
        <p:blipFill>
          <a:blip r:embed="rId3" cstate="print"/>
          <a:srcRect l="6567" t="15254" r="28856" b="29379"/>
          <a:stretch>
            <a:fillRect/>
          </a:stretch>
        </p:blipFill>
        <p:spPr bwMode="auto">
          <a:xfrm>
            <a:off x="2286000" y="1524000"/>
            <a:ext cx="4168775" cy="5033963"/>
          </a:xfrm>
          <a:prstGeom prst="rect">
            <a:avLst/>
          </a:prstGeom>
          <a:noFill/>
          <a:ln w="9525">
            <a:noFill/>
            <a:miter lim="800000"/>
            <a:headEnd/>
            <a:tailEnd/>
          </a:ln>
        </p:spPr>
      </p:pic>
      <p:sp>
        <p:nvSpPr>
          <p:cNvPr id="49155" name="Line 3"/>
          <p:cNvSpPr>
            <a:spLocks noChangeShapeType="1"/>
          </p:cNvSpPr>
          <p:nvPr/>
        </p:nvSpPr>
        <p:spPr bwMode="auto">
          <a:xfrm>
            <a:off x="4724400" y="4800600"/>
            <a:ext cx="76200" cy="228600"/>
          </a:xfrm>
          <a:prstGeom prst="line">
            <a:avLst/>
          </a:prstGeom>
          <a:noFill/>
          <a:ln w="38100">
            <a:solidFill>
              <a:srgbClr val="990000"/>
            </a:solidFill>
            <a:round/>
            <a:headEnd/>
            <a:tailEnd/>
          </a:ln>
        </p:spPr>
        <p:txBody>
          <a:bodyPr/>
          <a:lstStyle/>
          <a:p>
            <a:endParaRPr lang="en-US"/>
          </a:p>
        </p:txBody>
      </p:sp>
      <p:sp>
        <p:nvSpPr>
          <p:cNvPr id="49156" name="Line 4"/>
          <p:cNvSpPr>
            <a:spLocks noChangeShapeType="1"/>
          </p:cNvSpPr>
          <p:nvPr/>
        </p:nvSpPr>
        <p:spPr bwMode="auto">
          <a:xfrm>
            <a:off x="4800600" y="4800600"/>
            <a:ext cx="76200" cy="228600"/>
          </a:xfrm>
          <a:prstGeom prst="line">
            <a:avLst/>
          </a:prstGeom>
          <a:noFill/>
          <a:ln w="38100">
            <a:solidFill>
              <a:srgbClr val="990000"/>
            </a:solidFill>
            <a:round/>
            <a:headEnd/>
            <a:tailEnd/>
          </a:ln>
        </p:spPr>
        <p:txBody>
          <a:bodyPr/>
          <a:lstStyle/>
          <a:p>
            <a:endParaRPr lang="en-US"/>
          </a:p>
        </p:txBody>
      </p:sp>
      <p:sp>
        <p:nvSpPr>
          <p:cNvPr id="49157" name="Line 5"/>
          <p:cNvSpPr>
            <a:spLocks noChangeShapeType="1"/>
          </p:cNvSpPr>
          <p:nvPr/>
        </p:nvSpPr>
        <p:spPr bwMode="auto">
          <a:xfrm>
            <a:off x="4876800" y="4800600"/>
            <a:ext cx="76200" cy="152400"/>
          </a:xfrm>
          <a:prstGeom prst="line">
            <a:avLst/>
          </a:prstGeom>
          <a:noFill/>
          <a:ln w="38100">
            <a:solidFill>
              <a:srgbClr val="990000"/>
            </a:solidFill>
            <a:round/>
            <a:headEnd/>
            <a:tailEnd/>
          </a:ln>
        </p:spPr>
        <p:txBody>
          <a:bodyPr/>
          <a:lstStyle/>
          <a:p>
            <a:endParaRPr lang="en-US"/>
          </a:p>
        </p:txBody>
      </p:sp>
      <p:cxnSp>
        <p:nvCxnSpPr>
          <p:cNvPr id="49158" name="AutoShape 6"/>
          <p:cNvCxnSpPr>
            <a:cxnSpLocks noChangeShapeType="1"/>
          </p:cNvCxnSpPr>
          <p:nvPr/>
        </p:nvCxnSpPr>
        <p:spPr bwMode="auto">
          <a:xfrm rot="10800000" flipH="1" flipV="1">
            <a:off x="2286000" y="4041775"/>
            <a:ext cx="1588" cy="1588"/>
          </a:xfrm>
          <a:prstGeom prst="curvedConnector3">
            <a:avLst>
              <a:gd name="adj1" fmla="val -14400005"/>
            </a:avLst>
          </a:prstGeom>
          <a:noFill/>
          <a:ln w="9525">
            <a:solidFill>
              <a:schemeClr val="tx1"/>
            </a:solidFill>
            <a:round/>
            <a:headEnd/>
            <a:tailEnd/>
          </a:ln>
        </p:spPr>
      </p:cxnSp>
      <p:sp>
        <p:nvSpPr>
          <p:cNvPr id="49159" name="Freeform 7"/>
          <p:cNvSpPr>
            <a:spLocks/>
          </p:cNvSpPr>
          <p:nvPr/>
        </p:nvSpPr>
        <p:spPr bwMode="auto">
          <a:xfrm>
            <a:off x="3873500" y="4495800"/>
            <a:ext cx="165100" cy="304800"/>
          </a:xfrm>
          <a:custGeom>
            <a:avLst/>
            <a:gdLst>
              <a:gd name="T0" fmla="*/ 2147483647 w 104"/>
              <a:gd name="T1" fmla="*/ 0 h 192"/>
              <a:gd name="T2" fmla="*/ 2147483647 w 104"/>
              <a:gd name="T3" fmla="*/ 2147483647 h 192"/>
              <a:gd name="T4" fmla="*/ 2147483647 w 104"/>
              <a:gd name="T5" fmla="*/ 2147483647 h 192"/>
              <a:gd name="T6" fmla="*/ 2147483647 w 104"/>
              <a:gd name="T7" fmla="*/ 2147483647 h 192"/>
              <a:gd name="T8" fmla="*/ 2147483647 w 104"/>
              <a:gd name="T9" fmla="*/ 2147483647 h 192"/>
              <a:gd name="T10" fmla="*/ 2147483647 w 104"/>
              <a:gd name="T11" fmla="*/ 2147483647 h 192"/>
              <a:gd name="T12" fmla="*/ 0 60000 65536"/>
              <a:gd name="T13" fmla="*/ 0 60000 65536"/>
              <a:gd name="T14" fmla="*/ 0 60000 65536"/>
              <a:gd name="T15" fmla="*/ 0 60000 65536"/>
              <a:gd name="T16" fmla="*/ 0 60000 65536"/>
              <a:gd name="T17" fmla="*/ 0 60000 65536"/>
              <a:gd name="T18" fmla="*/ 0 w 104"/>
              <a:gd name="T19" fmla="*/ 0 h 192"/>
              <a:gd name="T20" fmla="*/ 104 w 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04" h="192">
                <a:moveTo>
                  <a:pt x="104" y="0"/>
                </a:moveTo>
                <a:cubicBezTo>
                  <a:pt x="60" y="12"/>
                  <a:pt x="16" y="24"/>
                  <a:pt x="8" y="48"/>
                </a:cubicBezTo>
                <a:cubicBezTo>
                  <a:pt x="0" y="72"/>
                  <a:pt x="56" y="120"/>
                  <a:pt x="56" y="144"/>
                </a:cubicBezTo>
                <a:cubicBezTo>
                  <a:pt x="56" y="168"/>
                  <a:pt x="16" y="192"/>
                  <a:pt x="8" y="192"/>
                </a:cubicBezTo>
                <a:cubicBezTo>
                  <a:pt x="0" y="192"/>
                  <a:pt x="8" y="144"/>
                  <a:pt x="8" y="144"/>
                </a:cubicBezTo>
                <a:cubicBezTo>
                  <a:pt x="8" y="144"/>
                  <a:pt x="8" y="168"/>
                  <a:pt x="8" y="192"/>
                </a:cubicBezTo>
              </a:path>
            </a:pathLst>
          </a:custGeom>
          <a:noFill/>
          <a:ln w="38100" cmpd="sng">
            <a:solidFill>
              <a:srgbClr val="FF3300"/>
            </a:solidFill>
            <a:round/>
            <a:headEnd/>
            <a:tailEnd/>
          </a:ln>
        </p:spPr>
        <p:txBody>
          <a:bodyPr/>
          <a:lstStyle/>
          <a:p>
            <a:endParaRPr lang="en-US"/>
          </a:p>
        </p:txBody>
      </p:sp>
      <p:sp>
        <p:nvSpPr>
          <p:cNvPr id="49160" name="Freeform 8"/>
          <p:cNvSpPr>
            <a:spLocks/>
          </p:cNvSpPr>
          <p:nvPr/>
        </p:nvSpPr>
        <p:spPr bwMode="auto">
          <a:xfrm>
            <a:off x="3949700" y="4572000"/>
            <a:ext cx="165100" cy="304800"/>
          </a:xfrm>
          <a:custGeom>
            <a:avLst/>
            <a:gdLst>
              <a:gd name="T0" fmla="*/ 2147483647 w 104"/>
              <a:gd name="T1" fmla="*/ 0 h 192"/>
              <a:gd name="T2" fmla="*/ 2147483647 w 104"/>
              <a:gd name="T3" fmla="*/ 2147483647 h 192"/>
              <a:gd name="T4" fmla="*/ 2147483647 w 104"/>
              <a:gd name="T5" fmla="*/ 2147483647 h 192"/>
              <a:gd name="T6" fmla="*/ 2147483647 w 104"/>
              <a:gd name="T7" fmla="*/ 2147483647 h 192"/>
              <a:gd name="T8" fmla="*/ 2147483647 w 104"/>
              <a:gd name="T9" fmla="*/ 2147483647 h 192"/>
              <a:gd name="T10" fmla="*/ 0 60000 65536"/>
              <a:gd name="T11" fmla="*/ 0 60000 65536"/>
              <a:gd name="T12" fmla="*/ 0 60000 65536"/>
              <a:gd name="T13" fmla="*/ 0 60000 65536"/>
              <a:gd name="T14" fmla="*/ 0 60000 65536"/>
              <a:gd name="T15" fmla="*/ 0 w 104"/>
              <a:gd name="T16" fmla="*/ 0 h 192"/>
              <a:gd name="T17" fmla="*/ 104 w 104"/>
              <a:gd name="T18" fmla="*/ 192 h 192"/>
            </a:gdLst>
            <a:ahLst/>
            <a:cxnLst>
              <a:cxn ang="T10">
                <a:pos x="T0" y="T1"/>
              </a:cxn>
              <a:cxn ang="T11">
                <a:pos x="T2" y="T3"/>
              </a:cxn>
              <a:cxn ang="T12">
                <a:pos x="T4" y="T5"/>
              </a:cxn>
              <a:cxn ang="T13">
                <a:pos x="T6" y="T7"/>
              </a:cxn>
              <a:cxn ang="T14">
                <a:pos x="T8" y="T9"/>
              </a:cxn>
            </a:cxnLst>
            <a:rect l="T15" t="T16" r="T17" b="T18"/>
            <a:pathLst>
              <a:path w="104" h="192">
                <a:moveTo>
                  <a:pt x="104" y="0"/>
                </a:moveTo>
                <a:cubicBezTo>
                  <a:pt x="60" y="16"/>
                  <a:pt x="16" y="32"/>
                  <a:pt x="8" y="48"/>
                </a:cubicBezTo>
                <a:cubicBezTo>
                  <a:pt x="0" y="64"/>
                  <a:pt x="48" y="72"/>
                  <a:pt x="56" y="96"/>
                </a:cubicBezTo>
                <a:cubicBezTo>
                  <a:pt x="64" y="120"/>
                  <a:pt x="56" y="192"/>
                  <a:pt x="56" y="192"/>
                </a:cubicBezTo>
                <a:cubicBezTo>
                  <a:pt x="56" y="192"/>
                  <a:pt x="56" y="144"/>
                  <a:pt x="56" y="96"/>
                </a:cubicBezTo>
              </a:path>
            </a:pathLst>
          </a:custGeom>
          <a:noFill/>
          <a:ln w="38100" cmpd="sng">
            <a:solidFill>
              <a:srgbClr val="FF3300"/>
            </a:solidFill>
            <a:round/>
            <a:headEnd/>
            <a:tailEnd/>
          </a:ln>
        </p:spPr>
        <p:txBody>
          <a:bodyPr/>
          <a:lstStyle/>
          <a:p>
            <a:endParaRPr lang="en-US"/>
          </a:p>
        </p:txBody>
      </p:sp>
      <p:sp>
        <p:nvSpPr>
          <p:cNvPr id="49161" name="Freeform 9"/>
          <p:cNvSpPr>
            <a:spLocks/>
          </p:cNvSpPr>
          <p:nvPr/>
        </p:nvSpPr>
        <p:spPr bwMode="auto">
          <a:xfrm>
            <a:off x="4025900" y="4572000"/>
            <a:ext cx="241300" cy="330200"/>
          </a:xfrm>
          <a:custGeom>
            <a:avLst/>
            <a:gdLst>
              <a:gd name="T0" fmla="*/ 2147483647 w 152"/>
              <a:gd name="T1" fmla="*/ 0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0 60000 65536"/>
              <a:gd name="T11" fmla="*/ 0 60000 65536"/>
              <a:gd name="T12" fmla="*/ 0 60000 65536"/>
              <a:gd name="T13" fmla="*/ 0 60000 65536"/>
              <a:gd name="T14" fmla="*/ 0 60000 65536"/>
              <a:gd name="T15" fmla="*/ 0 w 152"/>
              <a:gd name="T16" fmla="*/ 0 h 208"/>
              <a:gd name="T17" fmla="*/ 152 w 152"/>
              <a:gd name="T18" fmla="*/ 208 h 208"/>
            </a:gdLst>
            <a:ahLst/>
            <a:cxnLst>
              <a:cxn ang="T10">
                <a:pos x="T0" y="T1"/>
              </a:cxn>
              <a:cxn ang="T11">
                <a:pos x="T2" y="T3"/>
              </a:cxn>
              <a:cxn ang="T12">
                <a:pos x="T4" y="T5"/>
              </a:cxn>
              <a:cxn ang="T13">
                <a:pos x="T6" y="T7"/>
              </a:cxn>
              <a:cxn ang="T14">
                <a:pos x="T8" y="T9"/>
              </a:cxn>
            </a:cxnLst>
            <a:rect l="T15" t="T16" r="T17" b="T18"/>
            <a:pathLst>
              <a:path w="152" h="208">
                <a:moveTo>
                  <a:pt x="152" y="0"/>
                </a:moveTo>
                <a:cubicBezTo>
                  <a:pt x="108" y="16"/>
                  <a:pt x="64" y="32"/>
                  <a:pt x="56" y="48"/>
                </a:cubicBezTo>
                <a:cubicBezTo>
                  <a:pt x="48" y="64"/>
                  <a:pt x="112" y="72"/>
                  <a:pt x="104" y="96"/>
                </a:cubicBezTo>
                <a:cubicBezTo>
                  <a:pt x="96" y="120"/>
                  <a:pt x="16" y="176"/>
                  <a:pt x="8" y="192"/>
                </a:cubicBezTo>
                <a:cubicBezTo>
                  <a:pt x="0" y="208"/>
                  <a:pt x="28" y="200"/>
                  <a:pt x="56" y="192"/>
                </a:cubicBezTo>
              </a:path>
            </a:pathLst>
          </a:custGeom>
          <a:noFill/>
          <a:ln w="38100" cmpd="sng">
            <a:solidFill>
              <a:srgbClr val="FF3300"/>
            </a:solidFill>
            <a:round/>
            <a:headEnd/>
            <a:tailEnd/>
          </a:ln>
        </p:spPr>
        <p:txBody>
          <a:bodyPr/>
          <a:lstStyle/>
          <a:p>
            <a:endParaRPr lang="en-US"/>
          </a:p>
        </p:txBody>
      </p:sp>
      <p:sp>
        <p:nvSpPr>
          <p:cNvPr id="49162" name="Text Box 10"/>
          <p:cNvSpPr txBox="1">
            <a:spLocks noChangeArrowheads="1"/>
          </p:cNvSpPr>
          <p:nvPr/>
        </p:nvSpPr>
        <p:spPr bwMode="auto">
          <a:xfrm>
            <a:off x="6705600" y="2819400"/>
            <a:ext cx="2133600" cy="1739900"/>
          </a:xfrm>
          <a:prstGeom prst="rect">
            <a:avLst/>
          </a:prstGeom>
          <a:solidFill>
            <a:schemeClr val="tx1"/>
          </a:solidFill>
          <a:ln w="9525">
            <a:noFill/>
            <a:miter lim="800000"/>
            <a:headEnd/>
            <a:tailEnd/>
          </a:ln>
        </p:spPr>
        <p:txBody>
          <a:bodyPr>
            <a:spAutoFit/>
          </a:bodyPr>
          <a:lstStyle/>
          <a:p>
            <a:pPr eaLnBrk="0" hangingPunct="0"/>
            <a:r>
              <a:rPr lang="en-US" dirty="0">
                <a:solidFill>
                  <a:schemeClr val="accent6">
                    <a:lumMod val="75000"/>
                  </a:schemeClr>
                </a:solidFill>
                <a:latin typeface="Garamond" pitchFamily="18" charset="0"/>
              </a:rPr>
              <a:t>When stretched</a:t>
            </a:r>
          </a:p>
          <a:p>
            <a:pPr eaLnBrk="0" hangingPunct="0"/>
            <a:r>
              <a:rPr lang="en-US" dirty="0">
                <a:solidFill>
                  <a:schemeClr val="accent6">
                    <a:lumMod val="75000"/>
                  </a:schemeClr>
                </a:solidFill>
                <a:latin typeface="Garamond" pitchFamily="18" charset="0"/>
              </a:rPr>
              <a:t>20-40% the fibers</a:t>
            </a:r>
          </a:p>
          <a:p>
            <a:pPr eaLnBrk="0" hangingPunct="0"/>
            <a:r>
              <a:rPr lang="en-US" dirty="0">
                <a:solidFill>
                  <a:schemeClr val="accent6">
                    <a:lumMod val="75000"/>
                  </a:schemeClr>
                </a:solidFill>
                <a:latin typeface="Garamond" pitchFamily="18" charset="0"/>
              </a:rPr>
              <a:t>tear and are replaced</a:t>
            </a:r>
          </a:p>
          <a:p>
            <a:pPr eaLnBrk="0" hangingPunct="0"/>
            <a:r>
              <a:rPr lang="en-US" dirty="0">
                <a:solidFill>
                  <a:schemeClr val="accent6">
                    <a:lumMod val="75000"/>
                  </a:schemeClr>
                </a:solidFill>
                <a:latin typeface="Garamond" pitchFamily="18" charset="0"/>
              </a:rPr>
              <a:t>by Type III, some of</a:t>
            </a:r>
          </a:p>
          <a:p>
            <a:pPr eaLnBrk="0" hangingPunct="0"/>
            <a:r>
              <a:rPr lang="en-US" dirty="0">
                <a:solidFill>
                  <a:schemeClr val="accent6">
                    <a:lumMod val="75000"/>
                  </a:schemeClr>
                </a:solidFill>
                <a:latin typeface="Garamond" pitchFamily="18" charset="0"/>
              </a:rPr>
              <a:t>the weakest support-</a:t>
            </a:r>
          </a:p>
          <a:p>
            <a:pPr eaLnBrk="0" hangingPunct="0"/>
            <a:r>
              <a:rPr lang="en-US" dirty="0" err="1">
                <a:solidFill>
                  <a:schemeClr val="accent6">
                    <a:lumMod val="75000"/>
                  </a:schemeClr>
                </a:solidFill>
                <a:latin typeface="Garamond" pitchFamily="18" charset="0"/>
              </a:rPr>
              <a:t>ing</a:t>
            </a:r>
            <a:r>
              <a:rPr lang="en-US" dirty="0">
                <a:solidFill>
                  <a:schemeClr val="accent6">
                    <a:lumMod val="75000"/>
                  </a:schemeClr>
                </a:solidFill>
                <a:latin typeface="Garamond" pitchFamily="18" charset="0"/>
              </a:rPr>
              <a:t> fibers in the body.</a:t>
            </a:r>
          </a:p>
        </p:txBody>
      </p:sp>
      <p:sp>
        <p:nvSpPr>
          <p:cNvPr id="11" name="TextBox 10"/>
          <p:cNvSpPr txBox="1"/>
          <p:nvPr/>
        </p:nvSpPr>
        <p:spPr>
          <a:xfrm>
            <a:off x="381000" y="457200"/>
            <a:ext cx="8763000" cy="369332"/>
          </a:xfrm>
          <a:prstGeom prst="rect">
            <a:avLst/>
          </a:prstGeom>
          <a:noFill/>
        </p:spPr>
        <p:txBody>
          <a:bodyPr wrap="square" rtlCol="0">
            <a:spAutoFit/>
          </a:bodyPr>
          <a:lstStyle/>
          <a:p>
            <a:r>
              <a:rPr lang="en-US" dirty="0" smtClean="0"/>
              <a:t>HERE YOU SEE THE LOCKED ATLAS, COMPRESSED NERVES, AND DAMAGED LIGAMENTS.</a:t>
            </a:r>
            <a:endParaRPr lang="en-US" dirty="0"/>
          </a:p>
        </p:txBody>
      </p:sp>
    </p:spTree>
    <p:extLst>
      <p:ext uri="{BB962C8B-B14F-4D97-AF65-F5344CB8AC3E}">
        <p14:creationId xmlns:p14="http://schemas.microsoft.com/office/powerpoint/2010/main" val="2879421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p:txBody>
          <a:bodyPr/>
          <a:lstStyle/>
          <a:p>
            <a:r>
              <a:rPr lang="en-US" altLang="en-US">
                <a:solidFill>
                  <a:srgbClr val="FFFF66"/>
                </a:solidFill>
              </a:rPr>
              <a:t>Why X-ray?</a:t>
            </a:r>
          </a:p>
        </p:txBody>
      </p:sp>
      <p:sp>
        <p:nvSpPr>
          <p:cNvPr id="155651" name="Rectangle 3"/>
          <p:cNvSpPr>
            <a:spLocks noGrp="1" noChangeArrowheads="1"/>
          </p:cNvSpPr>
          <p:nvPr>
            <p:ph type="subTitle" idx="1"/>
          </p:nvPr>
        </p:nvSpPr>
        <p:spPr/>
        <p:txBody>
          <a:bodyPr/>
          <a:lstStyle/>
          <a:p>
            <a:endParaRPr lang="en-US" altLang="en-US" sz="4000">
              <a:latin typeface="Old English Text MT" pitchFamily="66" charset="0"/>
            </a:endParaRPr>
          </a:p>
        </p:txBody>
      </p:sp>
      <p:sp>
        <p:nvSpPr>
          <p:cNvPr id="155652" name="Rectangle 4"/>
          <p:cNvSpPr>
            <a:spLocks/>
          </p:cNvSpPr>
          <p:nvPr/>
        </p:nvSpPr>
        <p:spPr bwMode="auto">
          <a:xfrm>
            <a:off x="-639763" y="3840163"/>
            <a:ext cx="8412163" cy="631825"/>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6" tIns="41148" rIns="82296" bIns="41148">
            <a:spAutoFit/>
          </a:bodyPr>
          <a:lstStyle>
            <a:lvl1pPr defTabSz="822325">
              <a:defRPr>
                <a:solidFill>
                  <a:schemeClr val="tx1"/>
                </a:solidFill>
                <a:latin typeface="Arial" charset="0"/>
              </a:defRPr>
            </a:lvl1pPr>
            <a:lvl2pPr marL="411163" defTabSz="822325">
              <a:defRPr>
                <a:solidFill>
                  <a:schemeClr val="tx1"/>
                </a:solidFill>
                <a:latin typeface="Arial" charset="0"/>
              </a:defRPr>
            </a:lvl2pPr>
            <a:lvl3pPr marL="822325" defTabSz="822325">
              <a:defRPr>
                <a:solidFill>
                  <a:schemeClr val="tx1"/>
                </a:solidFill>
                <a:latin typeface="Arial" charset="0"/>
              </a:defRPr>
            </a:lvl3pPr>
            <a:lvl4pPr marL="1235075" defTabSz="822325">
              <a:defRPr>
                <a:solidFill>
                  <a:schemeClr val="tx1"/>
                </a:solidFill>
                <a:latin typeface="Arial" charset="0"/>
              </a:defRPr>
            </a:lvl4pPr>
            <a:lvl5pPr marL="1646238" defTabSz="822325">
              <a:defRPr>
                <a:solidFill>
                  <a:schemeClr val="tx1"/>
                </a:solidFill>
                <a:latin typeface="Arial" charset="0"/>
              </a:defRPr>
            </a:lvl5pPr>
            <a:lvl6pPr marL="2103438" defTabSz="822325" fontAlgn="base">
              <a:spcBef>
                <a:spcPct val="0"/>
              </a:spcBef>
              <a:spcAft>
                <a:spcPct val="0"/>
              </a:spcAft>
              <a:defRPr>
                <a:solidFill>
                  <a:schemeClr val="tx1"/>
                </a:solidFill>
                <a:latin typeface="Arial" charset="0"/>
              </a:defRPr>
            </a:lvl6pPr>
            <a:lvl7pPr marL="2560638" defTabSz="822325" fontAlgn="base">
              <a:spcBef>
                <a:spcPct val="0"/>
              </a:spcBef>
              <a:spcAft>
                <a:spcPct val="0"/>
              </a:spcAft>
              <a:defRPr>
                <a:solidFill>
                  <a:schemeClr val="tx1"/>
                </a:solidFill>
                <a:latin typeface="Arial" charset="0"/>
              </a:defRPr>
            </a:lvl7pPr>
            <a:lvl8pPr marL="3017838" defTabSz="822325" fontAlgn="base">
              <a:spcBef>
                <a:spcPct val="0"/>
              </a:spcBef>
              <a:spcAft>
                <a:spcPct val="0"/>
              </a:spcAft>
              <a:defRPr>
                <a:solidFill>
                  <a:schemeClr val="tx1"/>
                </a:solidFill>
                <a:latin typeface="Arial" charset="0"/>
              </a:defRPr>
            </a:lvl8pPr>
            <a:lvl9pPr marL="3475038" defTabSz="822325" fontAlgn="base">
              <a:spcBef>
                <a:spcPct val="0"/>
              </a:spcBef>
              <a:spcAft>
                <a:spcPct val="0"/>
              </a:spcAft>
              <a:defRPr>
                <a:solidFill>
                  <a:schemeClr val="tx1"/>
                </a:solidFill>
                <a:latin typeface="Arial" charset="0"/>
              </a:defRPr>
            </a:lvl9pPr>
          </a:lstStyle>
          <a:p>
            <a:pPr algn="ctr" eaLnBrk="1" hangingPunct="1"/>
            <a:r>
              <a:rPr lang="en-US" altLang="en-US" sz="3600" b="0" dirty="0">
                <a:solidFill>
                  <a:srgbClr val="FF0066"/>
                </a:solidFill>
                <a:latin typeface="Old English Text MT" pitchFamily="66" charset="0"/>
                <a:sym typeface="Times New Roman" pitchFamily="18" charset="0"/>
              </a:rPr>
              <a:t>If you can’t see it, you can’t fix it!</a:t>
            </a:r>
          </a:p>
        </p:txBody>
      </p:sp>
    </p:spTree>
    <p:extLst>
      <p:ext uri="{BB962C8B-B14F-4D97-AF65-F5344CB8AC3E}">
        <p14:creationId xmlns:p14="http://schemas.microsoft.com/office/powerpoint/2010/main" val="4220963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ltLang="en-US"/>
          </a:p>
        </p:txBody>
      </p:sp>
      <p:sp>
        <p:nvSpPr>
          <p:cNvPr id="24579" name="Rectangle 3"/>
          <p:cNvSpPr>
            <a:spLocks noGrp="1" noChangeArrowheads="1"/>
          </p:cNvSpPr>
          <p:nvPr>
            <p:ph idx="1"/>
          </p:nvPr>
        </p:nvSpPr>
        <p:spPr/>
        <p:txBody>
          <a:bodyPr/>
          <a:lstStyle/>
          <a:p>
            <a:endParaRPr lang="en-US" altLang="en-US"/>
          </a:p>
        </p:txBody>
      </p:sp>
      <p:pic>
        <p:nvPicPr>
          <p:cNvPr id="24580" name="Picture 4" descr="C-1 luxation"/>
          <p:cNvPicPr>
            <a:picLocks noChangeAspect="1" noChangeArrowheads="1"/>
          </p:cNvPicPr>
          <p:nvPr/>
        </p:nvPicPr>
        <p:blipFill>
          <a:blip r:embed="rId2" cstate="print">
            <a:extLst>
              <a:ext uri="{28A0092B-C50C-407E-A947-70E740481C1C}">
                <a14:useLocalDpi xmlns:a14="http://schemas.microsoft.com/office/drawing/2010/main" val="0"/>
              </a:ext>
            </a:extLst>
          </a:blip>
          <a:srcRect b="86455"/>
          <a:stretch>
            <a:fillRect/>
          </a:stretch>
        </p:blipFill>
        <p:spPr bwMode="auto">
          <a:xfrm>
            <a:off x="762000" y="228600"/>
            <a:ext cx="7772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C-1 luxation"/>
          <p:cNvPicPr>
            <a:picLocks noChangeAspect="1" noChangeArrowheads="1"/>
          </p:cNvPicPr>
          <p:nvPr/>
        </p:nvPicPr>
        <p:blipFill>
          <a:blip r:embed="rId2" cstate="print">
            <a:extLst>
              <a:ext uri="{28A0092B-C50C-407E-A947-70E740481C1C}">
                <a14:useLocalDpi xmlns:a14="http://schemas.microsoft.com/office/drawing/2010/main" val="0"/>
              </a:ext>
            </a:extLst>
          </a:blip>
          <a:srcRect l="9764" t="39178" r="34354" b="27972"/>
          <a:stretch>
            <a:fillRect/>
          </a:stretch>
        </p:blipFill>
        <p:spPr bwMode="auto">
          <a:xfrm>
            <a:off x="1981200" y="1981200"/>
            <a:ext cx="5429250" cy="438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51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ltLang="en-US"/>
          </a:p>
        </p:txBody>
      </p:sp>
      <p:sp>
        <p:nvSpPr>
          <p:cNvPr id="24579" name="Rectangle 3"/>
          <p:cNvSpPr>
            <a:spLocks noGrp="1" noChangeArrowheads="1"/>
          </p:cNvSpPr>
          <p:nvPr>
            <p:ph idx="1"/>
          </p:nvPr>
        </p:nvSpPr>
        <p:spPr/>
        <p:txBody>
          <a:bodyPr/>
          <a:lstStyle/>
          <a:p>
            <a:endParaRPr lang="en-US" altLang="en-US"/>
          </a:p>
        </p:txBody>
      </p:sp>
      <p:pic>
        <p:nvPicPr>
          <p:cNvPr id="24580" name="Picture 4" descr="C-1 luxation"/>
          <p:cNvPicPr>
            <a:picLocks noChangeAspect="1" noChangeArrowheads="1"/>
          </p:cNvPicPr>
          <p:nvPr/>
        </p:nvPicPr>
        <p:blipFill>
          <a:blip r:embed="rId2" cstate="print">
            <a:extLst>
              <a:ext uri="{28A0092B-C50C-407E-A947-70E740481C1C}">
                <a14:useLocalDpi xmlns:a14="http://schemas.microsoft.com/office/drawing/2010/main" val="0"/>
              </a:ext>
            </a:extLst>
          </a:blip>
          <a:srcRect b="86455"/>
          <a:stretch>
            <a:fillRect/>
          </a:stretch>
        </p:blipFill>
        <p:spPr bwMode="auto">
          <a:xfrm>
            <a:off x="762000" y="228600"/>
            <a:ext cx="7772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C-1 luxation"/>
          <p:cNvPicPr>
            <a:picLocks noChangeAspect="1" noChangeArrowheads="1"/>
          </p:cNvPicPr>
          <p:nvPr/>
        </p:nvPicPr>
        <p:blipFill>
          <a:blip r:embed="rId2" cstate="print">
            <a:extLst>
              <a:ext uri="{28A0092B-C50C-407E-A947-70E740481C1C}">
                <a14:useLocalDpi xmlns:a14="http://schemas.microsoft.com/office/drawing/2010/main" val="0"/>
              </a:ext>
            </a:extLst>
          </a:blip>
          <a:srcRect l="9764" t="39178" r="34354" b="27972"/>
          <a:stretch>
            <a:fillRect/>
          </a:stretch>
        </p:blipFill>
        <p:spPr bwMode="auto">
          <a:xfrm>
            <a:off x="1981200" y="1981200"/>
            <a:ext cx="5429250" cy="4389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6324600"/>
            <a:ext cx="5334000" cy="369332"/>
          </a:xfrm>
          <a:prstGeom prst="rect">
            <a:avLst/>
          </a:prstGeom>
          <a:noFill/>
        </p:spPr>
        <p:txBody>
          <a:bodyPr wrap="square" rtlCol="0">
            <a:spAutoFit/>
          </a:bodyPr>
          <a:lstStyle/>
          <a:p>
            <a:r>
              <a:rPr lang="en-US" dirty="0" smtClean="0"/>
              <a:t>NOTE THE ABOVE TITLE OF THE ARTICLE</a:t>
            </a:r>
            <a:endParaRPr lang="en-US" dirty="0"/>
          </a:p>
        </p:txBody>
      </p:sp>
    </p:spTree>
    <p:extLst>
      <p:ext uri="{BB962C8B-B14F-4D97-AF65-F5344CB8AC3E}">
        <p14:creationId xmlns:p14="http://schemas.microsoft.com/office/powerpoint/2010/main" val="3022292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hpa0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0" y="152400"/>
            <a:ext cx="4381500" cy="6553200"/>
          </a:xfrm>
          <a:prstGeom prst="rect">
            <a:avLst/>
          </a:prstGeom>
          <a:noFill/>
          <a:extLst>
            <a:ext uri="{909E8E84-426E-40DD-AFC4-6F175D3DCCD1}">
              <a14:hiddenFill xmlns:a14="http://schemas.microsoft.com/office/drawing/2010/main">
                <a:solidFill>
                  <a:srgbClr val="FFFFFF"/>
                </a:solidFill>
              </a14:hiddenFill>
            </a:ext>
          </a:extLst>
        </p:spPr>
      </p:pic>
      <p:sp>
        <p:nvSpPr>
          <p:cNvPr id="156675" name="Text Box 3"/>
          <p:cNvSpPr txBox="1">
            <a:spLocks noChangeArrowheads="1"/>
          </p:cNvSpPr>
          <p:nvPr/>
        </p:nvSpPr>
        <p:spPr bwMode="auto">
          <a:xfrm>
            <a:off x="-103188" y="650875"/>
            <a:ext cx="2193926" cy="2647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algn="ctr" eaLnBrk="1" hangingPunct="1"/>
            <a:r>
              <a:rPr lang="en-US" altLang="en-US" sz="2400">
                <a:solidFill>
                  <a:srgbClr val="9900CC"/>
                </a:solidFill>
                <a:latin typeface="Times New Roman" pitchFamily="18" charset="0"/>
              </a:rPr>
              <a:t>NEUTRAL</a:t>
            </a:r>
          </a:p>
          <a:p>
            <a:pPr algn="ctr" eaLnBrk="1" hangingPunct="1"/>
            <a:r>
              <a:rPr lang="en-US" altLang="en-US" sz="2400">
                <a:solidFill>
                  <a:srgbClr val="9900CC"/>
                </a:solidFill>
                <a:latin typeface="Times New Roman" pitchFamily="18" charset="0"/>
              </a:rPr>
              <a:t>LATERAL</a:t>
            </a:r>
          </a:p>
          <a:p>
            <a:pPr algn="ctr" eaLnBrk="1" hangingPunct="1"/>
            <a:r>
              <a:rPr lang="en-US" altLang="en-US" sz="2400">
                <a:solidFill>
                  <a:srgbClr val="9900CC"/>
                </a:solidFill>
                <a:latin typeface="Times New Roman" pitchFamily="18" charset="0"/>
              </a:rPr>
              <a:t>X-RAY.</a:t>
            </a:r>
          </a:p>
          <a:p>
            <a:pPr algn="ctr" eaLnBrk="1" hangingPunct="1"/>
            <a:r>
              <a:rPr lang="en-US" altLang="en-US" sz="2400">
                <a:solidFill>
                  <a:srgbClr val="FF0000"/>
                </a:solidFill>
                <a:latin typeface="Times New Roman" pitchFamily="18" charset="0"/>
              </a:rPr>
              <a:t>DO YOU SEE</a:t>
            </a:r>
          </a:p>
          <a:p>
            <a:pPr algn="ctr" eaLnBrk="1" hangingPunct="1"/>
            <a:r>
              <a:rPr lang="en-US" altLang="en-US" sz="2400">
                <a:solidFill>
                  <a:srgbClr val="FF0000"/>
                </a:solidFill>
                <a:latin typeface="Times New Roman" pitchFamily="18" charset="0"/>
              </a:rPr>
              <a:t>ANY REASON</a:t>
            </a:r>
          </a:p>
          <a:p>
            <a:pPr algn="ctr" eaLnBrk="1" hangingPunct="1"/>
            <a:r>
              <a:rPr lang="en-US" altLang="en-US" sz="2400">
                <a:solidFill>
                  <a:srgbClr val="FF0000"/>
                </a:solidFill>
                <a:latin typeface="Times New Roman" pitchFamily="18" charset="0"/>
              </a:rPr>
              <a:t>NOT TO </a:t>
            </a:r>
          </a:p>
          <a:p>
            <a:pPr algn="ctr" eaLnBrk="1" hangingPunct="1"/>
            <a:r>
              <a:rPr lang="en-US" altLang="en-US" sz="2400">
                <a:solidFill>
                  <a:srgbClr val="FF0000"/>
                </a:solidFill>
                <a:latin typeface="Times New Roman" pitchFamily="18" charset="0"/>
              </a:rPr>
              <a:t>ADJUST?</a:t>
            </a:r>
          </a:p>
        </p:txBody>
      </p:sp>
    </p:spTree>
    <p:extLst>
      <p:ext uri="{BB962C8B-B14F-4D97-AF65-F5344CB8AC3E}">
        <p14:creationId xmlns:p14="http://schemas.microsoft.com/office/powerpoint/2010/main" val="1814509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ltLang="en-US"/>
          </a:p>
        </p:txBody>
      </p:sp>
      <p:pic>
        <p:nvPicPr>
          <p:cNvPr id="61443" name="Picture 3" descr="IMG_007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6591" y="1935163"/>
            <a:ext cx="5850818"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2020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hpa002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84" r="3178" b="97"/>
          <a:stretch/>
        </p:blipFill>
        <p:spPr bwMode="auto">
          <a:xfrm>
            <a:off x="2381250" y="773722"/>
            <a:ext cx="4242288" cy="5931877"/>
          </a:xfrm>
          <a:prstGeom prst="rect">
            <a:avLst/>
          </a:prstGeom>
          <a:noFill/>
          <a:extLst>
            <a:ext uri="{909E8E84-426E-40DD-AFC4-6F175D3DCCD1}">
              <a14:hiddenFill xmlns:a14="http://schemas.microsoft.com/office/drawing/2010/main">
                <a:solidFill>
                  <a:srgbClr val="FFFFFF"/>
                </a:solidFill>
              </a14:hiddenFill>
            </a:ext>
          </a:extLst>
        </p:spPr>
      </p:pic>
      <p:sp>
        <p:nvSpPr>
          <p:cNvPr id="157699" name="Text Box 3"/>
          <p:cNvSpPr txBox="1">
            <a:spLocks noChangeArrowheads="1"/>
          </p:cNvSpPr>
          <p:nvPr/>
        </p:nvSpPr>
        <p:spPr bwMode="auto">
          <a:xfrm>
            <a:off x="-103188" y="650875"/>
            <a:ext cx="2193926" cy="556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spAutoFit/>
          </a:bodyPr>
          <a:lstStyle/>
          <a:p>
            <a:pPr algn="ctr" eaLnBrk="1" hangingPunct="1"/>
            <a:r>
              <a:rPr lang="en-US" altLang="en-US" sz="2400">
                <a:solidFill>
                  <a:srgbClr val="9900CC"/>
                </a:solidFill>
                <a:latin typeface="Times New Roman" pitchFamily="18" charset="0"/>
              </a:rPr>
              <a:t>NEUTRAL</a:t>
            </a:r>
          </a:p>
          <a:p>
            <a:pPr algn="ctr" eaLnBrk="1" hangingPunct="1"/>
            <a:r>
              <a:rPr lang="en-US" altLang="en-US" sz="2400">
                <a:solidFill>
                  <a:srgbClr val="9900CC"/>
                </a:solidFill>
                <a:latin typeface="Times New Roman" pitchFamily="18" charset="0"/>
              </a:rPr>
              <a:t>LATERAL</a:t>
            </a:r>
          </a:p>
          <a:p>
            <a:pPr algn="ctr" eaLnBrk="1" hangingPunct="1"/>
            <a:r>
              <a:rPr lang="en-US" altLang="en-US" sz="2400">
                <a:solidFill>
                  <a:srgbClr val="9900CC"/>
                </a:solidFill>
                <a:latin typeface="Times New Roman" pitchFamily="18" charset="0"/>
              </a:rPr>
              <a:t>X-RAY.</a:t>
            </a:r>
          </a:p>
          <a:p>
            <a:pPr algn="ctr" eaLnBrk="1" hangingPunct="1"/>
            <a:r>
              <a:rPr lang="en-US" altLang="en-US" sz="2400">
                <a:solidFill>
                  <a:srgbClr val="FF0000"/>
                </a:solidFill>
                <a:latin typeface="Times New Roman" pitchFamily="18" charset="0"/>
              </a:rPr>
              <a:t>DO YOU SEE</a:t>
            </a:r>
          </a:p>
          <a:p>
            <a:pPr algn="ctr" eaLnBrk="1" hangingPunct="1"/>
            <a:r>
              <a:rPr lang="en-US" altLang="en-US" sz="2400">
                <a:solidFill>
                  <a:srgbClr val="FF0000"/>
                </a:solidFill>
                <a:latin typeface="Times New Roman" pitchFamily="18" charset="0"/>
              </a:rPr>
              <a:t>ANY REASON</a:t>
            </a:r>
          </a:p>
          <a:p>
            <a:pPr algn="ctr" eaLnBrk="1" hangingPunct="1"/>
            <a:r>
              <a:rPr lang="en-US" altLang="en-US" sz="2400">
                <a:solidFill>
                  <a:srgbClr val="FF0000"/>
                </a:solidFill>
                <a:latin typeface="Times New Roman" pitchFamily="18" charset="0"/>
              </a:rPr>
              <a:t>NOT TO </a:t>
            </a:r>
          </a:p>
          <a:p>
            <a:pPr algn="ctr" eaLnBrk="1" hangingPunct="1"/>
            <a:r>
              <a:rPr lang="en-US" altLang="en-US" sz="2400">
                <a:solidFill>
                  <a:srgbClr val="FF0000"/>
                </a:solidFill>
                <a:latin typeface="Times New Roman" pitchFamily="18" charset="0"/>
              </a:rPr>
              <a:t>ADJUST?</a:t>
            </a:r>
          </a:p>
          <a:p>
            <a:pPr algn="ctr" eaLnBrk="1" hangingPunct="1"/>
            <a:r>
              <a:rPr lang="en-US" altLang="en-US" sz="2400">
                <a:solidFill>
                  <a:srgbClr val="00FFCC"/>
                </a:solidFill>
                <a:latin typeface="Times New Roman" pitchFamily="18" charset="0"/>
              </a:rPr>
              <a:t>ABSENT POSTERIOR ARCH WITH POSTERIOR TUBERCLE FUSED TO AXIS SPINOUS.</a:t>
            </a:r>
          </a:p>
        </p:txBody>
      </p:sp>
      <p:cxnSp>
        <p:nvCxnSpPr>
          <p:cNvPr id="3" name="Straight Arrow Connector 2"/>
          <p:cNvCxnSpPr/>
          <p:nvPr/>
        </p:nvCxnSpPr>
        <p:spPr>
          <a:xfrm>
            <a:off x="3048000" y="533400"/>
            <a:ext cx="304800" cy="137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200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pa0028"/>
          <p:cNvPicPr>
            <a:picLocks noChangeAspect="1" noChangeArrowheads="1"/>
          </p:cNvPicPr>
          <p:nvPr/>
        </p:nvPicPr>
        <p:blipFill rotWithShape="1">
          <a:blip r:embed="rId2" cstate="print">
            <a:lum bright="-40000" contrast="-18000"/>
            <a:extLst>
              <a:ext uri="{28A0092B-C50C-407E-A947-70E740481C1C}">
                <a14:useLocalDpi xmlns:a14="http://schemas.microsoft.com/office/drawing/2010/main" val="0"/>
              </a:ext>
            </a:extLst>
          </a:blip>
          <a:srcRect l="14754" t="23862" r="10689" b="20393"/>
          <a:stretch/>
        </p:blipFill>
        <p:spPr bwMode="auto">
          <a:xfrm>
            <a:off x="2743200" y="609600"/>
            <a:ext cx="5394960" cy="5940462"/>
          </a:xfrm>
          <a:prstGeom prst="rect">
            <a:avLst/>
          </a:prstGeom>
          <a:noFill/>
          <a:extLst>
            <a:ext uri="{909E8E84-426E-40DD-AFC4-6F175D3DCCD1}">
              <a14:hiddenFill xmlns:a14="http://schemas.microsoft.com/office/drawing/2010/main">
                <a:solidFill>
                  <a:srgbClr val="FFFFFF"/>
                </a:solidFill>
              </a14:hiddenFill>
            </a:ext>
          </a:extLst>
        </p:spPr>
      </p:pic>
      <p:sp>
        <p:nvSpPr>
          <p:cNvPr id="158723" name="Text Box 3"/>
          <p:cNvSpPr txBox="1">
            <a:spLocks noChangeArrowheads="1"/>
          </p:cNvSpPr>
          <p:nvPr/>
        </p:nvSpPr>
        <p:spPr bwMode="auto">
          <a:xfrm>
            <a:off x="150813" y="727075"/>
            <a:ext cx="1997075" cy="2282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algn="ctr" eaLnBrk="1" hangingPunct="1"/>
            <a:r>
              <a:rPr lang="en-US" altLang="en-US" sz="2400">
                <a:solidFill>
                  <a:srgbClr val="9900CC"/>
                </a:solidFill>
                <a:latin typeface="Times New Roman" pitchFamily="18" charset="0"/>
              </a:rPr>
              <a:t>THIS X-RAY</a:t>
            </a:r>
          </a:p>
          <a:p>
            <a:pPr algn="ctr" eaLnBrk="1" hangingPunct="1"/>
            <a:r>
              <a:rPr lang="en-US" altLang="en-US" sz="2400">
                <a:solidFill>
                  <a:srgbClr val="9900CC"/>
                </a:solidFill>
                <a:latin typeface="Times New Roman" pitchFamily="18" charset="0"/>
              </a:rPr>
              <a:t>REVEALS </a:t>
            </a:r>
          </a:p>
          <a:p>
            <a:pPr algn="ctr" eaLnBrk="1" hangingPunct="1"/>
            <a:r>
              <a:rPr lang="en-US" altLang="en-US" sz="2400">
                <a:solidFill>
                  <a:srgbClr val="9900CC"/>
                </a:solidFill>
                <a:latin typeface="Times New Roman" pitchFamily="18" charset="0"/>
              </a:rPr>
              <a:t>BOTH A</a:t>
            </a:r>
          </a:p>
          <a:p>
            <a:pPr algn="ctr" eaLnBrk="1" hangingPunct="1"/>
            <a:r>
              <a:rPr lang="en-US" altLang="en-US" sz="2400">
                <a:solidFill>
                  <a:srgbClr val="9900CC"/>
                </a:solidFill>
                <a:latin typeface="Times New Roman" pitchFamily="18" charset="0"/>
              </a:rPr>
              <a:t>CLEFT ANT.</a:t>
            </a:r>
          </a:p>
          <a:p>
            <a:pPr algn="ctr" eaLnBrk="1" hangingPunct="1"/>
            <a:r>
              <a:rPr lang="en-US" altLang="en-US" sz="2400">
                <a:solidFill>
                  <a:srgbClr val="9900CC"/>
                </a:solidFill>
                <a:latin typeface="Times New Roman" pitchFamily="18" charset="0"/>
              </a:rPr>
              <a:t>AND POST.</a:t>
            </a:r>
          </a:p>
          <a:p>
            <a:pPr algn="ctr" eaLnBrk="1" hangingPunct="1"/>
            <a:r>
              <a:rPr lang="en-US" altLang="en-US" sz="2400">
                <a:solidFill>
                  <a:srgbClr val="9900CC"/>
                </a:solidFill>
                <a:latin typeface="Times New Roman" pitchFamily="18" charset="0"/>
              </a:rPr>
              <a:t>ARCH</a:t>
            </a:r>
          </a:p>
        </p:txBody>
      </p:sp>
      <p:cxnSp>
        <p:nvCxnSpPr>
          <p:cNvPr id="3" name="Straight Arrow Connector 2"/>
          <p:cNvCxnSpPr/>
          <p:nvPr/>
        </p:nvCxnSpPr>
        <p:spPr>
          <a:xfrm>
            <a:off x="4648200" y="2209800"/>
            <a:ext cx="685800" cy="152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8458200" y="6019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91100" y="5867400"/>
            <a:ext cx="3429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788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pa002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56" t="16651" r="2812" b="12303"/>
          <a:stretch/>
        </p:blipFill>
        <p:spPr bwMode="auto">
          <a:xfrm>
            <a:off x="2836985" y="1230922"/>
            <a:ext cx="3810000" cy="4601553"/>
          </a:xfrm>
          <a:prstGeom prst="rect">
            <a:avLst/>
          </a:prstGeom>
          <a:noFill/>
          <a:extLst>
            <a:ext uri="{909E8E84-426E-40DD-AFC4-6F175D3DCCD1}">
              <a14:hiddenFill xmlns:a14="http://schemas.microsoft.com/office/drawing/2010/main">
                <a:solidFill>
                  <a:srgbClr val="FFFFFF"/>
                </a:solidFill>
              </a14:hiddenFill>
            </a:ext>
          </a:extLst>
        </p:spPr>
      </p:pic>
      <p:sp>
        <p:nvSpPr>
          <p:cNvPr id="159747" name="Text Box 3"/>
          <p:cNvSpPr txBox="1">
            <a:spLocks noChangeArrowheads="1"/>
          </p:cNvSpPr>
          <p:nvPr/>
        </p:nvSpPr>
        <p:spPr bwMode="auto">
          <a:xfrm>
            <a:off x="185738" y="955675"/>
            <a:ext cx="1922462"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algn="ctr" eaLnBrk="1" hangingPunct="1"/>
            <a:r>
              <a:rPr lang="en-US" altLang="en-US" sz="2400">
                <a:solidFill>
                  <a:srgbClr val="9900CC"/>
                </a:solidFill>
                <a:latin typeface="Times New Roman" pitchFamily="18" charset="0"/>
              </a:rPr>
              <a:t>LATERAL</a:t>
            </a:r>
          </a:p>
          <a:p>
            <a:pPr algn="ctr" eaLnBrk="1" hangingPunct="1"/>
            <a:r>
              <a:rPr lang="en-US" altLang="en-US" sz="2400">
                <a:solidFill>
                  <a:srgbClr val="9900CC"/>
                </a:solidFill>
                <a:latin typeface="Times New Roman" pitchFamily="18" charset="0"/>
              </a:rPr>
              <a:t>C-SP X-RAY</a:t>
            </a:r>
          </a:p>
          <a:p>
            <a:pPr algn="ctr" eaLnBrk="1" hangingPunct="1"/>
            <a:r>
              <a:rPr lang="en-US" altLang="en-US" sz="2400">
                <a:solidFill>
                  <a:srgbClr val="9900CC"/>
                </a:solidFill>
                <a:latin typeface="Times New Roman" pitchFamily="18" charset="0"/>
              </a:rPr>
              <a:t>WITH C-4,5</a:t>
            </a:r>
          </a:p>
          <a:p>
            <a:pPr algn="ctr" eaLnBrk="1" hangingPunct="1"/>
            <a:r>
              <a:rPr lang="en-US" altLang="en-US" sz="2400">
                <a:solidFill>
                  <a:srgbClr val="9900CC"/>
                </a:solidFill>
                <a:latin typeface="Times New Roman" pitchFamily="18" charset="0"/>
              </a:rPr>
              <a:t>FUSION</a:t>
            </a:r>
          </a:p>
        </p:txBody>
      </p:sp>
      <p:sp>
        <p:nvSpPr>
          <p:cNvPr id="159748" name="Text Box 4"/>
          <p:cNvSpPr txBox="1">
            <a:spLocks noChangeArrowheads="1"/>
          </p:cNvSpPr>
          <p:nvPr/>
        </p:nvSpPr>
        <p:spPr bwMode="auto">
          <a:xfrm>
            <a:off x="1355725" y="5375275"/>
            <a:ext cx="1841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algn="ctr" eaLnBrk="1" hangingPunct="1"/>
            <a:endParaRPr lang="en-US" altLang="en-US" sz="2400">
              <a:latin typeface="Times New Roman" pitchFamily="18" charset="0"/>
            </a:endParaRPr>
          </a:p>
        </p:txBody>
      </p:sp>
      <p:cxnSp>
        <p:nvCxnSpPr>
          <p:cNvPr id="3" name="Straight Arrow Connector 2"/>
          <p:cNvCxnSpPr/>
          <p:nvPr/>
        </p:nvCxnSpPr>
        <p:spPr>
          <a:xfrm flipH="1">
            <a:off x="6096000" y="3531698"/>
            <a:ext cx="1447800" cy="2783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669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pa005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572" r="14930" b="12522"/>
          <a:stretch/>
        </p:blipFill>
        <p:spPr bwMode="auto">
          <a:xfrm>
            <a:off x="3528646" y="685800"/>
            <a:ext cx="4937760" cy="5814545"/>
          </a:xfrm>
          <a:prstGeom prst="rect">
            <a:avLst/>
          </a:prstGeom>
          <a:noFill/>
          <a:extLst>
            <a:ext uri="{909E8E84-426E-40DD-AFC4-6F175D3DCCD1}">
              <a14:hiddenFill xmlns:a14="http://schemas.microsoft.com/office/drawing/2010/main">
                <a:solidFill>
                  <a:srgbClr val="FFFFFF"/>
                </a:solidFill>
              </a14:hiddenFill>
            </a:ext>
          </a:extLst>
        </p:spPr>
      </p:pic>
      <p:sp>
        <p:nvSpPr>
          <p:cNvPr id="160771" name="Text Box 3"/>
          <p:cNvSpPr txBox="1">
            <a:spLocks noChangeArrowheads="1"/>
          </p:cNvSpPr>
          <p:nvPr/>
        </p:nvSpPr>
        <p:spPr bwMode="auto">
          <a:xfrm>
            <a:off x="19050" y="803275"/>
            <a:ext cx="2249488" cy="191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algn="ctr" eaLnBrk="1" hangingPunct="1"/>
            <a:r>
              <a:rPr lang="en-US" altLang="en-US" sz="2400">
                <a:solidFill>
                  <a:srgbClr val="9900CC"/>
                </a:solidFill>
                <a:latin typeface="Times New Roman" pitchFamily="18" charset="0"/>
              </a:rPr>
              <a:t>A-P OPEN</a:t>
            </a:r>
          </a:p>
          <a:p>
            <a:pPr algn="ctr" eaLnBrk="1" hangingPunct="1"/>
            <a:r>
              <a:rPr lang="en-US" altLang="en-US" sz="2400">
                <a:solidFill>
                  <a:srgbClr val="9900CC"/>
                </a:solidFill>
                <a:latin typeface="Times New Roman" pitchFamily="18" charset="0"/>
              </a:rPr>
              <a:t>MOUTH</a:t>
            </a:r>
          </a:p>
          <a:p>
            <a:pPr algn="ctr" eaLnBrk="1" hangingPunct="1"/>
            <a:r>
              <a:rPr lang="en-US" altLang="en-US" sz="2400">
                <a:solidFill>
                  <a:srgbClr val="9900CC"/>
                </a:solidFill>
                <a:latin typeface="Times New Roman" pitchFamily="18" charset="0"/>
              </a:rPr>
              <a:t>WITH A</a:t>
            </a:r>
          </a:p>
          <a:p>
            <a:pPr algn="ctr" eaLnBrk="1" hangingPunct="1"/>
            <a:r>
              <a:rPr lang="en-US" altLang="en-US" sz="2400">
                <a:solidFill>
                  <a:srgbClr val="9900CC"/>
                </a:solidFill>
                <a:latin typeface="Times New Roman" pitchFamily="18" charset="0"/>
              </a:rPr>
              <a:t>MALFORMED</a:t>
            </a:r>
          </a:p>
          <a:p>
            <a:pPr algn="ctr" eaLnBrk="1" hangingPunct="1"/>
            <a:r>
              <a:rPr lang="en-US" altLang="en-US" sz="2400">
                <a:solidFill>
                  <a:srgbClr val="9900CC"/>
                </a:solidFill>
                <a:latin typeface="Times New Roman" pitchFamily="18" charset="0"/>
              </a:rPr>
              <a:t> R. C-2 BODY</a:t>
            </a:r>
          </a:p>
        </p:txBody>
      </p:sp>
      <p:cxnSp>
        <p:nvCxnSpPr>
          <p:cNvPr id="3" name="Straight Arrow Connector 2"/>
          <p:cNvCxnSpPr/>
          <p:nvPr/>
        </p:nvCxnSpPr>
        <p:spPr>
          <a:xfrm flipH="1" flipV="1">
            <a:off x="6781800" y="3200400"/>
            <a:ext cx="6858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967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pa005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61" t="19566" r="11827" b="35397"/>
          <a:stretch/>
        </p:blipFill>
        <p:spPr bwMode="auto">
          <a:xfrm>
            <a:off x="3048000" y="727075"/>
            <a:ext cx="5394960" cy="5278893"/>
          </a:xfrm>
          <a:prstGeom prst="rect">
            <a:avLst/>
          </a:prstGeom>
          <a:noFill/>
          <a:extLst>
            <a:ext uri="{909E8E84-426E-40DD-AFC4-6F175D3DCCD1}">
              <a14:hiddenFill xmlns:a14="http://schemas.microsoft.com/office/drawing/2010/main">
                <a:solidFill>
                  <a:srgbClr val="FFFFFF"/>
                </a:solidFill>
              </a14:hiddenFill>
            </a:ext>
          </a:extLst>
        </p:spPr>
      </p:pic>
      <p:sp>
        <p:nvSpPr>
          <p:cNvPr id="161795" name="Text Box 3"/>
          <p:cNvSpPr txBox="1">
            <a:spLocks noChangeArrowheads="1"/>
          </p:cNvSpPr>
          <p:nvPr/>
        </p:nvSpPr>
        <p:spPr bwMode="auto">
          <a:xfrm>
            <a:off x="119063" y="727075"/>
            <a:ext cx="20574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algn="ctr" eaLnBrk="1" hangingPunct="1"/>
            <a:r>
              <a:rPr lang="en-US" altLang="en-US" sz="2400">
                <a:solidFill>
                  <a:srgbClr val="9900CC"/>
                </a:solidFill>
                <a:latin typeface="Times New Roman" pitchFamily="18" charset="0"/>
              </a:rPr>
              <a:t>LATERAL</a:t>
            </a:r>
          </a:p>
          <a:p>
            <a:pPr algn="ctr" eaLnBrk="1" hangingPunct="1"/>
            <a:r>
              <a:rPr lang="en-US" altLang="en-US" sz="2400">
                <a:solidFill>
                  <a:srgbClr val="9900CC"/>
                </a:solidFill>
                <a:latin typeface="Times New Roman" pitchFamily="18" charset="0"/>
              </a:rPr>
              <a:t>C-SP X-RAY</a:t>
            </a:r>
          </a:p>
          <a:p>
            <a:pPr algn="ctr" eaLnBrk="1" hangingPunct="1"/>
            <a:r>
              <a:rPr lang="en-US" altLang="en-US" sz="2400">
                <a:solidFill>
                  <a:srgbClr val="9900CC"/>
                </a:solidFill>
                <a:latin typeface="Times New Roman" pitchFamily="18" charset="0"/>
              </a:rPr>
              <a:t>WITH FX OF</a:t>
            </a:r>
          </a:p>
          <a:p>
            <a:pPr algn="ctr" eaLnBrk="1" hangingPunct="1"/>
            <a:r>
              <a:rPr lang="en-US" altLang="en-US" sz="2400">
                <a:solidFill>
                  <a:srgbClr val="9900CC"/>
                </a:solidFill>
                <a:latin typeface="Times New Roman" pitchFamily="18" charset="0"/>
              </a:rPr>
              <a:t>C-2 SPINOUS</a:t>
            </a:r>
          </a:p>
        </p:txBody>
      </p:sp>
      <p:cxnSp>
        <p:nvCxnSpPr>
          <p:cNvPr id="3" name="Straight Arrow Connector 2"/>
          <p:cNvCxnSpPr/>
          <p:nvPr/>
        </p:nvCxnSpPr>
        <p:spPr>
          <a:xfrm flipV="1">
            <a:off x="3048000" y="4038600"/>
            <a:ext cx="10668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996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hpa0056"/>
          <p:cNvPicPr>
            <a:picLocks noChangeAspect="1" noChangeArrowheads="1"/>
          </p:cNvPicPr>
          <p:nvPr/>
        </p:nvPicPr>
        <p:blipFill>
          <a:blip r:embed="rId2" cstate="print">
            <a:lum bright="-10000" contrast="12000"/>
            <a:extLst>
              <a:ext uri="{28A0092B-C50C-407E-A947-70E740481C1C}">
                <a14:useLocalDpi xmlns:a14="http://schemas.microsoft.com/office/drawing/2010/main" val="0"/>
              </a:ext>
            </a:extLst>
          </a:blip>
          <a:srcRect t="8133" r="1341" b="13367"/>
          <a:stretch>
            <a:fillRect/>
          </a:stretch>
        </p:blipFill>
        <p:spPr bwMode="auto">
          <a:xfrm>
            <a:off x="2994025" y="1096963"/>
            <a:ext cx="4311650" cy="5143500"/>
          </a:xfrm>
          <a:prstGeom prst="rect">
            <a:avLst/>
          </a:prstGeom>
          <a:noFill/>
          <a:extLst>
            <a:ext uri="{909E8E84-426E-40DD-AFC4-6F175D3DCCD1}">
              <a14:hiddenFill xmlns:a14="http://schemas.microsoft.com/office/drawing/2010/main">
                <a:solidFill>
                  <a:srgbClr val="FFFFFF"/>
                </a:solidFill>
              </a14:hiddenFill>
            </a:ext>
          </a:extLst>
        </p:spPr>
      </p:pic>
      <p:sp>
        <p:nvSpPr>
          <p:cNvPr id="162819" name="Text Box 3"/>
          <p:cNvSpPr txBox="1">
            <a:spLocks noChangeArrowheads="1"/>
          </p:cNvSpPr>
          <p:nvPr/>
        </p:nvSpPr>
        <p:spPr bwMode="auto">
          <a:xfrm>
            <a:off x="80963" y="727075"/>
            <a:ext cx="2132012" cy="2282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9" tIns="45719" rIns="91439" bIns="45719">
            <a:spAutoFit/>
          </a:bodyPr>
          <a:lstStyle/>
          <a:p>
            <a:pPr algn="ctr" eaLnBrk="1" hangingPunct="1"/>
            <a:r>
              <a:rPr lang="en-US" altLang="en-US" sz="2400">
                <a:solidFill>
                  <a:srgbClr val="9900CC"/>
                </a:solidFill>
                <a:latin typeface="Times New Roman" pitchFamily="18" charset="0"/>
              </a:rPr>
              <a:t>LATERAL</a:t>
            </a:r>
          </a:p>
          <a:p>
            <a:pPr algn="ctr" eaLnBrk="1" hangingPunct="1"/>
            <a:r>
              <a:rPr lang="en-US" altLang="en-US" sz="2400">
                <a:solidFill>
                  <a:srgbClr val="9900CC"/>
                </a:solidFill>
                <a:latin typeface="Times New Roman" pitchFamily="18" charset="0"/>
              </a:rPr>
              <a:t>C-SP X-RAY</a:t>
            </a:r>
          </a:p>
          <a:p>
            <a:pPr algn="ctr" eaLnBrk="1" hangingPunct="1"/>
            <a:r>
              <a:rPr lang="en-US" altLang="en-US" sz="2400">
                <a:solidFill>
                  <a:srgbClr val="9900CC"/>
                </a:solidFill>
                <a:latin typeface="Times New Roman" pitchFamily="18" charset="0"/>
              </a:rPr>
              <a:t>WITH </a:t>
            </a:r>
          </a:p>
          <a:p>
            <a:pPr algn="ctr" eaLnBrk="1" hangingPunct="1"/>
            <a:r>
              <a:rPr lang="en-US" altLang="en-US" sz="2400">
                <a:solidFill>
                  <a:srgbClr val="9900CC"/>
                </a:solidFill>
                <a:latin typeface="Times New Roman" pitchFamily="18" charset="0"/>
              </a:rPr>
              <a:t>ELONGATED</a:t>
            </a:r>
          </a:p>
          <a:p>
            <a:pPr algn="ctr" eaLnBrk="1" hangingPunct="1"/>
            <a:r>
              <a:rPr lang="en-US" altLang="en-US" sz="2400">
                <a:solidFill>
                  <a:srgbClr val="9900CC"/>
                </a:solidFill>
                <a:latin typeface="Times New Roman" pitchFamily="18" charset="0"/>
              </a:rPr>
              <a:t>STYLOID</a:t>
            </a:r>
          </a:p>
          <a:p>
            <a:pPr algn="ctr" eaLnBrk="1" hangingPunct="1"/>
            <a:r>
              <a:rPr lang="en-US" altLang="en-US" sz="2400">
                <a:solidFill>
                  <a:srgbClr val="9900CC"/>
                </a:solidFill>
                <a:latin typeface="Times New Roman" pitchFamily="18" charset="0"/>
              </a:rPr>
              <a:t>PROCESS</a:t>
            </a:r>
          </a:p>
        </p:txBody>
      </p:sp>
      <p:cxnSp>
        <p:nvCxnSpPr>
          <p:cNvPr id="3" name="Straight Arrow Connector 2"/>
          <p:cNvCxnSpPr/>
          <p:nvPr/>
        </p:nvCxnSpPr>
        <p:spPr>
          <a:xfrm flipH="1" flipV="1">
            <a:off x="6324600" y="4419600"/>
            <a:ext cx="533400" cy="137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104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dirty="0"/>
              <a:t>Why x-ray</a:t>
            </a:r>
          </a:p>
        </p:txBody>
      </p:sp>
      <p:sp>
        <p:nvSpPr>
          <p:cNvPr id="163843" name="Rectangle 3"/>
          <p:cNvSpPr>
            <a:spLocks noGrp="1" noChangeArrowheads="1"/>
          </p:cNvSpPr>
          <p:nvPr>
            <p:ph idx="1"/>
          </p:nvPr>
        </p:nvSpPr>
        <p:spPr/>
        <p:txBody>
          <a:bodyPr/>
          <a:lstStyle/>
          <a:p>
            <a:endParaRPr lang="en-US" altLang="en-US"/>
          </a:p>
        </p:txBody>
      </p:sp>
      <p:pic>
        <p:nvPicPr>
          <p:cNvPr id="163844" name="Picture 4" descr="Deformed C-1 001"/>
          <p:cNvPicPr>
            <a:picLocks noChangeAspect="1" noChangeArrowheads="1"/>
          </p:cNvPicPr>
          <p:nvPr/>
        </p:nvPicPr>
        <p:blipFill>
          <a:blip r:embed="rId2" cstate="print">
            <a:extLst>
              <a:ext uri="{28A0092B-C50C-407E-A947-70E740481C1C}">
                <a14:useLocalDpi xmlns:a14="http://schemas.microsoft.com/office/drawing/2010/main" val="0"/>
              </a:ext>
            </a:extLst>
          </a:blip>
          <a:srcRect t="10280"/>
          <a:stretch>
            <a:fillRect/>
          </a:stretch>
        </p:blipFill>
        <p:spPr bwMode="auto">
          <a:xfrm>
            <a:off x="1453662" y="1298758"/>
            <a:ext cx="39497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63845" name="Line 5"/>
          <p:cNvSpPr>
            <a:spLocks noChangeShapeType="1"/>
          </p:cNvSpPr>
          <p:nvPr/>
        </p:nvSpPr>
        <p:spPr bwMode="auto">
          <a:xfrm flipH="1">
            <a:off x="4419600" y="3499338"/>
            <a:ext cx="381000" cy="0"/>
          </a:xfrm>
          <a:prstGeom prst="line">
            <a:avLst/>
          </a:prstGeom>
          <a:noFill/>
          <a:ln w="38100">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46" name="Line 6"/>
          <p:cNvSpPr>
            <a:spLocks noChangeShapeType="1"/>
          </p:cNvSpPr>
          <p:nvPr/>
        </p:nvSpPr>
        <p:spPr bwMode="auto">
          <a:xfrm>
            <a:off x="2514600" y="3666820"/>
            <a:ext cx="457200" cy="0"/>
          </a:xfrm>
          <a:prstGeom prst="line">
            <a:avLst/>
          </a:prstGeom>
          <a:noFill/>
          <a:ln w="38100">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47" name="Text Box 7"/>
          <p:cNvSpPr txBox="1">
            <a:spLocks noChangeArrowheads="1"/>
          </p:cNvSpPr>
          <p:nvPr/>
        </p:nvSpPr>
        <p:spPr bwMode="auto">
          <a:xfrm>
            <a:off x="5691554" y="3836804"/>
            <a:ext cx="1143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spAutoFit/>
          </a:bodyPr>
          <a:lstStyle/>
          <a:p>
            <a:pPr>
              <a:spcBef>
                <a:spcPct val="50000"/>
              </a:spcBef>
            </a:pPr>
            <a:r>
              <a:rPr lang="en-US" altLang="en-US" sz="3200" dirty="0">
                <a:solidFill>
                  <a:srgbClr val="9900CC"/>
                </a:solidFill>
                <a:latin typeface="Garamond" pitchFamily="18" charset="0"/>
              </a:rPr>
              <a:t>R. Post arch</a:t>
            </a:r>
          </a:p>
        </p:txBody>
      </p:sp>
      <p:sp>
        <p:nvSpPr>
          <p:cNvPr id="163848" name="Text Box 8"/>
          <p:cNvSpPr txBox="1">
            <a:spLocks noChangeArrowheads="1"/>
          </p:cNvSpPr>
          <p:nvPr/>
        </p:nvSpPr>
        <p:spPr bwMode="auto">
          <a:xfrm>
            <a:off x="228600" y="3505200"/>
            <a:ext cx="1295400" cy="15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9" tIns="45719" rIns="91439" bIns="45719">
            <a:spAutoFit/>
          </a:bodyPr>
          <a:lstStyle/>
          <a:p>
            <a:pPr>
              <a:spcBef>
                <a:spcPct val="50000"/>
              </a:spcBef>
            </a:pPr>
            <a:r>
              <a:rPr lang="en-US" altLang="en-US" sz="3200" dirty="0">
                <a:solidFill>
                  <a:srgbClr val="9900CC"/>
                </a:solidFill>
                <a:latin typeface="Garamond" pitchFamily="18" charset="0"/>
              </a:rPr>
              <a:t>L. Post. arch</a:t>
            </a:r>
          </a:p>
        </p:txBody>
      </p:sp>
    </p:spTree>
    <p:extLst>
      <p:ext uri="{BB962C8B-B14F-4D97-AF65-F5344CB8AC3E}">
        <p14:creationId xmlns:p14="http://schemas.microsoft.com/office/powerpoint/2010/main" val="3603324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pa005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14" b="17442"/>
          <a:stretch/>
        </p:blipFill>
        <p:spPr bwMode="auto">
          <a:xfrm>
            <a:off x="2438400" y="990600"/>
            <a:ext cx="43449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119063" y="727075"/>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2400" b="1">
                <a:solidFill>
                  <a:srgbClr val="9900CC"/>
                </a:solidFill>
                <a:latin typeface="Times New Roman" pitchFamily="18" charset="0"/>
              </a:rPr>
              <a:t>LATERAL</a:t>
            </a:r>
          </a:p>
          <a:p>
            <a:pPr algn="ctr" eaLnBrk="1" hangingPunct="1">
              <a:spcBef>
                <a:spcPct val="0"/>
              </a:spcBef>
              <a:buClrTx/>
              <a:buSzTx/>
              <a:buFontTx/>
              <a:buNone/>
            </a:pPr>
            <a:r>
              <a:rPr lang="en-US" altLang="en-US" sz="2400" b="1">
                <a:solidFill>
                  <a:srgbClr val="9900CC"/>
                </a:solidFill>
                <a:latin typeface="Times New Roman" pitchFamily="18" charset="0"/>
              </a:rPr>
              <a:t>C-SP X-RAY</a:t>
            </a:r>
          </a:p>
          <a:p>
            <a:pPr algn="ctr" eaLnBrk="1" hangingPunct="1">
              <a:spcBef>
                <a:spcPct val="0"/>
              </a:spcBef>
              <a:buClrTx/>
              <a:buSzTx/>
              <a:buFontTx/>
              <a:buNone/>
            </a:pPr>
            <a:r>
              <a:rPr lang="en-US" altLang="en-US" sz="2400" b="1">
                <a:solidFill>
                  <a:srgbClr val="9900CC"/>
                </a:solidFill>
                <a:latin typeface="Times New Roman" pitchFamily="18" charset="0"/>
              </a:rPr>
              <a:t>WITH FX OF</a:t>
            </a:r>
          </a:p>
          <a:p>
            <a:pPr algn="ctr" eaLnBrk="1" hangingPunct="1">
              <a:spcBef>
                <a:spcPct val="0"/>
              </a:spcBef>
              <a:buClrTx/>
              <a:buSzTx/>
              <a:buFontTx/>
              <a:buNone/>
            </a:pPr>
            <a:r>
              <a:rPr lang="en-US" altLang="en-US" sz="2400" b="1">
                <a:solidFill>
                  <a:srgbClr val="9900CC"/>
                </a:solidFill>
                <a:latin typeface="Times New Roman" pitchFamily="18" charset="0"/>
              </a:rPr>
              <a:t>C-2 SPINOUS</a:t>
            </a:r>
          </a:p>
        </p:txBody>
      </p:sp>
    </p:spTree>
    <p:extLst>
      <p:ext uri="{BB962C8B-B14F-4D97-AF65-F5344CB8AC3E}">
        <p14:creationId xmlns:p14="http://schemas.microsoft.com/office/powerpoint/2010/main" val="299127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pa0056"/>
          <p:cNvPicPr>
            <a:picLocks noChangeAspect="1" noChangeArrowheads="1"/>
          </p:cNvPicPr>
          <p:nvPr/>
        </p:nvPicPr>
        <p:blipFill rotWithShape="1">
          <a:blip r:embed="rId2" cstate="print">
            <a:lum bright="-10000" contrast="12000"/>
            <a:extLst>
              <a:ext uri="{28A0092B-C50C-407E-A947-70E740481C1C}">
                <a14:useLocalDpi xmlns:a14="http://schemas.microsoft.com/office/drawing/2010/main" val="0"/>
              </a:ext>
            </a:extLst>
          </a:blip>
          <a:srcRect t="8139" b="15116"/>
          <a:stretch/>
        </p:blipFill>
        <p:spPr bwMode="auto">
          <a:xfrm>
            <a:off x="2387600" y="685800"/>
            <a:ext cx="4368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80963" y="727075"/>
            <a:ext cx="21320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2400" b="1">
                <a:solidFill>
                  <a:srgbClr val="9900CC"/>
                </a:solidFill>
                <a:latin typeface="Times New Roman" pitchFamily="18" charset="0"/>
              </a:rPr>
              <a:t>LATERAL</a:t>
            </a:r>
          </a:p>
          <a:p>
            <a:pPr algn="ctr" eaLnBrk="1" hangingPunct="1">
              <a:spcBef>
                <a:spcPct val="0"/>
              </a:spcBef>
              <a:buClrTx/>
              <a:buSzTx/>
              <a:buFontTx/>
              <a:buNone/>
            </a:pPr>
            <a:r>
              <a:rPr lang="en-US" altLang="en-US" sz="2400" b="1">
                <a:solidFill>
                  <a:srgbClr val="9900CC"/>
                </a:solidFill>
                <a:latin typeface="Times New Roman" pitchFamily="18" charset="0"/>
              </a:rPr>
              <a:t>C-SP X-RAY</a:t>
            </a:r>
          </a:p>
          <a:p>
            <a:pPr algn="ctr" eaLnBrk="1" hangingPunct="1">
              <a:spcBef>
                <a:spcPct val="0"/>
              </a:spcBef>
              <a:buClrTx/>
              <a:buSzTx/>
              <a:buFontTx/>
              <a:buNone/>
            </a:pPr>
            <a:r>
              <a:rPr lang="en-US" altLang="en-US" sz="2400" b="1">
                <a:solidFill>
                  <a:srgbClr val="9900CC"/>
                </a:solidFill>
                <a:latin typeface="Times New Roman" pitchFamily="18" charset="0"/>
              </a:rPr>
              <a:t>WITH </a:t>
            </a:r>
          </a:p>
          <a:p>
            <a:pPr algn="ctr" eaLnBrk="1" hangingPunct="1">
              <a:spcBef>
                <a:spcPct val="0"/>
              </a:spcBef>
              <a:buClrTx/>
              <a:buSzTx/>
              <a:buFontTx/>
              <a:buNone/>
            </a:pPr>
            <a:r>
              <a:rPr lang="en-US" altLang="en-US" sz="2400" b="1">
                <a:solidFill>
                  <a:srgbClr val="9900CC"/>
                </a:solidFill>
                <a:latin typeface="Times New Roman" pitchFamily="18" charset="0"/>
              </a:rPr>
              <a:t>ELONGATED</a:t>
            </a:r>
          </a:p>
          <a:p>
            <a:pPr algn="ctr" eaLnBrk="1" hangingPunct="1">
              <a:spcBef>
                <a:spcPct val="0"/>
              </a:spcBef>
              <a:buClrTx/>
              <a:buSzTx/>
              <a:buFontTx/>
              <a:buNone/>
            </a:pPr>
            <a:r>
              <a:rPr lang="en-US" altLang="en-US" sz="2400" b="1">
                <a:solidFill>
                  <a:srgbClr val="9900CC"/>
                </a:solidFill>
                <a:latin typeface="Times New Roman" pitchFamily="18" charset="0"/>
              </a:rPr>
              <a:t>STYLOID</a:t>
            </a:r>
          </a:p>
          <a:p>
            <a:pPr algn="ctr" eaLnBrk="1" hangingPunct="1">
              <a:spcBef>
                <a:spcPct val="0"/>
              </a:spcBef>
              <a:buClrTx/>
              <a:buSzTx/>
              <a:buFontTx/>
              <a:buNone/>
            </a:pPr>
            <a:r>
              <a:rPr lang="en-US" altLang="en-US" sz="2400" b="1">
                <a:solidFill>
                  <a:srgbClr val="9900CC"/>
                </a:solidFill>
                <a:latin typeface="Times New Roman" pitchFamily="18" charset="0"/>
              </a:rPr>
              <a:t>PROCESS</a:t>
            </a:r>
          </a:p>
        </p:txBody>
      </p:sp>
    </p:spTree>
    <p:extLst>
      <p:ext uri="{BB962C8B-B14F-4D97-AF65-F5344CB8AC3E}">
        <p14:creationId xmlns:p14="http://schemas.microsoft.com/office/powerpoint/2010/main" val="677869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4088"/>
            <a:ext cx="8229600" cy="515112"/>
          </a:xfrm>
        </p:spPr>
        <p:txBody>
          <a:bodyPr>
            <a:normAutofit fontScale="90000"/>
          </a:bodyPr>
          <a:lstStyle/>
          <a:p>
            <a:pPr eaLnBrk="1" hangingPunct="1"/>
            <a:r>
              <a:rPr lang="en-US" altLang="en-US" dirty="0" smtClean="0"/>
              <a:t>Why x-ray</a:t>
            </a:r>
          </a:p>
        </p:txBody>
      </p:sp>
      <p:sp>
        <p:nvSpPr>
          <p:cNvPr id="13315" name="Rectangle 3"/>
          <p:cNvSpPr>
            <a:spLocks noGrp="1" noChangeArrowheads="1"/>
          </p:cNvSpPr>
          <p:nvPr>
            <p:ph idx="1"/>
          </p:nvPr>
        </p:nvSpPr>
        <p:spPr/>
        <p:txBody>
          <a:bodyPr/>
          <a:lstStyle/>
          <a:p>
            <a:pPr eaLnBrk="1" hangingPunct="1"/>
            <a:endParaRPr lang="en-US" altLang="en-US" smtClean="0"/>
          </a:p>
        </p:txBody>
      </p:sp>
      <p:pic>
        <p:nvPicPr>
          <p:cNvPr id="13316" name="Picture 4" descr="Deformed C-1 001"/>
          <p:cNvPicPr>
            <a:picLocks noChangeAspect="1" noChangeArrowheads="1"/>
          </p:cNvPicPr>
          <p:nvPr/>
        </p:nvPicPr>
        <p:blipFill>
          <a:blip r:embed="rId2" cstate="print">
            <a:extLst>
              <a:ext uri="{28A0092B-C50C-407E-A947-70E740481C1C}">
                <a14:useLocalDpi xmlns:a14="http://schemas.microsoft.com/office/drawing/2010/main" val="0"/>
              </a:ext>
            </a:extLst>
          </a:blip>
          <a:srcRect t="10280"/>
          <a:stretch>
            <a:fillRect/>
          </a:stretch>
        </p:blipFill>
        <p:spPr bwMode="auto">
          <a:xfrm>
            <a:off x="2667000" y="1371600"/>
            <a:ext cx="3949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5"/>
          <p:cNvSpPr>
            <a:spLocks noChangeShapeType="1"/>
          </p:cNvSpPr>
          <p:nvPr/>
        </p:nvSpPr>
        <p:spPr bwMode="auto">
          <a:xfrm flipH="1">
            <a:off x="5715000" y="3581400"/>
            <a:ext cx="381000" cy="0"/>
          </a:xfrm>
          <a:prstGeom prst="line">
            <a:avLst/>
          </a:prstGeom>
          <a:noFill/>
          <a:ln w="3810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3318" name="Line 6"/>
          <p:cNvSpPr>
            <a:spLocks noChangeShapeType="1"/>
          </p:cNvSpPr>
          <p:nvPr/>
        </p:nvSpPr>
        <p:spPr bwMode="auto">
          <a:xfrm>
            <a:off x="3657600" y="3886200"/>
            <a:ext cx="457200" cy="0"/>
          </a:xfrm>
          <a:prstGeom prst="line">
            <a:avLst/>
          </a:prstGeom>
          <a:noFill/>
          <a:ln w="3810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3319" name="Text Box 7"/>
          <p:cNvSpPr txBox="1">
            <a:spLocks noChangeArrowheads="1"/>
          </p:cNvSpPr>
          <p:nvPr/>
        </p:nvSpPr>
        <p:spPr bwMode="auto">
          <a:xfrm>
            <a:off x="6553200" y="3276600"/>
            <a:ext cx="114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50000"/>
              </a:spcBef>
              <a:buClrTx/>
              <a:buSzTx/>
              <a:buFontTx/>
              <a:buNone/>
            </a:pPr>
            <a:r>
              <a:rPr lang="en-US" altLang="en-US" sz="3200" b="1">
                <a:solidFill>
                  <a:srgbClr val="9900CC"/>
                </a:solidFill>
                <a:latin typeface="Garamond" pitchFamily="18" charset="0"/>
              </a:rPr>
              <a:t>R. Post arch</a:t>
            </a:r>
          </a:p>
        </p:txBody>
      </p:sp>
      <p:sp>
        <p:nvSpPr>
          <p:cNvPr id="13320" name="Text Box 8"/>
          <p:cNvSpPr txBox="1">
            <a:spLocks noChangeArrowheads="1"/>
          </p:cNvSpPr>
          <p:nvPr/>
        </p:nvSpPr>
        <p:spPr bwMode="auto">
          <a:xfrm>
            <a:off x="1600200" y="3505200"/>
            <a:ext cx="1219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50000"/>
              </a:spcBef>
              <a:buClrTx/>
              <a:buSzTx/>
              <a:buFontTx/>
              <a:buNone/>
            </a:pPr>
            <a:r>
              <a:rPr lang="en-US" altLang="en-US" sz="3200" b="1">
                <a:solidFill>
                  <a:srgbClr val="9900CC"/>
                </a:solidFill>
                <a:latin typeface="Garamond" pitchFamily="18" charset="0"/>
              </a:rPr>
              <a:t>L. Post. arch</a:t>
            </a:r>
          </a:p>
        </p:txBody>
      </p:sp>
    </p:spTree>
    <p:extLst>
      <p:ext uri="{BB962C8B-B14F-4D97-AF65-F5344CB8AC3E}">
        <p14:creationId xmlns:p14="http://schemas.microsoft.com/office/powerpoint/2010/main" val="1671985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flipV="1">
            <a:off x="457200" y="203200"/>
            <a:ext cx="8229600" cy="88900"/>
          </a:xfrm>
        </p:spPr>
        <p:txBody>
          <a:bodyPr>
            <a:normAutofit fontScale="90000"/>
          </a:bodyPr>
          <a:lstStyle/>
          <a:p>
            <a:endParaRPr lang="en-US" altLang="en-US" sz="4000"/>
          </a:p>
        </p:txBody>
      </p:sp>
      <p:pic>
        <p:nvPicPr>
          <p:cNvPr id="63491" name="Picture 3" descr="Jacks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4198" t="9729" r="9424" b="13888"/>
          <a:stretch>
            <a:fillRect/>
          </a:stretch>
        </p:blipFill>
        <p:spPr>
          <a:xfrm>
            <a:off x="2514600" y="594360"/>
            <a:ext cx="4389120" cy="6035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5739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04088"/>
            <a:ext cx="8229600" cy="896112"/>
          </a:xfrm>
        </p:spPr>
        <p:txBody>
          <a:bodyPr/>
          <a:lstStyle/>
          <a:p>
            <a:pPr eaLnBrk="1" hangingPunct="1"/>
            <a:r>
              <a:rPr lang="en-US" altLang="en-US" dirty="0" smtClean="0"/>
              <a:t>Why x-ray?</a:t>
            </a:r>
          </a:p>
        </p:txBody>
      </p:sp>
      <p:sp>
        <p:nvSpPr>
          <p:cNvPr id="14339" name="Rectangle 3"/>
          <p:cNvSpPr>
            <a:spLocks noGrp="1" noChangeArrowheads="1"/>
          </p:cNvSpPr>
          <p:nvPr>
            <p:ph idx="1"/>
          </p:nvPr>
        </p:nvSpPr>
        <p:spPr/>
        <p:txBody>
          <a:bodyPr/>
          <a:lstStyle/>
          <a:p>
            <a:pPr eaLnBrk="1" hangingPunct="1"/>
            <a:endParaRPr lang="en-US" altLang="en-US" smtClean="0"/>
          </a:p>
        </p:txBody>
      </p:sp>
      <p:pic>
        <p:nvPicPr>
          <p:cNvPr id="14340" name="Picture 4" descr="Deformed C-1 002"/>
          <p:cNvPicPr>
            <a:picLocks noChangeAspect="1" noChangeArrowheads="1"/>
          </p:cNvPicPr>
          <p:nvPr/>
        </p:nvPicPr>
        <p:blipFill>
          <a:blip r:embed="rId2" cstate="print">
            <a:extLst>
              <a:ext uri="{28A0092B-C50C-407E-A947-70E740481C1C}">
                <a14:useLocalDpi xmlns:a14="http://schemas.microsoft.com/office/drawing/2010/main" val="0"/>
              </a:ext>
            </a:extLst>
          </a:blip>
          <a:srcRect t="9618" b="18028"/>
          <a:stretch>
            <a:fillRect/>
          </a:stretch>
        </p:blipFill>
        <p:spPr bwMode="auto">
          <a:xfrm>
            <a:off x="2590800" y="1752600"/>
            <a:ext cx="3949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936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Why X-ray?</a:t>
            </a:r>
          </a:p>
        </p:txBody>
      </p:sp>
      <p:pic>
        <p:nvPicPr>
          <p:cNvPr id="27651" name="Content Placeholder 4" descr="albanislat.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8029" y="1935163"/>
            <a:ext cx="3667941" cy="4389437"/>
          </a:xfrm>
        </p:spPr>
      </p:pic>
    </p:spTree>
    <p:extLst>
      <p:ext uri="{BB962C8B-B14F-4D97-AF65-F5344CB8AC3E}">
        <p14:creationId xmlns:p14="http://schemas.microsoft.com/office/powerpoint/2010/main" val="849371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Why X-ray?</a:t>
            </a:r>
          </a:p>
        </p:txBody>
      </p:sp>
      <p:pic>
        <p:nvPicPr>
          <p:cNvPr id="28675" name="Content Placeholder 4" descr="albanislat.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8029" y="1935163"/>
            <a:ext cx="3667941" cy="4389437"/>
          </a:xfrm>
        </p:spPr>
      </p:pic>
    </p:spTree>
    <p:extLst>
      <p:ext uri="{BB962C8B-B14F-4D97-AF65-F5344CB8AC3E}">
        <p14:creationId xmlns:p14="http://schemas.microsoft.com/office/powerpoint/2010/main" val="2623697600"/>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7813"/>
            <a:ext cx="2895600" cy="5056187"/>
          </a:xfrm>
        </p:spPr>
        <p:txBody>
          <a:bodyPr/>
          <a:lstStyle/>
          <a:p>
            <a:pPr eaLnBrk="1" hangingPunct="1"/>
            <a:r>
              <a:rPr lang="en-US" altLang="en-US" smtClean="0"/>
              <a:t>Where do you adjust?</a:t>
            </a:r>
          </a:p>
        </p:txBody>
      </p:sp>
      <p:pic>
        <p:nvPicPr>
          <p:cNvPr id="26627" name="Content Placeholder 3" descr="Dr. Cox's patient.jpg"/>
          <p:cNvPicPr>
            <a:picLocks noGrp="1" noChangeAspect="1"/>
          </p:cNvPicPr>
          <p:nvPr>
            <p:ph idx="1"/>
          </p:nvPr>
        </p:nvPicPr>
        <p:blipFill>
          <a:blip r:embed="rId2" cstate="print">
            <a:extLst>
              <a:ext uri="{28A0092B-C50C-407E-A947-70E740481C1C}">
                <a14:useLocalDpi xmlns:a14="http://schemas.microsoft.com/office/drawing/2010/main" val="0"/>
              </a:ext>
            </a:extLst>
          </a:blip>
          <a:srcRect b="7919"/>
          <a:stretch>
            <a:fillRect/>
          </a:stretch>
        </p:blipFill>
        <p:spPr>
          <a:xfrm>
            <a:off x="3886200" y="381000"/>
            <a:ext cx="4530725" cy="5562600"/>
          </a:xfrm>
        </p:spPr>
      </p:pic>
    </p:spTree>
    <p:extLst>
      <p:ext uri="{BB962C8B-B14F-4D97-AF65-F5344CB8AC3E}">
        <p14:creationId xmlns:p14="http://schemas.microsoft.com/office/powerpoint/2010/main" val="1738980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92175" y="411163"/>
            <a:ext cx="7359650" cy="685800"/>
          </a:xfrm>
        </p:spPr>
        <p:txBody>
          <a:bodyPr/>
          <a:lstStyle/>
          <a:p>
            <a:r>
              <a:rPr lang="en-US" altLang="en-US" sz="1900" dirty="0">
                <a:solidFill>
                  <a:srgbClr val="FF0000"/>
                </a:solidFill>
              </a:rPr>
              <a:t>APOM VIEW </a:t>
            </a:r>
            <a:r>
              <a:rPr lang="en-US" altLang="en-US" sz="1900" dirty="0" smtClean="0">
                <a:solidFill>
                  <a:srgbClr val="FF0000"/>
                </a:solidFill>
              </a:rPr>
              <a:t>OF PATIENT WHO HAD  STROKE ON THE OPERATING TABLE WHILE HAVING ORTHOPEDIC SURGERY ON HIS CERVICAL SPINE.</a:t>
            </a:r>
            <a:endParaRPr lang="en-US" altLang="en-US" sz="1900" dirty="0">
              <a:solidFill>
                <a:srgbClr val="FFFF66"/>
              </a:solidFill>
            </a:endParaRPr>
          </a:p>
        </p:txBody>
      </p:sp>
      <p:sp>
        <p:nvSpPr>
          <p:cNvPr id="166915" name="Rectangle 3"/>
          <p:cNvSpPr>
            <a:spLocks noGrp="1" noChangeArrowheads="1"/>
          </p:cNvSpPr>
          <p:nvPr>
            <p:ph idx="1"/>
          </p:nvPr>
        </p:nvSpPr>
        <p:spPr/>
        <p:txBody>
          <a:bodyPr/>
          <a:lstStyle/>
          <a:p>
            <a:endParaRPr lang="en-US" altLang="en-US"/>
          </a:p>
        </p:txBody>
      </p:sp>
      <p:pic>
        <p:nvPicPr>
          <p:cNvPr id="166916" name="Picture 4" descr="metal rods 002"/>
          <p:cNvPicPr>
            <a:picLocks noChangeAspect="1" noChangeArrowheads="1"/>
          </p:cNvPicPr>
          <p:nvPr/>
        </p:nvPicPr>
        <p:blipFill>
          <a:blip r:embed="rId2" cstate="print">
            <a:extLst>
              <a:ext uri="{28A0092B-C50C-407E-A947-70E740481C1C}">
                <a14:useLocalDpi xmlns:a14="http://schemas.microsoft.com/office/drawing/2010/main" val="0"/>
              </a:ext>
            </a:extLst>
          </a:blip>
          <a:srcRect l="4167" r="8313"/>
          <a:stretch>
            <a:fillRect/>
          </a:stretch>
        </p:blipFill>
        <p:spPr bwMode="auto">
          <a:xfrm>
            <a:off x="1692275" y="1508125"/>
            <a:ext cx="5759450" cy="493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678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892175" y="342900"/>
            <a:ext cx="7359650" cy="1235075"/>
          </a:xfrm>
        </p:spPr>
        <p:txBody>
          <a:bodyPr/>
          <a:lstStyle/>
          <a:p>
            <a:r>
              <a:rPr lang="en-US" altLang="en-US" sz="1700" b="1" dirty="0">
                <a:solidFill>
                  <a:srgbClr val="FF0000"/>
                </a:solidFill>
              </a:rPr>
              <a:t>SURGICAL FUSION OF C-3 TO C-7 AIMED AT RESOLVING RIGHT BRACHIAL NEURALGIA, IT DIDN’T!  	CHIROPRACTIC DID!</a:t>
            </a:r>
          </a:p>
        </p:txBody>
      </p:sp>
      <p:sp>
        <p:nvSpPr>
          <p:cNvPr id="165891" name="Rectangle 3"/>
          <p:cNvSpPr>
            <a:spLocks noGrp="1" noChangeArrowheads="1"/>
          </p:cNvSpPr>
          <p:nvPr>
            <p:ph idx="1"/>
          </p:nvPr>
        </p:nvSpPr>
        <p:spPr/>
        <p:txBody>
          <a:bodyPr/>
          <a:lstStyle/>
          <a:p>
            <a:endParaRPr lang="en-US" altLang="en-US"/>
          </a:p>
        </p:txBody>
      </p:sp>
      <p:pic>
        <p:nvPicPr>
          <p:cNvPr id="165892" name="Picture 4" descr="metal rods 001"/>
          <p:cNvPicPr>
            <a:picLocks noChangeAspect="1" noChangeArrowheads="1"/>
          </p:cNvPicPr>
          <p:nvPr/>
        </p:nvPicPr>
        <p:blipFill>
          <a:blip r:embed="rId2" cstate="print">
            <a:extLst>
              <a:ext uri="{28A0092B-C50C-407E-A947-70E740481C1C}">
                <a14:useLocalDpi xmlns:a14="http://schemas.microsoft.com/office/drawing/2010/main" val="0"/>
              </a:ext>
            </a:extLst>
          </a:blip>
          <a:srcRect l="4169" r="3082"/>
          <a:stretch>
            <a:fillRect/>
          </a:stretch>
        </p:blipFill>
        <p:spPr bwMode="auto">
          <a:xfrm>
            <a:off x="1692275" y="1782763"/>
            <a:ext cx="6102350" cy="493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77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0" y="457200"/>
            <a:ext cx="3886200" cy="5715000"/>
          </a:xfrm>
        </p:spPr>
        <p:txBody>
          <a:bodyPr>
            <a:normAutofit/>
          </a:bodyPr>
          <a:lstStyle/>
          <a:p>
            <a:r>
              <a:rPr lang="en-US" sz="5400" dirty="0" smtClean="0"/>
              <a:t>Find it, Fix it, and Leave it Alone </a:t>
            </a:r>
            <a:endParaRPr lang="en-US" sz="5400" dirty="0"/>
          </a:p>
        </p:txBody>
      </p:sp>
    </p:spTree>
    <p:extLst>
      <p:ext uri="{BB962C8B-B14F-4D97-AF65-F5344CB8AC3E}">
        <p14:creationId xmlns:p14="http://schemas.microsoft.com/office/powerpoint/2010/main" val="408389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z="3200"/>
              <a:t>WHY IS UPPER CERVICAL SO IMPORTANT?</a:t>
            </a:r>
          </a:p>
        </p:txBody>
      </p:sp>
      <p:sp>
        <p:nvSpPr>
          <p:cNvPr id="64515" name="Rectangle 3"/>
          <p:cNvSpPr>
            <a:spLocks noGrp="1" noChangeArrowheads="1"/>
          </p:cNvSpPr>
          <p:nvPr>
            <p:ph idx="1"/>
          </p:nvPr>
        </p:nvSpPr>
        <p:spPr/>
        <p:txBody>
          <a:bodyPr>
            <a:normAutofit lnSpcReduction="10000"/>
          </a:bodyPr>
          <a:lstStyle/>
          <a:p>
            <a:pPr marL="609600" indent="-609600">
              <a:buFont typeface="Wingdings" pitchFamily="2" charset="2"/>
              <a:buAutoNum type="arabicPeriod"/>
            </a:pPr>
            <a:r>
              <a:rPr lang="en-US" altLang="en-US" sz="2800" dirty="0">
                <a:solidFill>
                  <a:schemeClr val="accent2">
                    <a:lumMod val="75000"/>
                  </a:schemeClr>
                </a:solidFill>
              </a:rPr>
              <a:t>The top two vertebra in the spine are the only ones that don’t have the means of self-correcting. (This is because the muscle that provide positioning of the atlas and axis receive their nerve supply from nerves that pass through the C-1 &amp; 2 segments)</a:t>
            </a:r>
          </a:p>
          <a:p>
            <a:pPr marL="609600" indent="-609600">
              <a:buFont typeface="Wingdings" pitchFamily="2" charset="2"/>
              <a:buAutoNum type="arabicPeriod"/>
            </a:pPr>
            <a:r>
              <a:rPr lang="en-US" altLang="en-US" sz="2800" dirty="0">
                <a:solidFill>
                  <a:schemeClr val="accent2">
                    <a:lumMod val="75000"/>
                  </a:schemeClr>
                </a:solidFill>
              </a:rPr>
              <a:t>Segments below axis receive their nerve supply  to muscles supporting and surrounding them from segments both above and below and therefore have the means to self correct.</a:t>
            </a:r>
          </a:p>
        </p:txBody>
      </p:sp>
    </p:spTree>
    <p:extLst>
      <p:ext uri="{BB962C8B-B14F-4D97-AF65-F5344CB8AC3E}">
        <p14:creationId xmlns:p14="http://schemas.microsoft.com/office/powerpoint/2010/main" val="2685972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z="3200"/>
              <a:t>WHY IS UPPER CERVICAL SO IMPORTANT?</a:t>
            </a:r>
          </a:p>
        </p:txBody>
      </p:sp>
      <p:sp>
        <p:nvSpPr>
          <p:cNvPr id="65539" name="Rectangle 3"/>
          <p:cNvSpPr>
            <a:spLocks noGrp="1" noChangeArrowheads="1"/>
          </p:cNvSpPr>
          <p:nvPr>
            <p:ph idx="1"/>
          </p:nvPr>
        </p:nvSpPr>
        <p:spPr/>
        <p:txBody>
          <a:bodyPr>
            <a:normAutofit/>
          </a:bodyPr>
          <a:lstStyle/>
          <a:p>
            <a:pPr marL="609600" indent="-609600">
              <a:buFontTx/>
              <a:buNone/>
            </a:pPr>
            <a:r>
              <a:rPr lang="en-US" altLang="en-US" sz="2800" dirty="0">
                <a:solidFill>
                  <a:srgbClr val="66FF33"/>
                </a:solidFill>
              </a:rPr>
              <a:t>       </a:t>
            </a:r>
            <a:r>
              <a:rPr lang="en-US" altLang="en-US" sz="2800" dirty="0">
                <a:solidFill>
                  <a:schemeClr val="accent2">
                    <a:lumMod val="75000"/>
                  </a:schemeClr>
                </a:solidFill>
              </a:rPr>
              <a:t>In other words, changes that take place in other sections of the body merely represents how the body has been forced to adapt to a neck injury.  Rather than repeatedly manipulating a misaligned hip only to have it slip out a few days later, the Upper Cervical adjustment allows the body to reposition the hip to its natural position in the correct sequence and the proper speed, thus the hip stays positioned more permanently.</a:t>
            </a:r>
          </a:p>
        </p:txBody>
      </p:sp>
    </p:spTree>
    <p:extLst>
      <p:ext uri="{BB962C8B-B14F-4D97-AF65-F5344CB8AC3E}">
        <p14:creationId xmlns:p14="http://schemas.microsoft.com/office/powerpoint/2010/main" val="306155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400" dirty="0" smtClean="0"/>
              <a:t>The C-1 nerve root and it’s relationship to vectored adjusting</a:t>
            </a:r>
            <a:br>
              <a:rPr lang="en-US" sz="2400" dirty="0" smtClean="0"/>
            </a:br>
            <a:r>
              <a:rPr lang="en-US" sz="1800" dirty="0" smtClean="0"/>
              <a:t>Hugh Crowe, DC, Keith Crowe, BS, DC, CRJ Vol VI, No. 1, Spring 1999</a:t>
            </a:r>
            <a:endParaRPr lang="en-US" sz="1800" dirty="0"/>
          </a:p>
        </p:txBody>
      </p:sp>
      <p:sp>
        <p:nvSpPr>
          <p:cNvPr id="3" name="Content Placeholder 2"/>
          <p:cNvSpPr>
            <a:spLocks noGrp="1"/>
          </p:cNvSpPr>
          <p:nvPr>
            <p:ph idx="1"/>
          </p:nvPr>
        </p:nvSpPr>
        <p:spPr/>
        <p:txBody>
          <a:bodyPr>
            <a:normAutofit/>
          </a:bodyPr>
          <a:lstStyle/>
          <a:p>
            <a:r>
              <a:rPr lang="en-US" sz="2000" dirty="0" smtClean="0"/>
              <a:t>Although the opening through which C-1 passes is not </a:t>
            </a:r>
            <a:r>
              <a:rPr lang="en-US" sz="2000" dirty="0" smtClean="0"/>
              <a:t>boney</a:t>
            </a:r>
            <a:r>
              <a:rPr lang="en-US" sz="2000" dirty="0" smtClean="0"/>
              <a:t>, as it is in other areas of the spine, it still may “traction” or disturb the nerve root sufficiently to affect its function and thus the function of the muscles that move the atlas…</a:t>
            </a:r>
          </a:p>
          <a:p>
            <a:r>
              <a:rPr lang="en-US" sz="2000" dirty="0" smtClean="0"/>
              <a:t>That interference in turn affects the normal action of muscles that hold the atlas in its normal position, resulting in the self-perpetuating subluxation. This subluxation can only be effectively reduced by vectored adjustment</a:t>
            </a:r>
            <a:r>
              <a:rPr lang="en-US" sz="2000" dirty="0" smtClean="0"/>
              <a:t>.</a:t>
            </a:r>
          </a:p>
          <a:p>
            <a:r>
              <a:rPr lang="en-US" sz="2000" dirty="0" smtClean="0"/>
              <a:t>Since muscle tissue has abundant nerve supply, joint dysfunction can cause muscles to spasm, or become hypertonic, often compensatory for disturbances below, i.e., the entire cervical region with full body implications. </a:t>
            </a:r>
            <a:endParaRPr lang="en-US" sz="2000" dirty="0"/>
          </a:p>
        </p:txBody>
      </p:sp>
    </p:spTree>
    <p:extLst>
      <p:ext uri="{BB962C8B-B14F-4D97-AF65-F5344CB8AC3E}">
        <p14:creationId xmlns:p14="http://schemas.microsoft.com/office/powerpoint/2010/main" val="290689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US" altLang="en-US"/>
          </a:p>
        </p:txBody>
      </p:sp>
      <p:pic>
        <p:nvPicPr>
          <p:cNvPr id="66563" name="Picture 3" descr="U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3745" t="40976" r="9424" b="6944"/>
          <a:stretch>
            <a:fillRect/>
          </a:stretch>
        </p:blipFill>
        <p:spPr>
          <a:xfrm>
            <a:off x="2133600" y="762000"/>
            <a:ext cx="5303520" cy="5682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0935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Monkey experiments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Early in practice in an attempt to share with local MD’s that UC  displacement can impact the alignment of the pelvis, a neurologist shared a story from his medical college days. He said: </a:t>
            </a:r>
            <a:r>
              <a:rPr lang="en-US" dirty="0"/>
              <a:t>“</a:t>
            </a:r>
            <a:r>
              <a:rPr lang="en-US" i="1" dirty="0"/>
              <a:t>I know exactly what you are talking about. We did research at the university in which we pushed a stylus the size of a pencil into the brain stem of monkeys. In each of them, the arm drew up claw-like across the chest and the pelvis locked in an severely elevated position</a:t>
            </a:r>
            <a:r>
              <a:rPr lang="en-US" dirty="0"/>
              <a:t>.” (We’ve all seen people walking down the sidewalk with this syndrome, permanent spinal cord damage</a:t>
            </a:r>
            <a:r>
              <a:rPr lang="en-US" dirty="0" smtClean="0"/>
              <a:t>).</a:t>
            </a:r>
          </a:p>
          <a:p>
            <a:r>
              <a:rPr lang="en-US" dirty="0" smtClean="0"/>
              <a:t> </a:t>
            </a:r>
            <a:r>
              <a:rPr lang="en-US" dirty="0"/>
              <a:t>Then he said, “</a:t>
            </a:r>
            <a:r>
              <a:rPr lang="en-US" i="1" dirty="0"/>
              <a:t>We took a second group of monkeys and irritated but did not damage the brain stem cell and those monkey had a shoulder contracting and a hip contracting</a:t>
            </a:r>
            <a:r>
              <a:rPr lang="en-US" dirty="0"/>
              <a:t>.”...something we see ALL the time. </a:t>
            </a:r>
            <a:endParaRPr lang="en-US" dirty="0"/>
          </a:p>
        </p:txBody>
      </p:sp>
    </p:spTree>
    <p:extLst>
      <p:ext uri="{BB962C8B-B14F-4D97-AF65-F5344CB8AC3E}">
        <p14:creationId xmlns:p14="http://schemas.microsoft.com/office/powerpoint/2010/main" val="2462126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208</TotalTime>
  <Words>1295</Words>
  <Application>Microsoft Office PowerPoint</Application>
  <PresentationFormat>On-screen Show (4:3)</PresentationFormat>
  <Paragraphs>130</Paragraphs>
  <Slides>46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Calibri</vt:lpstr>
      <vt:lpstr>Constantia</vt:lpstr>
      <vt:lpstr>Garamond</vt:lpstr>
      <vt:lpstr>Old English Text MT</vt:lpstr>
      <vt:lpstr>Times New Roman</vt:lpstr>
      <vt:lpstr>Wingdings</vt:lpstr>
      <vt:lpstr>Wingdings 2</vt:lpstr>
      <vt:lpstr>Flow</vt:lpstr>
      <vt:lpstr>Why Upper Cervical?</vt:lpstr>
      <vt:lpstr>Why Upper Cervical?</vt:lpstr>
      <vt:lpstr>PowerPoint Presentation</vt:lpstr>
      <vt:lpstr>PowerPoint Presentation</vt:lpstr>
      <vt:lpstr>WHY IS UPPER CERVICAL SO IMPORTANT?</vt:lpstr>
      <vt:lpstr>WHY IS UPPER CERVICAL SO IMPORTANT?</vt:lpstr>
      <vt:lpstr>The C-1 nerve root and it’s relationship to vectored adjusting Hugh Crowe, DC, Keith Crowe, BS, DC, CRJ Vol VI, No. 1, Spring 1999</vt:lpstr>
      <vt:lpstr>PowerPoint Presentation</vt:lpstr>
      <vt:lpstr>Monkey experiments</vt:lpstr>
      <vt:lpstr>Monkey experiments</vt:lpstr>
      <vt:lpstr>What is a normal cervical curve? This would be perceived as a hyperlordosis.</vt:lpstr>
      <vt:lpstr>What is a normal cervical curve? Note on closer inspection that the articular pillar is malformed producing a hyperlordotic curve that is actually normal for this patient.</vt:lpstr>
      <vt:lpstr>What is a normal cervical curve? Note the condyle is posterior causing a normal kyphosis.</vt:lpstr>
      <vt:lpstr>What is a normal cervical curve? Note the condlye faces directly down making a hypolordosis normal for this individual.</vt:lpstr>
      <vt:lpstr>What is a normal cervical curve? Note the anterior head bearing due to acquired cervical spinal stenosis.</vt:lpstr>
      <vt:lpstr>What is a normal cervical curve? Note the superior condyle that creates what appears to be an AS C-1 subluxation and an S shaped curve that may be normal for this individual.</vt:lpstr>
      <vt:lpstr>Chiropractic Clinical Controlled Research Volume XXV B.J. Palmer 1951</vt:lpstr>
      <vt:lpstr>PowerPoint Presentation</vt:lpstr>
      <vt:lpstr>PowerPoint Presentation</vt:lpstr>
      <vt:lpstr>Structure and Function-The Role of the Nervous System Journal of Orthopaedic Medicine K. Lewit</vt:lpstr>
      <vt:lpstr>Limits to Motion Palpation</vt:lpstr>
      <vt:lpstr>PowerPoint Presentation</vt:lpstr>
      <vt:lpstr>     Cross Section of the Spinal Cord</vt:lpstr>
      <vt:lpstr>    Dentate Ligament Cord Distortion Hypothesis It is probable that the elasticity of the dentate ligament dissipates with some stress, but chronic tension on a ligament may produced thickening and strengthening of the ligament, decreasing the ligament’s ability to damp the distortive forces before they can deform the cord.  Kirk Eriksen, Upper Cervical Subluxation Complex</vt:lpstr>
      <vt:lpstr>PowerPoint Presentation</vt:lpstr>
      <vt:lpstr>Why X-ray?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x-ray</vt:lpstr>
      <vt:lpstr>PowerPoint Presentation</vt:lpstr>
      <vt:lpstr>PowerPoint Presentation</vt:lpstr>
      <vt:lpstr>Why x-ray</vt:lpstr>
      <vt:lpstr>Why x-ray?</vt:lpstr>
      <vt:lpstr>Why X-ray?</vt:lpstr>
      <vt:lpstr>Why X-ray?</vt:lpstr>
      <vt:lpstr>Where do you adjust?</vt:lpstr>
      <vt:lpstr>APOM VIEW OF PATIENT WHO HAD  STROKE ON THE OPERATING TABLE WHILE HAVING ORTHOPEDIC SURGERY ON HIS CERVICAL SPINE.</vt:lpstr>
      <vt:lpstr>SURGICAL FUSION OF C-3 TO C-7 AIMED AT RESOLVING RIGHT BRACHIAL NEURALGIA, IT DIDN’T!   CHIROPRACTIC DID!</vt:lpstr>
      <vt:lpstr>Find it, Fix it, and Leave it Alone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Upper Cervical?</dc:title>
  <dc:creator>UCSTUFF</dc:creator>
  <cp:lastModifiedBy>Tom</cp:lastModifiedBy>
  <cp:revision>24</cp:revision>
  <dcterms:created xsi:type="dcterms:W3CDTF">2015-02-08T02:14:04Z</dcterms:created>
  <dcterms:modified xsi:type="dcterms:W3CDTF">2018-11-16T19:19:58Z</dcterms:modified>
</cp:coreProperties>
</file>