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6"/>
  </p:notesMasterIdLst>
  <p:sldIdLst>
    <p:sldId id="256" r:id="rId2"/>
    <p:sldId id="258" r:id="rId3"/>
    <p:sldId id="259" r:id="rId4"/>
    <p:sldId id="291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376" r:id="rId13"/>
    <p:sldId id="269" r:id="rId14"/>
    <p:sldId id="270" r:id="rId15"/>
    <p:sldId id="274" r:id="rId16"/>
    <p:sldId id="281" r:id="rId17"/>
    <p:sldId id="282" r:id="rId18"/>
    <p:sldId id="283" r:id="rId19"/>
    <p:sldId id="284" r:id="rId20"/>
    <p:sldId id="295" r:id="rId21"/>
    <p:sldId id="296" r:id="rId22"/>
    <p:sldId id="298" r:id="rId23"/>
    <p:sldId id="299" r:id="rId24"/>
    <p:sldId id="300" r:id="rId25"/>
    <p:sldId id="302" r:id="rId26"/>
    <p:sldId id="377" r:id="rId27"/>
    <p:sldId id="378" r:id="rId28"/>
    <p:sldId id="379" r:id="rId29"/>
    <p:sldId id="380" r:id="rId30"/>
    <p:sldId id="381" r:id="rId31"/>
    <p:sldId id="346" r:id="rId32"/>
    <p:sldId id="361" r:id="rId33"/>
    <p:sldId id="360" r:id="rId34"/>
    <p:sldId id="362" r:id="rId35"/>
    <p:sldId id="348" r:id="rId36"/>
    <p:sldId id="365" r:id="rId37"/>
    <p:sldId id="353" r:id="rId38"/>
    <p:sldId id="354" r:id="rId39"/>
    <p:sldId id="367" r:id="rId40"/>
    <p:sldId id="368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2" r:id="rId50"/>
    <p:sldId id="313" r:id="rId51"/>
    <p:sldId id="315" r:id="rId52"/>
    <p:sldId id="316" r:id="rId53"/>
    <p:sldId id="317" r:id="rId54"/>
    <p:sldId id="319" r:id="rId55"/>
    <p:sldId id="320" r:id="rId56"/>
    <p:sldId id="323" r:id="rId57"/>
    <p:sldId id="324" r:id="rId58"/>
    <p:sldId id="321" r:id="rId59"/>
    <p:sldId id="322" r:id="rId60"/>
    <p:sldId id="344" r:id="rId61"/>
    <p:sldId id="343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8" r:id="rId72"/>
    <p:sldId id="335" r:id="rId73"/>
    <p:sldId id="336" r:id="rId74"/>
    <p:sldId id="337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07" autoAdjust="0"/>
  </p:normalViewPr>
  <p:slideViewPr>
    <p:cSldViewPr>
      <p:cViewPr varScale="1">
        <p:scale>
          <a:sx n="61" d="100"/>
          <a:sy n="61" d="100"/>
        </p:scale>
        <p:origin x="24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651A6-449B-4D9D-93D5-4420DFD44CA5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821B9-BCC0-4E0E-ADDF-889F3CB80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F4D37-9FDE-420E-A8E3-E2087168CB56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10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F4D37-9FDE-420E-A8E3-E2087168CB56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04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C68B65-33B7-4EAC-849A-F1E008827770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39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C68B65-33B7-4EAC-849A-F1E008827770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5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980977-B5F5-4B4C-86C5-97FB0C235CAD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92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B042-9125-46E4-AA68-8AD5A49D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B66C-5215-44C8-8E10-500B2108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5EF5EE-9D5C-4E09-BE56-B616C07480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8E9DAD-B97E-4938-804D-3C41665A5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Asymmetry is an Abnormal Finding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724400"/>
            <a:ext cx="609600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/>
              <a:t>The slides are properties of</a:t>
            </a:r>
          </a:p>
          <a:p>
            <a:r>
              <a:rPr lang="en-US" sz="2800" dirty="0"/>
              <a:t>Dr. Thomas Forest, Dr. Dennis Campbell, </a:t>
            </a:r>
          </a:p>
          <a:p>
            <a:r>
              <a:rPr lang="en-US" sz="2800" dirty="0"/>
              <a:t>Dr. Todd Hubbard, and Dr. Perry Rush</a:t>
            </a:r>
          </a:p>
          <a:p>
            <a:r>
              <a:rPr lang="en-US" sz="2800" dirty="0"/>
              <a:t>Certified Advanced Blair Instructors</a:t>
            </a:r>
          </a:p>
          <a:p>
            <a:r>
              <a:rPr lang="en-US" sz="2800" b="1" dirty="0"/>
              <a:t>They are not to be copied nor distributed</a:t>
            </a:r>
          </a:p>
        </p:txBody>
      </p:sp>
    </p:spTree>
    <p:extLst>
      <p:ext uri="{BB962C8B-B14F-4D97-AF65-F5344CB8AC3E}">
        <p14:creationId xmlns:p14="http://schemas.microsoft.com/office/powerpoint/2010/main" val="423321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981200" y="3200400"/>
            <a:ext cx="6526213" cy="15541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</a:rPr>
              <a:t>From 1930 until his death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</a:rPr>
              <a:t> B.J. placed great emphasis on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</a:rPr>
              <a:t> upper cervical spine.</a:t>
            </a:r>
          </a:p>
        </p:txBody>
      </p:sp>
      <p:pic>
        <p:nvPicPr>
          <p:cNvPr id="14339" name="Picture 9" descr="B J  Pal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1714500" cy="2438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9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197850" cy="22891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B.J. was constantly researching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 better ways to improve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 the science of vertebral subluxation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 analysis and correction.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8118475" cy="283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The B.J. Palmer Spinographic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Research Department published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  numerous articles identifying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the effect of  “malformations”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on x-ray misalignment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27652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 rot="-154617">
            <a:off x="3657600" y="228600"/>
            <a:ext cx="5181600" cy="1209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769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B.J. on Malformations</a:t>
            </a:r>
          </a:p>
        </p:txBody>
      </p:sp>
      <p:pic>
        <p:nvPicPr>
          <p:cNvPr id="155652" name="Picture 4" descr="Malform BJ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376">
            <a:off x="2819400" y="20574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1 Notes on Malformations of the Foramen Mag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202">
            <a:off x="0" y="304800"/>
            <a:ext cx="31035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6" name="Picture 8" descr="Malfo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4050">
            <a:off x="609600" y="2438400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7" name="Picture 9" descr="Malfo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1021">
            <a:off x="5600700" y="1676400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8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355725" y="8905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15200" cy="98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 rot="-769192">
            <a:off x="1371600" y="1905000"/>
            <a:ext cx="5897563" cy="22891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“Inability to make correct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spinographic analysis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is responsible for a large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 percentage of inaccuracy”</a:t>
            </a:r>
          </a:p>
        </p:txBody>
      </p:sp>
    </p:spTree>
    <p:extLst>
      <p:ext uri="{BB962C8B-B14F-4D97-AF65-F5344CB8AC3E}">
        <p14:creationId xmlns:p14="http://schemas.microsoft.com/office/powerpoint/2010/main" val="20931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55725" y="8905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15200" cy="98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 rot="-769192">
            <a:off x="228600" y="1447800"/>
            <a:ext cx="7283450" cy="1739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“It is safe to say that about 60%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 of the cases spinographed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 give no trouble.”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852613" y="4267200"/>
            <a:ext cx="5703887" cy="1739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“A discussion of causative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 factors in the remaining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40% is considered here.”</a:t>
            </a:r>
          </a:p>
        </p:txBody>
      </p:sp>
    </p:spTree>
    <p:extLst>
      <p:ext uri="{BB962C8B-B14F-4D97-AF65-F5344CB8AC3E}">
        <p14:creationId xmlns:p14="http://schemas.microsoft.com/office/powerpoint/2010/main" val="37705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  <p:bldP spid="1577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r_Bl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684338" cy="2133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2362200" y="0"/>
            <a:ext cx="6088063" cy="3016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Comic Sans MS" pitchFamily="66" charset="0"/>
              </a:rPr>
              <a:t>William Blair, D.C.,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Comic Sans MS" pitchFamily="66" charset="0"/>
              </a:rPr>
              <a:t> continued to research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Comic Sans MS" pitchFamily="66" charset="0"/>
              </a:rPr>
              <a:t> influence of malformations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Comic Sans MS" pitchFamily="66" charset="0"/>
              </a:rPr>
              <a:t> on spinographic interpretation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Comic Sans MS" pitchFamily="66" charset="0"/>
              </a:rPr>
              <a:t> and developed some promising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Comic Sans MS" pitchFamily="66" charset="0"/>
              </a:rPr>
              <a:t> solutions.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457200" y="3352800"/>
            <a:ext cx="8043863" cy="1190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For his contributions and discoveries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omic Sans MS" pitchFamily="66" charset="0"/>
              </a:rPr>
              <a:t>Palmer College awards him: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517525" y="44719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517525" y="43195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695325" y="4800600"/>
            <a:ext cx="3109913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  <a:latin typeface="Comic Sans MS" pitchFamily="66" charset="0"/>
              </a:rPr>
              <a:t>Daniel David Palmer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  <a:latin typeface="Comic Sans MS" pitchFamily="66" charset="0"/>
              </a:rPr>
              <a:t> Scientific Award 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4656138" y="4800600"/>
            <a:ext cx="36830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  <a:latin typeface="Comic Sans MS" pitchFamily="66" charset="0"/>
              </a:rPr>
              <a:t>Doctor of Philosophy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  <a:latin typeface="Comic Sans MS" pitchFamily="66" charset="0"/>
              </a:rPr>
              <a:t> Chiropractic Degree </a:t>
            </a:r>
          </a:p>
        </p:txBody>
      </p:sp>
    </p:spTree>
    <p:extLst>
      <p:ext uri="{BB962C8B-B14F-4D97-AF65-F5344CB8AC3E}">
        <p14:creationId xmlns:p14="http://schemas.microsoft.com/office/powerpoint/2010/main" val="40299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  <p:bldP spid="128012" grpId="0" animBg="1"/>
      <p:bldP spid="1280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057400" y="990600"/>
            <a:ext cx="4784725" cy="12287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Malformations of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Foramen Magnum..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1163638" y="3027363"/>
            <a:ext cx="6738937" cy="12287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 ...and their influence 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Vertebral Subluxation analysis</a:t>
            </a:r>
          </a:p>
        </p:txBody>
      </p:sp>
    </p:spTree>
    <p:extLst>
      <p:ext uri="{BB962C8B-B14F-4D97-AF65-F5344CB8AC3E}">
        <p14:creationId xmlns:p14="http://schemas.microsoft.com/office/powerpoint/2010/main" val="11393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030663" cy="22272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In many ways when two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vertebra meet at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articulation they are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“many times” mirror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images to each other. </a:t>
            </a:r>
          </a:p>
        </p:txBody>
      </p:sp>
      <p:pic>
        <p:nvPicPr>
          <p:cNvPr id="39939" name="Picture 8" descr="ASR-RtPro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419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4597400" y="4343400"/>
            <a:ext cx="4546600" cy="9461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The atlanto-occipito joint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will have matching slopes..</a:t>
            </a: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685800" y="5791200"/>
            <a:ext cx="6435725" cy="5191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and matching convexities/concavities.</a:t>
            </a: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4572000" y="1295400"/>
            <a:ext cx="4411663" cy="22272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The antero lateral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margins are very reliable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areas for seeing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misalignment but are 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seen on standard x-rays.</a:t>
            </a:r>
          </a:p>
        </p:txBody>
      </p:sp>
      <p:sp>
        <p:nvSpPr>
          <p:cNvPr id="272396" name="Line 12"/>
          <p:cNvSpPr>
            <a:spLocks noChangeShapeType="1"/>
          </p:cNvSpPr>
          <p:nvPr/>
        </p:nvSpPr>
        <p:spPr bwMode="auto">
          <a:xfrm flipH="1">
            <a:off x="3429000" y="2438400"/>
            <a:ext cx="990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7" name="Line 13"/>
          <p:cNvSpPr>
            <a:spLocks noChangeShapeType="1"/>
          </p:cNvSpPr>
          <p:nvPr/>
        </p:nvSpPr>
        <p:spPr bwMode="auto">
          <a:xfrm flipH="1" flipV="1">
            <a:off x="3200400" y="3581400"/>
            <a:ext cx="1219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8" name="Line 14"/>
          <p:cNvSpPr>
            <a:spLocks noChangeShapeType="1"/>
          </p:cNvSpPr>
          <p:nvPr/>
        </p:nvSpPr>
        <p:spPr bwMode="auto">
          <a:xfrm flipV="1">
            <a:off x="1524000" y="3962400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9" name="Freeform 15"/>
          <p:cNvSpPr>
            <a:spLocks/>
          </p:cNvSpPr>
          <p:nvPr/>
        </p:nvSpPr>
        <p:spPr bwMode="auto">
          <a:xfrm>
            <a:off x="685800" y="3124200"/>
            <a:ext cx="1371600" cy="457200"/>
          </a:xfrm>
          <a:custGeom>
            <a:avLst/>
            <a:gdLst>
              <a:gd name="T0" fmla="*/ 0 w 864"/>
              <a:gd name="T1" fmla="*/ 0 h 288"/>
              <a:gd name="T2" fmla="*/ 362902500 w 864"/>
              <a:gd name="T3" fmla="*/ 362902500 h 288"/>
              <a:gd name="T4" fmla="*/ 846772500 w 864"/>
              <a:gd name="T5" fmla="*/ 604837500 h 288"/>
              <a:gd name="T6" fmla="*/ 1451610000 w 864"/>
              <a:gd name="T7" fmla="*/ 725805000 h 288"/>
              <a:gd name="T8" fmla="*/ 1935480000 w 864"/>
              <a:gd name="T9" fmla="*/ 604837500 h 288"/>
              <a:gd name="T10" fmla="*/ 2147483647 w 864"/>
              <a:gd name="T11" fmla="*/ 241935000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288">
                <a:moveTo>
                  <a:pt x="0" y="0"/>
                </a:moveTo>
                <a:cubicBezTo>
                  <a:pt x="44" y="52"/>
                  <a:pt x="88" y="104"/>
                  <a:pt x="144" y="144"/>
                </a:cubicBezTo>
                <a:cubicBezTo>
                  <a:pt x="200" y="184"/>
                  <a:pt x="264" y="216"/>
                  <a:pt x="336" y="240"/>
                </a:cubicBezTo>
                <a:cubicBezTo>
                  <a:pt x="408" y="264"/>
                  <a:pt x="504" y="288"/>
                  <a:pt x="576" y="288"/>
                </a:cubicBezTo>
                <a:cubicBezTo>
                  <a:pt x="648" y="288"/>
                  <a:pt x="720" y="272"/>
                  <a:pt x="768" y="240"/>
                </a:cubicBezTo>
                <a:cubicBezTo>
                  <a:pt x="816" y="208"/>
                  <a:pt x="840" y="152"/>
                  <a:pt x="864" y="9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1" name="Freeform 17"/>
          <p:cNvSpPr>
            <a:spLocks/>
          </p:cNvSpPr>
          <p:nvPr/>
        </p:nvSpPr>
        <p:spPr bwMode="auto">
          <a:xfrm>
            <a:off x="685800" y="3200400"/>
            <a:ext cx="1371600" cy="457200"/>
          </a:xfrm>
          <a:custGeom>
            <a:avLst/>
            <a:gdLst>
              <a:gd name="T0" fmla="*/ 0 w 864"/>
              <a:gd name="T1" fmla="*/ 0 h 288"/>
              <a:gd name="T2" fmla="*/ 362902500 w 864"/>
              <a:gd name="T3" fmla="*/ 362902500 h 288"/>
              <a:gd name="T4" fmla="*/ 846772500 w 864"/>
              <a:gd name="T5" fmla="*/ 604837500 h 288"/>
              <a:gd name="T6" fmla="*/ 1451610000 w 864"/>
              <a:gd name="T7" fmla="*/ 725805000 h 288"/>
              <a:gd name="T8" fmla="*/ 1935480000 w 864"/>
              <a:gd name="T9" fmla="*/ 604837500 h 288"/>
              <a:gd name="T10" fmla="*/ 2147483647 w 864"/>
              <a:gd name="T11" fmla="*/ 241935000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288">
                <a:moveTo>
                  <a:pt x="0" y="0"/>
                </a:moveTo>
                <a:cubicBezTo>
                  <a:pt x="44" y="52"/>
                  <a:pt x="88" y="104"/>
                  <a:pt x="144" y="144"/>
                </a:cubicBezTo>
                <a:cubicBezTo>
                  <a:pt x="200" y="184"/>
                  <a:pt x="264" y="216"/>
                  <a:pt x="336" y="240"/>
                </a:cubicBezTo>
                <a:cubicBezTo>
                  <a:pt x="408" y="264"/>
                  <a:pt x="504" y="288"/>
                  <a:pt x="576" y="288"/>
                </a:cubicBezTo>
                <a:cubicBezTo>
                  <a:pt x="648" y="288"/>
                  <a:pt x="720" y="272"/>
                  <a:pt x="768" y="240"/>
                </a:cubicBezTo>
                <a:cubicBezTo>
                  <a:pt x="816" y="208"/>
                  <a:pt x="840" y="152"/>
                  <a:pt x="864" y="9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 flipH="1">
            <a:off x="2743200" y="33528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5" name="Line 21"/>
          <p:cNvSpPr>
            <a:spLocks noChangeShapeType="1"/>
          </p:cNvSpPr>
          <p:nvPr/>
        </p:nvSpPr>
        <p:spPr bwMode="auto">
          <a:xfrm flipH="1">
            <a:off x="2819400" y="34290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3" grpId="0" animBg="1"/>
      <p:bldP spid="272394" grpId="0" animBg="1"/>
      <p:bldP spid="272395" grpId="0" animBg="1"/>
      <p:bldP spid="272396" grpId="0" animBg="1"/>
      <p:bldP spid="272397" grpId="0" animBg="1"/>
      <p:bldP spid="272398" grpId="0" animBg="1"/>
      <p:bldP spid="272399" grpId="0" animBg="1"/>
      <p:bldP spid="272401" grpId="0" animBg="1"/>
      <p:bldP spid="272403" grpId="0" animBg="1"/>
      <p:bldP spid="272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8613" y="381000"/>
            <a:ext cx="4511675" cy="5191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Convergences also match: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343400" y="1524000"/>
            <a:ext cx="4097338" cy="9461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If the right condyle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converges 30 degrees..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371600" y="3124200"/>
            <a:ext cx="3209925" cy="22272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..the right atlas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superior articular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surface will also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converge 30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degrees.</a:t>
            </a:r>
          </a:p>
        </p:txBody>
      </p:sp>
      <p:sp>
        <p:nvSpPr>
          <p:cNvPr id="273416" name="Oval 8"/>
          <p:cNvSpPr>
            <a:spLocks noChangeArrowheads="1"/>
          </p:cNvSpPr>
          <p:nvPr/>
        </p:nvSpPr>
        <p:spPr bwMode="auto">
          <a:xfrm rot="-1079579">
            <a:off x="6937375" y="3429000"/>
            <a:ext cx="854075" cy="1905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3417" name="Line 9"/>
          <p:cNvSpPr>
            <a:spLocks noChangeShapeType="1"/>
          </p:cNvSpPr>
          <p:nvPr/>
        </p:nvSpPr>
        <p:spPr bwMode="auto">
          <a:xfrm flipV="1">
            <a:off x="7924800" y="3200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8" name="Line 10"/>
          <p:cNvSpPr>
            <a:spLocks noChangeShapeType="1"/>
          </p:cNvSpPr>
          <p:nvPr/>
        </p:nvSpPr>
        <p:spPr bwMode="auto">
          <a:xfrm flipH="1">
            <a:off x="6400800" y="53340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3" name="Line 15"/>
          <p:cNvSpPr>
            <a:spLocks noChangeShapeType="1"/>
          </p:cNvSpPr>
          <p:nvPr/>
        </p:nvSpPr>
        <p:spPr bwMode="auto">
          <a:xfrm>
            <a:off x="6934200" y="3124200"/>
            <a:ext cx="83820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 rot="-1079579">
            <a:off x="6781800" y="3429000"/>
            <a:ext cx="854075" cy="1905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3426" name="Line 18"/>
          <p:cNvSpPr>
            <a:spLocks noChangeShapeType="1"/>
          </p:cNvSpPr>
          <p:nvPr/>
        </p:nvSpPr>
        <p:spPr bwMode="auto">
          <a:xfrm>
            <a:off x="6781800" y="3124200"/>
            <a:ext cx="8382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4" grpId="0" animBg="1"/>
      <p:bldP spid="273416" grpId="0" animBg="1"/>
      <p:bldP spid="273417" grpId="0" animBg="1"/>
      <p:bldP spid="273418" grpId="0" animBg="1"/>
      <p:bldP spid="273423" grpId="0" animBg="1"/>
      <p:bldP spid="273425" grpId="0" animBg="1"/>
      <p:bldP spid="2734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6169025" y="304800"/>
            <a:ext cx="2747963" cy="9461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If the right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condyle is large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4610100" y="3581400"/>
            <a:ext cx="4533900" cy="9461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The right sas of atlas will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be sized to match it.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465138" y="304800"/>
            <a:ext cx="2738437" cy="9461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If the left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condyle is small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0" y="3581400"/>
            <a:ext cx="4341813" cy="9461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The left sas of atlas will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be sized to match it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 rot="1134121">
            <a:off x="3421063" y="1677988"/>
            <a:ext cx="854075" cy="1447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4451" name="Oval 19"/>
          <p:cNvSpPr>
            <a:spLocks noChangeArrowheads="1"/>
          </p:cNvSpPr>
          <p:nvPr/>
        </p:nvSpPr>
        <p:spPr bwMode="auto">
          <a:xfrm rot="1140573">
            <a:off x="3287713" y="1677988"/>
            <a:ext cx="854075" cy="1447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4457" name="Oval 25"/>
          <p:cNvSpPr>
            <a:spLocks noChangeArrowheads="1"/>
          </p:cNvSpPr>
          <p:nvPr/>
        </p:nvSpPr>
        <p:spPr bwMode="auto">
          <a:xfrm rot="-1117308">
            <a:off x="5105400" y="1371600"/>
            <a:ext cx="854075" cy="1905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4460" name="Oval 28"/>
          <p:cNvSpPr>
            <a:spLocks noChangeArrowheads="1"/>
          </p:cNvSpPr>
          <p:nvPr/>
        </p:nvSpPr>
        <p:spPr bwMode="auto">
          <a:xfrm rot="-1117308">
            <a:off x="4953000" y="1371600"/>
            <a:ext cx="854075" cy="1905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nimBg="1"/>
      <p:bldP spid="274437" grpId="0" animBg="1"/>
      <p:bldP spid="274440" grpId="0" animBg="1"/>
      <p:bldP spid="274447" grpId="0" animBg="1"/>
      <p:bldP spid="274451" grpId="0" animBg="1"/>
      <p:bldP spid="274457" grpId="0" animBg="1"/>
      <p:bldP spid="2744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IMGP2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96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6" descr="IMGP2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096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1295400" y="6178550"/>
            <a:ext cx="1495425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Jenny</a:t>
            </a:r>
          </a:p>
        </p:txBody>
      </p:sp>
      <p:sp>
        <p:nvSpPr>
          <p:cNvPr id="88069" name="Text Box 8"/>
          <p:cNvSpPr txBox="1">
            <a:spLocks noChangeArrowheads="1"/>
          </p:cNvSpPr>
          <p:nvPr/>
        </p:nvSpPr>
        <p:spPr bwMode="auto">
          <a:xfrm>
            <a:off x="6096000" y="6178550"/>
            <a:ext cx="1287463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1160957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ondyles atlas ax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981200" y="3124200"/>
            <a:ext cx="6172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600200" y="2133600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8"/>
          <p:cNvSpPr>
            <a:spLocks noChangeShapeType="1"/>
          </p:cNvSpPr>
          <p:nvPr/>
        </p:nvSpPr>
        <p:spPr bwMode="auto">
          <a:xfrm flipV="1">
            <a:off x="7696200" y="2133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Line 9"/>
          <p:cNvSpPr>
            <a:spLocks noChangeShapeType="1"/>
          </p:cNvSpPr>
          <p:nvPr/>
        </p:nvSpPr>
        <p:spPr bwMode="auto">
          <a:xfrm flipV="1">
            <a:off x="2819400" y="21336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733425" y="609600"/>
            <a:ext cx="8105775" cy="698500"/>
          </a:xfrm>
          <a:prstGeom prst="rect">
            <a:avLst/>
          </a:prstGeom>
          <a:solidFill>
            <a:srgbClr val="008000"/>
          </a:solidFill>
          <a:ln w="57150">
            <a:solidFill>
              <a:srgbClr val="16230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Wedge lines often indicate laterality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276600" y="3962400"/>
            <a:ext cx="3894138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(Right atlas laterality)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066800" y="4724400"/>
            <a:ext cx="7364413" cy="9461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Some malformations affect the wedge line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and give a false laterality.</a:t>
            </a:r>
          </a:p>
        </p:txBody>
      </p:sp>
    </p:spTree>
    <p:extLst>
      <p:ext uri="{BB962C8B-B14F-4D97-AF65-F5344CB8AC3E}">
        <p14:creationId xmlns:p14="http://schemas.microsoft.com/office/powerpoint/2010/main" val="4354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  <p:bldP spid="850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5867400" y="228600"/>
            <a:ext cx="2844800" cy="5794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itchFamily="66" charset="0"/>
              </a:rPr>
              <a:t>Short condyle</a:t>
            </a:r>
          </a:p>
        </p:txBody>
      </p:sp>
      <p:pic>
        <p:nvPicPr>
          <p:cNvPr id="61443" name="Picture 5" descr="Jennie 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463" cy="6858000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6" name="Picture 6" descr="short condyle cl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800600" cy="33845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5481638" y="1066800"/>
            <a:ext cx="3367087" cy="26543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This malformation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affects the wedge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line.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And that affects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laterality (and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rotation)</a:t>
            </a: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1143000" y="2286000"/>
            <a:ext cx="3657600" cy="38100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7" grpId="0" animBg="1"/>
      <p:bldP spid="2867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hort condyle cl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4541838" y="5788025"/>
            <a:ext cx="150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    -B.J.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2057400" y="1143000"/>
            <a:ext cx="76200" cy="2438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7620000" y="1676400"/>
            <a:ext cx="76200" cy="1676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Short condyle adaptations draw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82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0" y="4343400"/>
            <a:ext cx="2347913" cy="1373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Head tilt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side of short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condyle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0" y="1219200"/>
            <a:ext cx="2368550" cy="1800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Taller lateral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mass on side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of short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condyle</a:t>
            </a:r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 flipH="1">
            <a:off x="2260600" y="3886200"/>
            <a:ext cx="2209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2870200" y="10668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6689725" y="838200"/>
            <a:ext cx="2454275" cy="265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Taller C2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superior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articular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surface 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side of short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condyle</a:t>
            </a:r>
          </a:p>
        </p:txBody>
      </p:sp>
      <p:sp>
        <p:nvSpPr>
          <p:cNvPr id="289806" name="Text Box 14"/>
          <p:cNvSpPr txBox="1">
            <a:spLocks noChangeArrowheads="1"/>
          </p:cNvSpPr>
          <p:nvPr/>
        </p:nvSpPr>
        <p:spPr bwMode="auto">
          <a:xfrm>
            <a:off x="6907213" y="4191000"/>
            <a:ext cx="2236787" cy="1800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Scoliosis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toward side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of short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condyle</a:t>
            </a:r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5308600" y="1295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10" name="Text Box 18"/>
          <p:cNvSpPr txBox="1">
            <a:spLocks noChangeArrowheads="1"/>
          </p:cNvSpPr>
          <p:nvPr/>
        </p:nvSpPr>
        <p:spPr bwMode="auto">
          <a:xfrm>
            <a:off x="5461000" y="4191000"/>
            <a:ext cx="35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89811" name="Text Box 19"/>
          <p:cNvSpPr txBox="1">
            <a:spLocks noChangeArrowheads="1"/>
          </p:cNvSpPr>
          <p:nvPr/>
        </p:nvSpPr>
        <p:spPr bwMode="auto">
          <a:xfrm>
            <a:off x="5461000" y="4495800"/>
            <a:ext cx="35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5461000" y="4876800"/>
            <a:ext cx="35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5461000" y="5257800"/>
            <a:ext cx="35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5537200" y="5562600"/>
            <a:ext cx="35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89815" name="Text Box 23"/>
          <p:cNvSpPr txBox="1">
            <a:spLocks noChangeArrowheads="1"/>
          </p:cNvSpPr>
          <p:nvPr/>
        </p:nvSpPr>
        <p:spPr bwMode="auto">
          <a:xfrm>
            <a:off x="5613400" y="5943600"/>
            <a:ext cx="35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4528" name="Line 24"/>
          <p:cNvSpPr>
            <a:spLocks noChangeShapeType="1"/>
          </p:cNvSpPr>
          <p:nvPr/>
        </p:nvSpPr>
        <p:spPr bwMode="auto">
          <a:xfrm flipV="1">
            <a:off x="2108200" y="3657600"/>
            <a:ext cx="48768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25"/>
          <p:cNvSpPr>
            <a:spLocks noChangeShapeType="1"/>
          </p:cNvSpPr>
          <p:nvPr/>
        </p:nvSpPr>
        <p:spPr bwMode="auto">
          <a:xfrm>
            <a:off x="4470400" y="457200"/>
            <a:ext cx="0" cy="2286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26"/>
          <p:cNvSpPr>
            <a:spLocks noChangeShapeType="1"/>
          </p:cNvSpPr>
          <p:nvPr/>
        </p:nvSpPr>
        <p:spPr bwMode="auto">
          <a:xfrm>
            <a:off x="4546600" y="3352800"/>
            <a:ext cx="76200" cy="3352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27"/>
          <p:cNvSpPr txBox="1">
            <a:spLocks noChangeArrowheads="1"/>
          </p:cNvSpPr>
          <p:nvPr/>
        </p:nvSpPr>
        <p:spPr bwMode="auto">
          <a:xfrm>
            <a:off x="1143000" y="228600"/>
            <a:ext cx="673417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Innate Adaptation to the short condyle</a:t>
            </a:r>
          </a:p>
        </p:txBody>
      </p:sp>
    </p:spTree>
    <p:extLst>
      <p:ext uri="{BB962C8B-B14F-4D97-AF65-F5344CB8AC3E}">
        <p14:creationId xmlns:p14="http://schemas.microsoft.com/office/powerpoint/2010/main" val="6656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7" grpId="0" animBg="1"/>
      <p:bldP spid="289798" grpId="0" animBg="1"/>
      <p:bldP spid="289800" grpId="0" animBg="1"/>
      <p:bldP spid="289801" grpId="0" animBg="1"/>
      <p:bldP spid="289802" grpId="0" animBg="1"/>
      <p:bldP spid="289806" grpId="0" animBg="1"/>
      <p:bldP spid="289807" grpId="0" animBg="1"/>
      <p:bldP spid="289810" grpId="0"/>
      <p:bldP spid="289811" grpId="0"/>
      <p:bldP spid="289812" grpId="0"/>
      <p:bldP spid="289813" grpId="0"/>
      <p:bldP spid="289814" grpId="0"/>
      <p:bldP spid="2898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c1 on gr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876800" cy="3657600"/>
          </a:xfrm>
          <a:prstGeom prst="rect">
            <a:avLst/>
          </a:prstGeom>
          <a:noFill/>
          <a:ln w="76200">
            <a:solidFill>
              <a:srgbClr val="1623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84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4"/>
          <p:cNvSpPr>
            <a:spLocks noChangeArrowheads="1"/>
          </p:cNvSpPr>
          <p:nvPr/>
        </p:nvSpPr>
        <p:spPr bwMode="auto">
          <a:xfrm rot="5400000">
            <a:off x="4572000" y="2895600"/>
            <a:ext cx="1143000" cy="990600"/>
          </a:xfrm>
          <a:custGeom>
            <a:avLst/>
            <a:gdLst>
              <a:gd name="T0" fmla="*/ 52923281 w 21600"/>
              <a:gd name="T1" fmla="*/ 22715008 h 21600"/>
              <a:gd name="T2" fmla="*/ 30241875 w 21600"/>
              <a:gd name="T3" fmla="*/ 45430017 h 21600"/>
              <a:gd name="T4" fmla="*/ 7560469 w 21600"/>
              <a:gd name="T5" fmla="*/ 22715008 h 21600"/>
              <a:gd name="T6" fmla="*/ 302418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AutoShape 5"/>
          <p:cNvSpPr>
            <a:spLocks noChangeArrowheads="1"/>
          </p:cNvSpPr>
          <p:nvPr/>
        </p:nvSpPr>
        <p:spPr bwMode="auto">
          <a:xfrm rot="-5400000">
            <a:off x="3088481" y="3007519"/>
            <a:ext cx="1214438" cy="838200"/>
          </a:xfrm>
          <a:custGeom>
            <a:avLst/>
            <a:gdLst>
              <a:gd name="T0" fmla="*/ 59745458 w 21600"/>
              <a:gd name="T1" fmla="*/ 16263408 h 21600"/>
              <a:gd name="T2" fmla="*/ 34140270 w 21600"/>
              <a:gd name="T3" fmla="*/ 32526817 h 21600"/>
              <a:gd name="T4" fmla="*/ 8535082 w 21600"/>
              <a:gd name="T5" fmla="*/ 16263408 h 21600"/>
              <a:gd name="T6" fmla="*/ 3414027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Freeform 6"/>
          <p:cNvSpPr>
            <a:spLocks/>
          </p:cNvSpPr>
          <p:nvPr/>
        </p:nvSpPr>
        <p:spPr bwMode="auto">
          <a:xfrm>
            <a:off x="2438400" y="3048000"/>
            <a:ext cx="889000" cy="774700"/>
          </a:xfrm>
          <a:custGeom>
            <a:avLst/>
            <a:gdLst>
              <a:gd name="T0" fmla="*/ 1447121840 w 512"/>
              <a:gd name="T1" fmla="*/ 120967500 h 488"/>
              <a:gd name="T2" fmla="*/ 868273451 w 512"/>
              <a:gd name="T3" fmla="*/ 362902500 h 488"/>
              <a:gd name="T4" fmla="*/ 289425063 w 512"/>
              <a:gd name="T5" fmla="*/ 483870000 h 488"/>
              <a:gd name="T6" fmla="*/ 0 w 512"/>
              <a:gd name="T7" fmla="*/ 846772500 h 488"/>
              <a:gd name="T8" fmla="*/ 289425063 w 512"/>
              <a:gd name="T9" fmla="*/ 1088707500 h 488"/>
              <a:gd name="T10" fmla="*/ 1012984246 w 512"/>
              <a:gd name="T11" fmla="*/ 967740000 h 488"/>
              <a:gd name="T12" fmla="*/ 1447121840 w 512"/>
              <a:gd name="T13" fmla="*/ 1088707500 h 488"/>
              <a:gd name="T14" fmla="*/ 1447121840 w 512"/>
              <a:gd name="T15" fmla="*/ 120967500 h 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2" h="488">
                <a:moveTo>
                  <a:pt x="480" y="48"/>
                </a:moveTo>
                <a:cubicBezTo>
                  <a:pt x="448" y="0"/>
                  <a:pt x="352" y="120"/>
                  <a:pt x="288" y="144"/>
                </a:cubicBezTo>
                <a:cubicBezTo>
                  <a:pt x="224" y="168"/>
                  <a:pt x="144" y="160"/>
                  <a:pt x="96" y="192"/>
                </a:cubicBezTo>
                <a:cubicBezTo>
                  <a:pt x="48" y="224"/>
                  <a:pt x="0" y="296"/>
                  <a:pt x="0" y="336"/>
                </a:cubicBezTo>
                <a:cubicBezTo>
                  <a:pt x="0" y="376"/>
                  <a:pt x="40" y="424"/>
                  <a:pt x="96" y="432"/>
                </a:cubicBezTo>
                <a:cubicBezTo>
                  <a:pt x="152" y="440"/>
                  <a:pt x="272" y="384"/>
                  <a:pt x="336" y="384"/>
                </a:cubicBezTo>
                <a:cubicBezTo>
                  <a:pt x="400" y="384"/>
                  <a:pt x="456" y="488"/>
                  <a:pt x="480" y="432"/>
                </a:cubicBezTo>
                <a:cubicBezTo>
                  <a:pt x="504" y="376"/>
                  <a:pt x="512" y="96"/>
                  <a:pt x="480" y="48"/>
                </a:cubicBezTo>
                <a:close/>
              </a:path>
            </a:pathLst>
          </a:custGeom>
          <a:solidFill>
            <a:schemeClr val="accent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Freeform 7"/>
          <p:cNvSpPr>
            <a:spLocks/>
          </p:cNvSpPr>
          <p:nvPr/>
        </p:nvSpPr>
        <p:spPr bwMode="auto">
          <a:xfrm flipH="1">
            <a:off x="5638800" y="3048000"/>
            <a:ext cx="609600" cy="774700"/>
          </a:xfrm>
          <a:custGeom>
            <a:avLst/>
            <a:gdLst>
              <a:gd name="T0" fmla="*/ 680442188 w 512"/>
              <a:gd name="T1" fmla="*/ 120967500 h 488"/>
              <a:gd name="T2" fmla="*/ 408265313 w 512"/>
              <a:gd name="T3" fmla="*/ 362902500 h 488"/>
              <a:gd name="T4" fmla="*/ 136088438 w 512"/>
              <a:gd name="T5" fmla="*/ 483870000 h 488"/>
              <a:gd name="T6" fmla="*/ 0 w 512"/>
              <a:gd name="T7" fmla="*/ 846772500 h 488"/>
              <a:gd name="T8" fmla="*/ 136088438 w 512"/>
              <a:gd name="T9" fmla="*/ 1088707500 h 488"/>
              <a:gd name="T10" fmla="*/ 476309531 w 512"/>
              <a:gd name="T11" fmla="*/ 967740000 h 488"/>
              <a:gd name="T12" fmla="*/ 680442188 w 512"/>
              <a:gd name="T13" fmla="*/ 1088707500 h 488"/>
              <a:gd name="T14" fmla="*/ 680442188 w 512"/>
              <a:gd name="T15" fmla="*/ 120967500 h 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2" h="488">
                <a:moveTo>
                  <a:pt x="480" y="48"/>
                </a:moveTo>
                <a:cubicBezTo>
                  <a:pt x="448" y="0"/>
                  <a:pt x="352" y="120"/>
                  <a:pt x="288" y="144"/>
                </a:cubicBezTo>
                <a:cubicBezTo>
                  <a:pt x="224" y="168"/>
                  <a:pt x="144" y="160"/>
                  <a:pt x="96" y="192"/>
                </a:cubicBezTo>
                <a:cubicBezTo>
                  <a:pt x="48" y="224"/>
                  <a:pt x="0" y="296"/>
                  <a:pt x="0" y="336"/>
                </a:cubicBezTo>
                <a:cubicBezTo>
                  <a:pt x="0" y="376"/>
                  <a:pt x="40" y="424"/>
                  <a:pt x="96" y="432"/>
                </a:cubicBezTo>
                <a:cubicBezTo>
                  <a:pt x="152" y="440"/>
                  <a:pt x="272" y="384"/>
                  <a:pt x="336" y="384"/>
                </a:cubicBezTo>
                <a:cubicBezTo>
                  <a:pt x="400" y="384"/>
                  <a:pt x="456" y="488"/>
                  <a:pt x="480" y="432"/>
                </a:cubicBezTo>
                <a:cubicBezTo>
                  <a:pt x="504" y="376"/>
                  <a:pt x="512" y="96"/>
                  <a:pt x="480" y="48"/>
                </a:cubicBezTo>
                <a:close/>
              </a:path>
            </a:pathLst>
          </a:custGeom>
          <a:solidFill>
            <a:schemeClr val="accent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4" name="Line 8"/>
          <p:cNvSpPr>
            <a:spLocks noChangeShapeType="1"/>
          </p:cNvSpPr>
          <p:nvPr/>
        </p:nvSpPr>
        <p:spPr bwMode="auto">
          <a:xfrm>
            <a:off x="3352800" y="3429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>
            <a:off x="4724400" y="3429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>
            <a:off x="4572000" y="3886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5638800" y="3352800"/>
            <a:ext cx="2286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2971800" y="3276600"/>
            <a:ext cx="3048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5709" name="Line 13"/>
          <p:cNvSpPr>
            <a:spLocks noChangeShapeType="1"/>
          </p:cNvSpPr>
          <p:nvPr/>
        </p:nvSpPr>
        <p:spPr bwMode="auto">
          <a:xfrm>
            <a:off x="2438400" y="3581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10" name="Line 14"/>
          <p:cNvSpPr>
            <a:spLocks noChangeShapeType="1"/>
          </p:cNvSpPr>
          <p:nvPr/>
        </p:nvSpPr>
        <p:spPr bwMode="auto">
          <a:xfrm>
            <a:off x="5715000" y="3581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Freeform 15"/>
          <p:cNvSpPr>
            <a:spLocks/>
          </p:cNvSpPr>
          <p:nvPr/>
        </p:nvSpPr>
        <p:spPr bwMode="auto">
          <a:xfrm>
            <a:off x="3276600" y="3733800"/>
            <a:ext cx="2438400" cy="381000"/>
          </a:xfrm>
          <a:custGeom>
            <a:avLst/>
            <a:gdLst>
              <a:gd name="T0" fmla="*/ 0 w 1536"/>
              <a:gd name="T1" fmla="*/ 0 h 240"/>
              <a:gd name="T2" fmla="*/ 2056447500 w 1536"/>
              <a:gd name="T3" fmla="*/ 604837500 h 240"/>
              <a:gd name="T4" fmla="*/ 2147483647 w 1536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6" h="240">
                <a:moveTo>
                  <a:pt x="0" y="0"/>
                </a:moveTo>
                <a:cubicBezTo>
                  <a:pt x="280" y="120"/>
                  <a:pt x="560" y="240"/>
                  <a:pt x="816" y="240"/>
                </a:cubicBezTo>
                <a:cubicBezTo>
                  <a:pt x="1072" y="240"/>
                  <a:pt x="1304" y="120"/>
                  <a:pt x="15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184150" y="1524000"/>
            <a:ext cx="8664575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itchFamily="66" charset="0"/>
              </a:rPr>
              <a:t>Difference in lateral width of lateral masses…..31 of 35</a:t>
            </a:r>
          </a:p>
        </p:txBody>
      </p:sp>
      <p:sp>
        <p:nvSpPr>
          <p:cNvPr id="285713" name="Text Box 17"/>
          <p:cNvSpPr txBox="1">
            <a:spLocks noChangeArrowheads="1"/>
          </p:cNvSpPr>
          <p:nvPr/>
        </p:nvSpPr>
        <p:spPr bwMode="auto">
          <a:xfrm>
            <a:off x="228600" y="2133600"/>
            <a:ext cx="8580438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itchFamily="66" charset="0"/>
              </a:rPr>
              <a:t>Length of posterior arch different……………………..25 of 35</a:t>
            </a:r>
          </a:p>
        </p:txBody>
      </p:sp>
      <p:sp>
        <p:nvSpPr>
          <p:cNvPr id="285714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5344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itchFamily="66" charset="0"/>
              </a:rPr>
              <a:t>Length of transverse processes different………..25 of 33</a:t>
            </a:r>
          </a:p>
        </p:txBody>
      </p:sp>
      <p:sp>
        <p:nvSpPr>
          <p:cNvPr id="68625" name="Text Box 19"/>
          <p:cNvSpPr txBox="1">
            <a:spLocks noChangeArrowheads="1"/>
          </p:cNvSpPr>
          <p:nvPr/>
        </p:nvSpPr>
        <p:spPr bwMode="auto">
          <a:xfrm>
            <a:off x="304800" y="304800"/>
            <a:ext cx="8636000" cy="1066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itchFamily="66" charset="0"/>
              </a:rPr>
              <a:t>Malformation of Atlas: Palmer College Study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itchFamily="66" charset="0"/>
              </a:rPr>
              <a:t>                     (</a:t>
            </a: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Real bone specimens)</a:t>
            </a: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228600" y="5105400"/>
            <a:ext cx="8626475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itchFamily="66" charset="0"/>
              </a:rPr>
              <a:t>When atlas viewed with no rotation more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itchFamily="66" charset="0"/>
              </a:rPr>
              <a:t> anterior root of transverse was visible 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itchFamily="66" charset="0"/>
              </a:rPr>
              <a:t> one side than the other………………………………………….26 of 35</a:t>
            </a:r>
          </a:p>
        </p:txBody>
      </p:sp>
    </p:spTree>
    <p:extLst>
      <p:ext uri="{BB962C8B-B14F-4D97-AF65-F5344CB8AC3E}">
        <p14:creationId xmlns:p14="http://schemas.microsoft.com/office/powerpoint/2010/main" val="10123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4" grpId="0" animBg="1"/>
      <p:bldP spid="285705" grpId="0" animBg="1"/>
      <p:bldP spid="285706" grpId="0" animBg="1"/>
      <p:bldP spid="285707" grpId="0" animBg="1"/>
      <p:bldP spid="285708" grpId="0" animBg="1"/>
      <p:bldP spid="285709" grpId="0" animBg="1"/>
      <p:bldP spid="285710" grpId="0" animBg="1"/>
      <p:bldP spid="285712" grpId="0" animBg="1"/>
      <p:bldP spid="285713" grpId="0" animBg="1"/>
      <p:bldP spid="285714" grpId="0" animBg="1"/>
      <p:bldP spid="2857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5458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How would this palpate?</a:t>
            </a:r>
          </a:p>
        </p:txBody>
      </p:sp>
      <p:pic>
        <p:nvPicPr>
          <p:cNvPr id="10243" name="Picture 3" descr="Atlas 12 top 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26373" r="61538" b="53114"/>
          <a:stretch/>
        </p:blipFill>
        <p:spPr bwMode="auto">
          <a:xfrm>
            <a:off x="533401" y="1524000"/>
            <a:ext cx="3886200" cy="2365513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17FAD-7B93-41AC-AD55-CD9A2A103C47}"/>
              </a:ext>
            </a:extLst>
          </p:cNvPr>
          <p:cNvSpPr txBox="1"/>
          <p:nvPr/>
        </p:nvSpPr>
        <p:spPr>
          <a:xfrm>
            <a:off x="5029200" y="213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laterality?</a:t>
            </a:r>
          </a:p>
        </p:txBody>
      </p:sp>
    </p:spTree>
    <p:extLst>
      <p:ext uri="{BB962C8B-B14F-4D97-AF65-F5344CB8AC3E}">
        <p14:creationId xmlns:p14="http://schemas.microsoft.com/office/powerpoint/2010/main" val="1470380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5458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How would this palpate?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17FAD-7B93-41AC-AD55-CD9A2A103C47}"/>
              </a:ext>
            </a:extLst>
          </p:cNvPr>
          <p:cNvSpPr txBox="1"/>
          <p:nvPr/>
        </p:nvSpPr>
        <p:spPr>
          <a:xfrm>
            <a:off x="5029200" y="213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laterality?</a:t>
            </a:r>
          </a:p>
        </p:txBody>
      </p:sp>
      <p:pic>
        <p:nvPicPr>
          <p:cNvPr id="5" name="Picture 3" descr="Atlas 12 top view">
            <a:extLst>
              <a:ext uri="{FF2B5EF4-FFF2-40B4-BE49-F238E27FC236}">
                <a16:creationId xmlns:a16="http://schemas.microsoft.com/office/drawing/2014/main" id="{ACDA0C0D-7493-4F32-BDA8-8AD04F138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4" t="51282" r="6594" b="25275"/>
          <a:stretch/>
        </p:blipFill>
        <p:spPr bwMode="auto">
          <a:xfrm>
            <a:off x="533400" y="1447800"/>
            <a:ext cx="4167188" cy="2667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5458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How would this palpate?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17FAD-7B93-41AC-AD55-CD9A2A103C47}"/>
              </a:ext>
            </a:extLst>
          </p:cNvPr>
          <p:cNvSpPr txBox="1"/>
          <p:nvPr/>
        </p:nvSpPr>
        <p:spPr>
          <a:xfrm>
            <a:off x="5410200" y="213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Anterior on the left?</a:t>
            </a:r>
          </a:p>
        </p:txBody>
      </p:sp>
      <p:pic>
        <p:nvPicPr>
          <p:cNvPr id="6" name="Picture 3" descr="Atlas 12 top view">
            <a:extLst>
              <a:ext uri="{FF2B5EF4-FFF2-40B4-BE49-F238E27FC236}">
                <a16:creationId xmlns:a16="http://schemas.microsoft.com/office/drawing/2014/main" id="{09D89633-D332-44D4-80FC-AF8B4A894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70330" r="63737" b="7693"/>
          <a:stretch/>
        </p:blipFill>
        <p:spPr bwMode="auto">
          <a:xfrm>
            <a:off x="533400" y="1524000"/>
            <a:ext cx="4445000" cy="2667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59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6F4C-04A8-DD1D-D800-56F1FC0C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Supine Blair CT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6722-FF3E-9EB5-1FD0-3F6D72AA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Drs. Dennis Campbell and Tom Forest worked with Truxton Radiology in Southern California in an attempt to take the first CT Blair Images.</a:t>
            </a:r>
          </a:p>
          <a:p>
            <a:r>
              <a:rPr lang="en-US" dirty="0"/>
              <a:t>Since these  types of analytical images of the </a:t>
            </a:r>
            <a:r>
              <a:rPr lang="en-US" dirty="0" err="1"/>
              <a:t>craniocervical</a:t>
            </a:r>
            <a:r>
              <a:rPr lang="en-US" dirty="0"/>
              <a:t> junction (CCJ) had not been taken via CT, a method of garnering Blair </a:t>
            </a:r>
            <a:r>
              <a:rPr lang="en-US" dirty="0" err="1"/>
              <a:t>protracto</a:t>
            </a:r>
            <a:r>
              <a:rPr lang="en-US" dirty="0"/>
              <a:t> views was necessary. A method of 64 slice</a:t>
            </a:r>
            <a:r>
              <a:rPr lang="en-US"/>
              <a:t>, .5 </a:t>
            </a:r>
            <a:r>
              <a:rPr lang="en-US" dirty="0"/>
              <a:t>mm was utilized on the following images. More recently, seated CBCTs are being used by many Blair doctors.</a:t>
            </a:r>
          </a:p>
        </p:txBody>
      </p:sp>
    </p:spTree>
    <p:extLst>
      <p:ext uri="{BB962C8B-B14F-4D97-AF65-F5344CB8AC3E}">
        <p14:creationId xmlns:p14="http://schemas.microsoft.com/office/powerpoint/2010/main" val="75328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IMGP2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2697163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mic Sans MS" pitchFamily="66" charset="0"/>
              </a:rPr>
              <a:t>Jenny Anne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1495425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mic Sans MS" pitchFamily="66" charset="0"/>
              </a:rPr>
              <a:t>Jenny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7010400" y="3886200"/>
            <a:ext cx="1287463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mic Sans MS" pitchFamily="66" charset="0"/>
              </a:rPr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1850628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775107-13CE-8F30-CC96-F3697EF9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view upright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F905F3-4D29-0F1F-3664-FC932676F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BASE POSTERIOR WAS CUT THROUGH THE CONDYLES.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7D0A4F-008E-D889-BB1A-8163648ED42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Flipping the image horizontally allowed for a view of the r. </a:t>
            </a:r>
            <a:r>
              <a:rPr lang="en-US" dirty="0" err="1"/>
              <a:t>ao</a:t>
            </a:r>
            <a:r>
              <a:rPr lang="en-US" dirty="0"/>
              <a:t> joint=</a:t>
            </a:r>
            <a:r>
              <a:rPr lang="en-US" dirty="0" err="1"/>
              <a:t>rpv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255BA9E-80B9-CB6E-B2AA-CAF5289AD45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t="16196" r="19425" b="21341"/>
          <a:stretch/>
        </p:blipFill>
        <p:spPr>
          <a:xfrm>
            <a:off x="914400" y="2597838"/>
            <a:ext cx="2743200" cy="3526632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8B6A616-1275-DE50-A24F-3F65C013A8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6196" r="19275" b="21341"/>
          <a:stretch/>
        </p:blipFill>
        <p:spPr>
          <a:xfrm>
            <a:off x="5334000" y="2597838"/>
            <a:ext cx="2747151" cy="3531712"/>
          </a:xfrm>
        </p:spPr>
      </p:pic>
    </p:spTree>
    <p:extLst>
      <p:ext uri="{BB962C8B-B14F-4D97-AF65-F5344CB8AC3E}">
        <p14:creationId xmlns:p14="http://schemas.microsoft.com/office/powerpoint/2010/main" val="3107086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80317523268FR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2" b="22653"/>
          <a:stretch>
            <a:fillRect/>
          </a:stretch>
        </p:blipFill>
        <p:spPr>
          <a:xfrm>
            <a:off x="0" y="-41275"/>
            <a:ext cx="9144000" cy="6407150"/>
          </a:xfr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647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THIS SPECIMEN IS ABOUT AS SYMMETRICAL AS YOU WILL FIND!</a:t>
            </a:r>
          </a:p>
        </p:txBody>
      </p:sp>
    </p:spTree>
    <p:extLst>
      <p:ext uri="{BB962C8B-B14F-4D97-AF65-F5344CB8AC3E}">
        <p14:creationId xmlns:p14="http://schemas.microsoft.com/office/powerpoint/2010/main" val="3470965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80317523268FR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2" b="22653"/>
          <a:stretch>
            <a:fillRect/>
          </a:stretch>
        </p:blipFill>
        <p:spPr>
          <a:xfrm>
            <a:off x="0" y="-41275"/>
            <a:ext cx="9144000" cy="6407150"/>
          </a:xfr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647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THIS SPECIMEN IS ABOUT AS SYMMETRICAL AS YOU WILL FIND!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1219200"/>
            <a:ext cx="838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105400" y="1219200"/>
            <a:ext cx="685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0" y="1524000"/>
            <a:ext cx="0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96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71916131731FR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17444" r="18402" b="20049"/>
          <a:stretch>
            <a:fillRect/>
          </a:stretch>
        </p:blipFill>
        <p:spPr>
          <a:xfrm>
            <a:off x="533400" y="0"/>
            <a:ext cx="8153400" cy="6865938"/>
          </a:xfr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971800" y="990600"/>
            <a:ext cx="1066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953000" y="1143000"/>
            <a:ext cx="838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71600" y="457200"/>
            <a:ext cx="2971800" cy="3429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876800" y="762000"/>
            <a:ext cx="2438400" cy="3200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86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71916131731FR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17444" r="18402" b="20049"/>
          <a:stretch>
            <a:fillRect/>
          </a:stretch>
        </p:blipFill>
        <p:spPr>
          <a:xfrm>
            <a:off x="533400" y="0"/>
            <a:ext cx="8153400" cy="6865938"/>
          </a:xfr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971800" y="990600"/>
            <a:ext cx="1066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953000" y="1143000"/>
            <a:ext cx="838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71600" y="457200"/>
            <a:ext cx="2971800" cy="3429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876800" y="762000"/>
            <a:ext cx="2438400" cy="3200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191000" y="1143000"/>
            <a:ext cx="381000" cy="3657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791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ANTERIOR LEFT CONDYLE, UNEVEN CONDYLE CONVERGENCE, AND A TURNED FORAMEN MAGNUM!</a:t>
            </a:r>
          </a:p>
        </p:txBody>
      </p:sp>
    </p:spTree>
    <p:extLst>
      <p:ext uri="{BB962C8B-B14F-4D97-AF65-F5344CB8AC3E}">
        <p14:creationId xmlns:p14="http://schemas.microsoft.com/office/powerpoint/2010/main" val="824650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706222029124FR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7" b="21352"/>
          <a:stretch>
            <a:fillRect/>
          </a:stretch>
        </p:blipFill>
        <p:spPr>
          <a:xfrm>
            <a:off x="304800" y="228600"/>
            <a:ext cx="8458200" cy="6340475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2743200" y="685800"/>
            <a:ext cx="609600" cy="2819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105400" y="762000"/>
            <a:ext cx="1447800" cy="2209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791200"/>
            <a:ext cx="838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way will the atlas move, anterior or lateral?</a:t>
            </a:r>
          </a:p>
        </p:txBody>
      </p:sp>
    </p:spTree>
    <p:extLst>
      <p:ext uri="{BB962C8B-B14F-4D97-AF65-F5344CB8AC3E}">
        <p14:creationId xmlns:p14="http://schemas.microsoft.com/office/powerpoint/2010/main" val="353433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Centered axis spinous</a:t>
            </a:r>
          </a:p>
        </p:txBody>
      </p:sp>
      <p:pic>
        <p:nvPicPr>
          <p:cNvPr id="63491" name="Picture 3" descr="07110959281F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t="8275" r="30122" b="19511"/>
          <a:stretch>
            <a:fillRect/>
          </a:stretch>
        </p:blipFill>
        <p:spPr>
          <a:xfrm>
            <a:off x="419100" y="609600"/>
            <a:ext cx="3714750" cy="5943600"/>
          </a:xfrm>
          <a:noFill/>
        </p:spPr>
      </p:pic>
      <p:pic>
        <p:nvPicPr>
          <p:cNvPr id="63492" name="Picture 4" descr="07110959316F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t="24071" r="24420" b="28539"/>
          <a:stretch>
            <a:fillRect/>
          </a:stretch>
        </p:blipFill>
        <p:spPr>
          <a:xfrm>
            <a:off x="4267200" y="2082800"/>
            <a:ext cx="4572000" cy="3556000"/>
          </a:xfrm>
          <a:noFill/>
        </p:spPr>
      </p:pic>
      <p:cxnSp>
        <p:nvCxnSpPr>
          <p:cNvPr id="3" name="Straight Connector 2"/>
          <p:cNvCxnSpPr/>
          <p:nvPr/>
        </p:nvCxnSpPr>
        <p:spPr>
          <a:xfrm>
            <a:off x="6629400" y="2514600"/>
            <a:ext cx="0" cy="2667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286000" y="2362200"/>
            <a:ext cx="609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2362200"/>
            <a:ext cx="457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02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74638"/>
            <a:ext cx="4419600" cy="1782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Note spinous of C-2 is left of center, which would coincide with left turned foramen magnum.</a:t>
            </a:r>
          </a:p>
        </p:txBody>
      </p:sp>
      <p:pic>
        <p:nvPicPr>
          <p:cNvPr id="64515" name="Picture 3" descr="08090725281F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5" t="21815" r="30122" b="17255"/>
          <a:stretch>
            <a:fillRect/>
          </a:stretch>
        </p:blipFill>
        <p:spPr>
          <a:xfrm>
            <a:off x="220663" y="609600"/>
            <a:ext cx="3913187" cy="5562600"/>
          </a:xfrm>
          <a:noFill/>
        </p:spPr>
      </p:pic>
      <p:pic>
        <p:nvPicPr>
          <p:cNvPr id="64516" name="Picture 4" descr="08090725326F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26328" r="14983" b="17255"/>
          <a:stretch>
            <a:fillRect/>
          </a:stretch>
        </p:blipFill>
        <p:spPr>
          <a:xfrm>
            <a:off x="4267200" y="2306638"/>
            <a:ext cx="4876800" cy="3387725"/>
          </a:xfrm>
          <a:noFill/>
        </p:spPr>
      </p:pic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6705600" y="2590800"/>
            <a:ext cx="152400" cy="2362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1676400" y="685800"/>
            <a:ext cx="228600" cy="1981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790700" y="2209800"/>
            <a:ext cx="11049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3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74638"/>
            <a:ext cx="4419600" cy="2163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/>
              <a:t>Note posterior tubercle is right- aligned with turned foramen magnum, but left C-2 spinous (look at left C-2 ALS) does not align with posterior tubercle.</a:t>
            </a:r>
          </a:p>
        </p:txBody>
      </p:sp>
      <p:pic>
        <p:nvPicPr>
          <p:cNvPr id="65539" name="Picture 3" descr="062818031026F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9559" r="32010" b="17255"/>
          <a:stretch>
            <a:fillRect/>
          </a:stretch>
        </p:blipFill>
        <p:spPr>
          <a:xfrm>
            <a:off x="152400" y="685800"/>
            <a:ext cx="3919538" cy="5486400"/>
          </a:xfrm>
          <a:noFill/>
        </p:spPr>
      </p:pic>
      <p:pic>
        <p:nvPicPr>
          <p:cNvPr id="65540" name="Picture 4" descr="062818031534F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0367" r="2164" b="23720"/>
          <a:stretch>
            <a:fillRect/>
          </a:stretch>
        </p:blipFill>
        <p:spPr>
          <a:xfrm>
            <a:off x="3733800" y="2362200"/>
            <a:ext cx="5410200" cy="3967163"/>
          </a:xfrm>
          <a:noFill/>
        </p:spPr>
      </p:pic>
      <p:cxnSp>
        <p:nvCxnSpPr>
          <p:cNvPr id="3" name="Straight Connector 2"/>
          <p:cNvCxnSpPr/>
          <p:nvPr/>
        </p:nvCxnSpPr>
        <p:spPr>
          <a:xfrm>
            <a:off x="6400800" y="3124200"/>
            <a:ext cx="0" cy="1676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89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74638"/>
            <a:ext cx="4419600" cy="2163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/>
              <a:t>Note posterior tubercle is right- aligned with turned foramen magnum, but left C-2 spinous (look at left C-2 ALS) does not align with posterior tubercle.</a:t>
            </a:r>
          </a:p>
        </p:txBody>
      </p:sp>
      <p:pic>
        <p:nvPicPr>
          <p:cNvPr id="65539" name="Picture 3" descr="062818031026F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9559" r="32010" b="17255"/>
          <a:stretch>
            <a:fillRect/>
          </a:stretch>
        </p:blipFill>
        <p:spPr>
          <a:xfrm>
            <a:off x="152400" y="685800"/>
            <a:ext cx="3919538" cy="5486400"/>
          </a:xfrm>
          <a:noFill/>
        </p:spPr>
      </p:pic>
      <p:pic>
        <p:nvPicPr>
          <p:cNvPr id="65540" name="Picture 4" descr="062818031534F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0367" r="2164" b="23720"/>
          <a:stretch>
            <a:fillRect/>
          </a:stretch>
        </p:blipFill>
        <p:spPr>
          <a:xfrm>
            <a:off x="3733800" y="2362200"/>
            <a:ext cx="5410200" cy="3967163"/>
          </a:xfrm>
          <a:noFill/>
        </p:spPr>
      </p:pic>
      <p:cxnSp>
        <p:nvCxnSpPr>
          <p:cNvPr id="3" name="Straight Connector 2"/>
          <p:cNvCxnSpPr/>
          <p:nvPr/>
        </p:nvCxnSpPr>
        <p:spPr>
          <a:xfrm>
            <a:off x="6400800" y="3124200"/>
            <a:ext cx="0" cy="1676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286000" y="2667000"/>
            <a:ext cx="76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2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Dr. William G. Blair, D.C., Ph.C.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/>
            <a:r>
              <a:rPr lang="en-US" altLang="en-US" sz="3200" dirty="0"/>
              <a:t>Based on his meticulous x-ray studies, Dr. Blair came to certain conclusions: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sz="3200" dirty="0"/>
              <a:t>The right and left side are not symmetrical.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sz="3200" dirty="0"/>
              <a:t>Opposing surfaces of the joints do match.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3200" dirty="0"/>
              <a:t>Therefore Dr. Blair surmised:</a:t>
            </a:r>
          </a:p>
          <a:p>
            <a:pPr marL="533400" indent="-533400">
              <a:buFont typeface="Wingdings" pitchFamily="2" charset="2"/>
              <a:buNone/>
            </a:pPr>
            <a:endParaRPr lang="en-US" altLang="en-US" sz="3600" dirty="0">
              <a:latin typeface="French Script MT" pitchFamily="66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371600" y="60960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38200" y="61722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Dottie Blair</a:t>
            </a:r>
            <a:r>
              <a:rPr lang="en-US" altLang="en-US" sz="1800"/>
              <a:t>, </a:t>
            </a:r>
            <a:r>
              <a:rPr lang="en-US" altLang="en-US" sz="1800" i="1"/>
              <a:t>Progress in Chiropractic </a:t>
            </a:r>
            <a:r>
              <a:rPr lang="en-US" altLang="en-US" sz="1800"/>
              <a:t>by Steven J. Boyle</a:t>
            </a:r>
          </a:p>
        </p:txBody>
      </p:sp>
    </p:spTree>
    <p:extLst>
      <p:ext uri="{BB962C8B-B14F-4D97-AF65-F5344CB8AC3E}">
        <p14:creationId xmlns:p14="http://schemas.microsoft.com/office/powerpoint/2010/main" val="2733974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74638"/>
            <a:ext cx="4419600" cy="2163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/>
              <a:t>Note posterior tubercle is right- aligned with turned foramen magnum, but left C-2 spinous (look at left C-2 ALS) does not align with posterior tubercle.</a:t>
            </a:r>
          </a:p>
        </p:txBody>
      </p:sp>
      <p:pic>
        <p:nvPicPr>
          <p:cNvPr id="65539" name="Picture 3" descr="062818031026F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9559" r="32010" b="17255"/>
          <a:stretch>
            <a:fillRect/>
          </a:stretch>
        </p:blipFill>
        <p:spPr>
          <a:xfrm>
            <a:off x="152400" y="685800"/>
            <a:ext cx="3919538" cy="5486400"/>
          </a:xfrm>
          <a:noFill/>
        </p:spPr>
      </p:pic>
      <p:pic>
        <p:nvPicPr>
          <p:cNvPr id="65540" name="Picture 4" descr="062818031534F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0367" r="2164" b="23720"/>
          <a:stretch>
            <a:fillRect/>
          </a:stretch>
        </p:blipFill>
        <p:spPr>
          <a:xfrm>
            <a:off x="3733800" y="2362200"/>
            <a:ext cx="5410200" cy="3967163"/>
          </a:xfrm>
          <a:noFill/>
        </p:spPr>
      </p:pic>
      <p:cxnSp>
        <p:nvCxnSpPr>
          <p:cNvPr id="3" name="Straight Connector 2"/>
          <p:cNvCxnSpPr/>
          <p:nvPr/>
        </p:nvCxnSpPr>
        <p:spPr>
          <a:xfrm>
            <a:off x="6324600" y="3124200"/>
            <a:ext cx="152400" cy="1752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286000" y="2667000"/>
            <a:ext cx="76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47800" y="2667000"/>
            <a:ext cx="457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2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771525" y="914400"/>
            <a:ext cx="7840663" cy="2346325"/>
          </a:xfrm>
          <a:prstGeom prst="rect">
            <a:avLst/>
          </a:prstGeom>
          <a:solidFill>
            <a:srgbClr val="CCFFFF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Certain parts of the vertebral joint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margin can reveal much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about how the vertebra has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misaligned.</a:t>
            </a: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1965325" y="43957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754063" y="3505200"/>
            <a:ext cx="7708900" cy="1247775"/>
          </a:xfrm>
          <a:prstGeom prst="rect">
            <a:avLst/>
          </a:prstGeom>
          <a:solidFill>
            <a:srgbClr val="CCFFFF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…the body is extremely capable of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precision design…</a:t>
            </a:r>
          </a:p>
        </p:txBody>
      </p:sp>
    </p:spTree>
    <p:extLst>
      <p:ext uri="{BB962C8B-B14F-4D97-AF65-F5344CB8AC3E}">
        <p14:creationId xmlns:p14="http://schemas.microsoft.com/office/powerpoint/2010/main" val="17541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MGP22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828800" y="4648200"/>
            <a:ext cx="5592763" cy="1247775"/>
          </a:xfrm>
          <a:prstGeom prst="rect">
            <a:avLst/>
          </a:prstGeom>
          <a:solidFill>
            <a:srgbClr val="FFF3C1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…when putting adjoining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structure together.</a:t>
            </a:r>
          </a:p>
        </p:txBody>
      </p:sp>
    </p:spTree>
    <p:extLst>
      <p:ext uri="{BB962C8B-B14F-4D97-AF65-F5344CB8AC3E}">
        <p14:creationId xmlns:p14="http://schemas.microsoft.com/office/powerpoint/2010/main" val="2042202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GP22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295400" y="3886200"/>
            <a:ext cx="7437438" cy="1247775"/>
          </a:xfrm>
          <a:prstGeom prst="rect">
            <a:avLst/>
          </a:prstGeom>
          <a:solidFill>
            <a:srgbClr val="FFF3C1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Of billions of skulls on the planet,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 will any exactly match this one?</a:t>
            </a:r>
          </a:p>
        </p:txBody>
      </p:sp>
    </p:spTree>
    <p:extLst>
      <p:ext uri="{BB962C8B-B14F-4D97-AF65-F5344CB8AC3E}">
        <p14:creationId xmlns:p14="http://schemas.microsoft.com/office/powerpoint/2010/main" val="3297545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IMGP2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403350" y="457200"/>
            <a:ext cx="7264400" cy="1778000"/>
          </a:xfrm>
          <a:prstGeom prst="rect">
            <a:avLst/>
          </a:prstGeom>
          <a:solidFill>
            <a:srgbClr val="FFF3C1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And yet, there are areas where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boney structure comes together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that will match precisely.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7219950" cy="1247775"/>
          </a:xfrm>
          <a:prstGeom prst="rect">
            <a:avLst/>
          </a:prstGeom>
          <a:solidFill>
            <a:srgbClr val="FFF3C1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Certain areas of vertebral joints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also match precisely.</a:t>
            </a:r>
          </a:p>
        </p:txBody>
      </p:sp>
    </p:spTree>
    <p:extLst>
      <p:ext uri="{BB962C8B-B14F-4D97-AF65-F5344CB8AC3E}">
        <p14:creationId xmlns:p14="http://schemas.microsoft.com/office/powerpoint/2010/main" val="12919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IMGP22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Line 3"/>
          <p:cNvSpPr>
            <a:spLocks noChangeShapeType="1"/>
          </p:cNvSpPr>
          <p:nvPr/>
        </p:nvSpPr>
        <p:spPr bwMode="auto">
          <a:xfrm flipH="1">
            <a:off x="4343400" y="2971800"/>
            <a:ext cx="1143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304800"/>
            <a:ext cx="9040813" cy="1247775"/>
          </a:xfrm>
          <a:prstGeom prst="rect">
            <a:avLst/>
          </a:prstGeom>
          <a:solidFill>
            <a:srgbClr val="FFF3C1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A study of vertebral articulations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reveals examples of matching exactness.</a:t>
            </a:r>
          </a:p>
        </p:txBody>
      </p:sp>
    </p:spTree>
    <p:extLst>
      <p:ext uri="{BB962C8B-B14F-4D97-AF65-F5344CB8AC3E}">
        <p14:creationId xmlns:p14="http://schemas.microsoft.com/office/powerpoint/2010/main" val="193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MGP2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2743200" y="3048000"/>
            <a:ext cx="1447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GP2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Line 3"/>
          <p:cNvSpPr>
            <a:spLocks noChangeShapeType="1"/>
          </p:cNvSpPr>
          <p:nvPr/>
        </p:nvSpPr>
        <p:spPr bwMode="auto">
          <a:xfrm flipH="1">
            <a:off x="6629400" y="3048000"/>
            <a:ext cx="1524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685800" y="3352800"/>
            <a:ext cx="685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nimBg="1"/>
      <p:bldP spid="2099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IMGP2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Line 5"/>
          <p:cNvSpPr>
            <a:spLocks noChangeShapeType="1"/>
          </p:cNvSpPr>
          <p:nvPr/>
        </p:nvSpPr>
        <p:spPr bwMode="auto">
          <a:xfrm flipH="1">
            <a:off x="7086600" y="1371600"/>
            <a:ext cx="4572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Line 6"/>
          <p:cNvSpPr>
            <a:spLocks noChangeShapeType="1"/>
          </p:cNvSpPr>
          <p:nvPr/>
        </p:nvSpPr>
        <p:spPr bwMode="auto">
          <a:xfrm>
            <a:off x="990600" y="1752600"/>
            <a:ext cx="6858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2081213" y="304800"/>
            <a:ext cx="4484687" cy="180975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2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The antero-lateral margin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of occiput to atlas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frequently yields reliable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alignment information…</a:t>
            </a:r>
          </a:p>
        </p:txBody>
      </p:sp>
      <p:sp>
        <p:nvSpPr>
          <p:cNvPr id="104454" name="Text Box 8"/>
          <p:cNvSpPr txBox="1">
            <a:spLocks noChangeArrowheads="1"/>
          </p:cNvSpPr>
          <p:nvPr/>
        </p:nvSpPr>
        <p:spPr bwMode="auto">
          <a:xfrm>
            <a:off x="1785938" y="5486400"/>
            <a:ext cx="4881562" cy="95567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2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…and eliminates a myriad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other malformation factors</a:t>
            </a:r>
          </a:p>
        </p:txBody>
      </p:sp>
    </p:spTree>
    <p:extLst>
      <p:ext uri="{BB962C8B-B14F-4D97-AF65-F5344CB8AC3E}">
        <p14:creationId xmlns:p14="http://schemas.microsoft.com/office/powerpoint/2010/main" val="1040234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 descr="IMGP2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1981200" y="4495800"/>
            <a:ext cx="4713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But it takes custom x-rays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to see these margins.</a:t>
            </a:r>
          </a:p>
        </p:txBody>
      </p:sp>
      <p:sp>
        <p:nvSpPr>
          <p:cNvPr id="105476" name="Line 6"/>
          <p:cNvSpPr>
            <a:spLocks noChangeShapeType="1"/>
          </p:cNvSpPr>
          <p:nvPr/>
        </p:nvSpPr>
        <p:spPr bwMode="auto">
          <a:xfrm>
            <a:off x="914400" y="2057400"/>
            <a:ext cx="5334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Line 7"/>
          <p:cNvSpPr>
            <a:spLocks noChangeShapeType="1"/>
          </p:cNvSpPr>
          <p:nvPr/>
        </p:nvSpPr>
        <p:spPr bwMode="auto">
          <a:xfrm flipH="1">
            <a:off x="7162800" y="1600200"/>
            <a:ext cx="3810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Dr. William G. Blair, D.C., Ph.C.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en-US" altLang="en-US" sz="3600" dirty="0">
                <a:latin typeface="French Script MT" pitchFamily="66" charset="0"/>
              </a:rPr>
              <a:t>“</a:t>
            </a:r>
            <a:r>
              <a:rPr lang="en-US" altLang="en-US" sz="6000" dirty="0">
                <a:latin typeface="French Script MT" pitchFamily="66" charset="0"/>
              </a:rPr>
              <a:t>We are not looking for the perfectly straight spine, we are looking for the perfectly articulated spine.”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371600" y="60960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38200" y="61722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Dottie Blair</a:t>
            </a:r>
            <a:r>
              <a:rPr lang="en-US" altLang="en-US" sz="1800"/>
              <a:t>, </a:t>
            </a:r>
            <a:r>
              <a:rPr lang="en-US" altLang="en-US" sz="1800" i="1"/>
              <a:t>Progress in Chiropractic </a:t>
            </a:r>
            <a:r>
              <a:rPr lang="en-US" altLang="en-US" sz="1800"/>
              <a:t>by Steven J. Boyle</a:t>
            </a:r>
          </a:p>
        </p:txBody>
      </p:sp>
    </p:spTree>
    <p:extLst>
      <p:ext uri="{BB962C8B-B14F-4D97-AF65-F5344CB8AC3E}">
        <p14:creationId xmlns:p14="http://schemas.microsoft.com/office/powerpoint/2010/main" val="3016909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IMGP39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981200" y="609600"/>
            <a:ext cx="64992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This precise cadaver mold of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antero lateral margin of atlas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occiput shows the natural alignment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that occurs at this part of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articulation. </a:t>
            </a:r>
          </a:p>
        </p:txBody>
      </p:sp>
      <p:sp>
        <p:nvSpPr>
          <p:cNvPr id="106500" name="Line 6"/>
          <p:cNvSpPr>
            <a:spLocks noChangeShapeType="1"/>
          </p:cNvSpPr>
          <p:nvPr/>
        </p:nvSpPr>
        <p:spPr bwMode="auto">
          <a:xfrm flipH="1" flipV="1">
            <a:off x="3886200" y="4114800"/>
            <a:ext cx="76200" cy="990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7"/>
          <p:cNvSpPr>
            <a:spLocks noChangeShapeType="1"/>
          </p:cNvSpPr>
          <p:nvPr/>
        </p:nvSpPr>
        <p:spPr bwMode="auto">
          <a:xfrm>
            <a:off x="3733800" y="3124200"/>
            <a:ext cx="1524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5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IMGP38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572000" cy="34290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6" descr="AO joint model 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521200" cy="33909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Line 7"/>
          <p:cNvSpPr>
            <a:spLocks noChangeShapeType="1"/>
          </p:cNvSpPr>
          <p:nvPr/>
        </p:nvSpPr>
        <p:spPr bwMode="auto">
          <a:xfrm flipH="1">
            <a:off x="1981200" y="1752600"/>
            <a:ext cx="2667000" cy="28956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9" name="Line 8"/>
          <p:cNvSpPr>
            <a:spLocks noChangeShapeType="1"/>
          </p:cNvSpPr>
          <p:nvPr/>
        </p:nvSpPr>
        <p:spPr bwMode="auto">
          <a:xfrm>
            <a:off x="4876800" y="1752600"/>
            <a:ext cx="3048000" cy="17526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0" name="Text Box 9"/>
          <p:cNvSpPr txBox="1">
            <a:spLocks noChangeArrowheads="1"/>
          </p:cNvSpPr>
          <p:nvPr/>
        </p:nvSpPr>
        <p:spPr bwMode="auto">
          <a:xfrm>
            <a:off x="311150" y="152400"/>
            <a:ext cx="8013700" cy="1430338"/>
          </a:xfrm>
          <a:prstGeom prst="rect">
            <a:avLst/>
          </a:prstGeom>
          <a:solidFill>
            <a:srgbClr val="FFFFCC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Comic Sans MS" pitchFamily="66" charset="0"/>
              </a:rPr>
              <a:t>Real bone atlas with matching cadaver mold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Comic Sans MS" pitchFamily="66" charset="0"/>
              </a:rPr>
              <a:t>same atlas and partner occiput shows how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Comic Sans MS" pitchFamily="66" charset="0"/>
              </a:rPr>
              <a:t> antero lateral margins fit precisely</a:t>
            </a:r>
          </a:p>
        </p:txBody>
      </p:sp>
    </p:spTree>
    <p:extLst>
      <p:ext uri="{BB962C8B-B14F-4D97-AF65-F5344CB8AC3E}">
        <p14:creationId xmlns:p14="http://schemas.microsoft.com/office/powerpoint/2010/main" val="4189390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tlas top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4953000" y="381000"/>
            <a:ext cx="7620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H="1">
            <a:off x="8229600" y="3505200"/>
            <a:ext cx="533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838200" y="762000"/>
            <a:ext cx="685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533400" y="3581400"/>
            <a:ext cx="4572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842963" y="228600"/>
            <a:ext cx="4081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Antero lateral margins</a:t>
            </a:r>
          </a:p>
        </p:txBody>
      </p:sp>
    </p:spTree>
    <p:extLst>
      <p:ext uri="{BB962C8B-B14F-4D97-AF65-F5344CB8AC3E}">
        <p14:creationId xmlns:p14="http://schemas.microsoft.com/office/powerpoint/2010/main" val="4219080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Right rotation both antero lateral margins line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80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1876425" y="457200"/>
            <a:ext cx="4535488" cy="576263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BJ diagonal cervical x-ray</a:t>
            </a:r>
          </a:p>
        </p:txBody>
      </p:sp>
      <p:pic>
        <p:nvPicPr>
          <p:cNvPr id="114691" name="Picture 5" descr="Left diagonal 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4211638" cy="5694362"/>
          </a:xfrm>
          <a:prstGeom prst="rect">
            <a:avLst/>
          </a:prstGeom>
          <a:noFill/>
          <a:ln w="57150">
            <a:solidFill>
              <a:srgbClr val="000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6" descr="Right diagonal B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437063" cy="5715000"/>
          </a:xfrm>
          <a:prstGeom prst="rect">
            <a:avLst/>
          </a:prstGeom>
          <a:noFill/>
          <a:ln w="57150">
            <a:solidFill>
              <a:srgbClr val="000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Text Box 10"/>
          <p:cNvSpPr txBox="1">
            <a:spLocks noChangeArrowheads="1"/>
          </p:cNvSpPr>
          <p:nvPr/>
        </p:nvSpPr>
        <p:spPr bwMode="auto">
          <a:xfrm>
            <a:off x="736600" y="3581400"/>
            <a:ext cx="7797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 BJ turned the patient a standard 45 degrees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 and looked at the lateral aspect of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  atlas /condyle margin for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 misalignment information</a:t>
            </a:r>
          </a:p>
        </p:txBody>
      </p:sp>
      <p:pic>
        <p:nvPicPr>
          <p:cNvPr id="301067" name="Picture 11" descr="Copy of Left diagonal B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1242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8" name="Picture 12" descr="Copy of Right diagonal B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8956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9" name="Line 13"/>
          <p:cNvSpPr>
            <a:spLocks noChangeShapeType="1"/>
          </p:cNvSpPr>
          <p:nvPr/>
        </p:nvSpPr>
        <p:spPr bwMode="auto">
          <a:xfrm flipH="1">
            <a:off x="7696200" y="137160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914400" y="1371600"/>
            <a:ext cx="5334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9" grpId="0" animBg="1"/>
      <p:bldP spid="30107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442325" cy="1857375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14"/>
                </a:solidFill>
                <a:latin typeface="Comic Sans MS" pitchFamily="66" charset="0"/>
              </a:rPr>
              <a:t>Since partner condyles usually converge unequally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14"/>
                </a:solidFill>
                <a:latin typeface="Comic Sans MS" pitchFamily="66" charset="0"/>
              </a:rPr>
              <a:t> Dr. Blair began customizing these views to look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14"/>
                </a:solidFill>
                <a:latin typeface="Comic Sans MS" pitchFamily="66" charset="0"/>
              </a:rPr>
              <a:t> specifically along the convergence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14"/>
                </a:solidFill>
                <a:latin typeface="Comic Sans MS" pitchFamily="66" charset="0"/>
              </a:rPr>
              <a:t> each condyle.</a:t>
            </a:r>
          </a:p>
        </p:txBody>
      </p:sp>
    </p:spTree>
    <p:extLst>
      <p:ext uri="{BB962C8B-B14F-4D97-AF65-F5344CB8AC3E}">
        <p14:creationId xmlns:p14="http://schemas.microsoft.com/office/powerpoint/2010/main" val="2810851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whole bp mark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44259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By determining condyle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convergence from the base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posterior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a custom diagonal view</a:t>
            </a:r>
            <a:endParaRPr lang="en-US" altLang="en-US" sz="16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14"/>
                </a:solidFill>
              </a:rPr>
              <a:t> would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000000"/>
                </a:solidFill>
              </a:rPr>
              <a:t> reveal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misalignment  usually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not visible on other views.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</a:p>
        </p:txBody>
      </p:sp>
      <p:pic>
        <p:nvPicPr>
          <p:cNvPr id="307204" name="Picture 4" descr="prot 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7315200" y="914400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07206" name="Picture 6" descr="1lined 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40386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6629400" y="5029200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6744" name="Freeform 8"/>
          <p:cNvSpPr>
            <a:spLocks/>
          </p:cNvSpPr>
          <p:nvPr/>
        </p:nvSpPr>
        <p:spPr bwMode="auto">
          <a:xfrm>
            <a:off x="1676400" y="4800600"/>
            <a:ext cx="223838" cy="457200"/>
          </a:xfrm>
          <a:custGeom>
            <a:avLst/>
            <a:gdLst>
              <a:gd name="T0" fmla="*/ 0 w 141"/>
              <a:gd name="T1" fmla="*/ 627723243 h 333"/>
              <a:gd name="T2" fmla="*/ 194053258 w 141"/>
              <a:gd name="T3" fmla="*/ 145149330 h 333"/>
              <a:gd name="T4" fmla="*/ 355343619 w 141"/>
              <a:gd name="T5" fmla="*/ 0 h 3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" h="333">
                <a:moveTo>
                  <a:pt x="0" y="333"/>
                </a:moveTo>
                <a:cubicBezTo>
                  <a:pt x="15" y="243"/>
                  <a:pt x="25" y="153"/>
                  <a:pt x="77" y="77"/>
                </a:cubicBezTo>
                <a:cubicBezTo>
                  <a:pt x="90" y="35"/>
                  <a:pt x="90" y="0"/>
                  <a:pt x="141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Freeform 9"/>
          <p:cNvSpPr>
            <a:spLocks/>
          </p:cNvSpPr>
          <p:nvPr/>
        </p:nvSpPr>
        <p:spPr bwMode="auto">
          <a:xfrm>
            <a:off x="4003675" y="4652963"/>
            <a:ext cx="222250" cy="569912"/>
          </a:xfrm>
          <a:custGeom>
            <a:avLst/>
            <a:gdLst>
              <a:gd name="T0" fmla="*/ 257055938 w 140"/>
              <a:gd name="T1" fmla="*/ 904734506 h 359"/>
              <a:gd name="T2" fmla="*/ 352821875 w 140"/>
              <a:gd name="T3" fmla="*/ 612396638 h 359"/>
              <a:gd name="T4" fmla="*/ 161290000 w 140"/>
              <a:gd name="T5" fmla="*/ 194051067 h 359"/>
              <a:gd name="T6" fmla="*/ 0 w 140"/>
              <a:gd name="T7" fmla="*/ 0 h 3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0" h="359">
                <a:moveTo>
                  <a:pt x="102" y="359"/>
                </a:moveTo>
                <a:cubicBezTo>
                  <a:pt x="132" y="269"/>
                  <a:pt x="120" y="308"/>
                  <a:pt x="140" y="243"/>
                </a:cubicBezTo>
                <a:cubicBezTo>
                  <a:pt x="129" y="148"/>
                  <a:pt x="137" y="127"/>
                  <a:pt x="64" y="77"/>
                </a:cubicBezTo>
                <a:cubicBezTo>
                  <a:pt x="44" y="18"/>
                  <a:pt x="39" y="42"/>
                  <a:pt x="0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6019800" y="2057400"/>
            <a:ext cx="189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overlapped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6232525" y="4071938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lined up</a:t>
            </a:r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 flipH="1" flipV="1">
            <a:off x="2514600" y="2667000"/>
            <a:ext cx="19050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 flipV="1">
            <a:off x="1447800" y="2743200"/>
            <a:ext cx="19812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4191000" y="52578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omic Sans MS" pitchFamily="66" charset="0"/>
              </a:rPr>
              <a:t>28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1066800" y="53340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omic Sans MS" pitchFamily="66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8520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nimBg="1"/>
      <p:bldP spid="307207" grpId="0" animBg="1"/>
      <p:bldP spid="307210" grpId="0"/>
      <p:bldP spid="307211" grpId="0"/>
      <p:bldP spid="307214" grpId="0" animBg="1"/>
      <p:bldP spid="307215" grpId="0" animBg="1"/>
      <p:bldP spid="307217" grpId="0"/>
      <p:bldP spid="3072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59575"/>
          </a:xfrm>
          <a:prstGeom prst="rect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	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          By viewing the articulation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with “custom” made views,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and with the aid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of stereo x-rays,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the “malformation problem”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was significantly minimized.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22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 descr="protracto close 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4572000" cy="2257425"/>
          </a:xfrm>
          <a:prstGeom prst="rect">
            <a:avLst/>
          </a:prstGeom>
          <a:noFill/>
          <a:ln w="57150">
            <a:solidFill>
              <a:srgbClr val="000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3" name="Picture 5" descr="protracto close 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419600" cy="22971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733425" y="381000"/>
            <a:ext cx="7529513" cy="1430338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It was discovered that viewing specifically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along each condyle convergence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revealed some very significant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2261420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531100" cy="576263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At first the information did not make sense</a:t>
            </a:r>
          </a:p>
        </p:txBody>
      </p:sp>
      <p:pic>
        <p:nvPicPr>
          <p:cNvPr id="118787" name="Picture 5" descr="protracto close 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572000" cy="2257425"/>
          </a:xfrm>
          <a:prstGeom prst="rect">
            <a:avLst/>
          </a:prstGeom>
          <a:noFill/>
          <a:ln w="57150">
            <a:solidFill>
              <a:srgbClr val="000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6" descr="protracto close 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419600" cy="22971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7415213" cy="576263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Atlas would show misalignment on one side..</a:t>
            </a:r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7620000" y="1905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1219200" y="4267200"/>
            <a:ext cx="7102475" cy="1003300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14"/>
                </a:solidFill>
                <a:latin typeface="Comic Sans MS" pitchFamily="66" charset="0"/>
              </a:rPr>
              <a:t>..but in many cases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14"/>
                </a:solidFill>
                <a:latin typeface="Comic Sans MS" pitchFamily="66" charset="0"/>
              </a:rPr>
              <a:t>it would appear lined up on the other side</a:t>
            </a:r>
          </a:p>
        </p:txBody>
      </p:sp>
      <p:sp>
        <p:nvSpPr>
          <p:cNvPr id="304138" name="Oval 10"/>
          <p:cNvSpPr>
            <a:spLocks noChangeArrowheads="1"/>
          </p:cNvSpPr>
          <p:nvPr/>
        </p:nvSpPr>
        <p:spPr bwMode="auto">
          <a:xfrm>
            <a:off x="685800" y="1981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2057400" y="5486400"/>
            <a:ext cx="4981575" cy="576263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Was this just malformation?</a:t>
            </a:r>
          </a:p>
        </p:txBody>
      </p:sp>
    </p:spTree>
    <p:extLst>
      <p:ext uri="{BB962C8B-B14F-4D97-AF65-F5344CB8AC3E}">
        <p14:creationId xmlns:p14="http://schemas.microsoft.com/office/powerpoint/2010/main" val="14225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5" grpId="0" animBg="1"/>
      <p:bldP spid="304136" grpId="0" animBg="1"/>
      <p:bldP spid="304137" grpId="0" animBg="1"/>
      <p:bldP spid="304138" grpId="0" animBg="1"/>
      <p:bldP spid="3041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90800" y="457200"/>
            <a:ext cx="42052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Study this picture!</a:t>
            </a:r>
          </a:p>
        </p:txBody>
      </p:sp>
      <p:pic>
        <p:nvPicPr>
          <p:cNvPr id="8195" name="Picture 3" descr="c1 on gr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181600" cy="3886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82725" y="54102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Notice how asymmetrical  the atlas is!</a:t>
            </a:r>
          </a:p>
        </p:txBody>
      </p:sp>
    </p:spTree>
    <p:extLst>
      <p:ext uri="{BB962C8B-B14F-4D97-AF65-F5344CB8AC3E}">
        <p14:creationId xmlns:p14="http://schemas.microsoft.com/office/powerpoint/2010/main" val="2986963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4"/>
          <p:cNvSpPr txBox="1">
            <a:spLocks noChangeArrowheads="1"/>
          </p:cNvSpPr>
          <p:nvPr/>
        </p:nvSpPr>
        <p:spPr bwMode="auto">
          <a:xfrm>
            <a:off x="76201" y="228600"/>
            <a:ext cx="8763000" cy="523220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mic Sans MS" pitchFamily="66" charset="0"/>
              </a:rPr>
              <a:t>We discovered the atlas moved in a different way</a:t>
            </a:r>
          </a:p>
        </p:txBody>
      </p:sp>
      <p:pic>
        <p:nvPicPr>
          <p:cNvPr id="118787" name="Picture 5" descr="protracto close 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572000" cy="2257425"/>
          </a:xfrm>
          <a:prstGeom prst="rect">
            <a:avLst/>
          </a:prstGeom>
          <a:noFill/>
          <a:ln w="57150">
            <a:solidFill>
              <a:srgbClr val="000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6" descr="protracto close 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419600" cy="22971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7675499" cy="523220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mic Sans MS" pitchFamily="66" charset="0"/>
              </a:rPr>
              <a:t>Atlas will track on one side, slip on the other</a:t>
            </a:r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7620000" y="1905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378859" y="4267200"/>
            <a:ext cx="8783175" cy="954107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14"/>
                </a:solidFill>
                <a:latin typeface="Comic Sans MS" pitchFamily="66" charset="0"/>
              </a:rPr>
              <a:t>Because of this newly discovered atlas mechanical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14"/>
                </a:solidFill>
                <a:latin typeface="Comic Sans MS" pitchFamily="66" charset="0"/>
              </a:rPr>
              <a:t>movement, we now need to rethink our adjustments</a:t>
            </a:r>
          </a:p>
        </p:txBody>
      </p:sp>
      <p:sp>
        <p:nvSpPr>
          <p:cNvPr id="304138" name="Oval 10"/>
          <p:cNvSpPr>
            <a:spLocks noChangeArrowheads="1"/>
          </p:cNvSpPr>
          <p:nvPr/>
        </p:nvSpPr>
        <p:spPr bwMode="auto">
          <a:xfrm>
            <a:off x="685800" y="1981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758533" y="5486400"/>
            <a:ext cx="7579319" cy="954107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mic Sans MS" pitchFamily="66" charset="0"/>
              </a:rPr>
              <a:t>Blair x-ray analysis will show you exactly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mic Sans MS" pitchFamily="66" charset="0"/>
              </a:rPr>
              <a:t>how atlas moves how it should be corrected </a:t>
            </a:r>
          </a:p>
        </p:txBody>
      </p:sp>
    </p:spTree>
    <p:extLst>
      <p:ext uri="{BB962C8B-B14F-4D97-AF65-F5344CB8AC3E}">
        <p14:creationId xmlns:p14="http://schemas.microsoft.com/office/powerpoint/2010/main" val="33564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5" grpId="0" animBg="1"/>
      <p:bldP spid="304136" grpId="0" animBg="1"/>
      <p:bldP spid="304137" grpId="0" animBg="1"/>
      <p:bldP spid="304138" grpId="0" animBg="1"/>
      <p:bldP spid="30413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7710488" cy="17367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Solving problems with custom made views adds to the excellence we strive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2743200" cy="2286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strive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for in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subluxation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correction. </a:t>
            </a:r>
          </a:p>
        </p:txBody>
      </p:sp>
      <p:pic>
        <p:nvPicPr>
          <p:cNvPr id="11268" name="Picture 4" descr="Lily pv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7"/>
          <a:stretch>
            <a:fillRect/>
          </a:stretch>
        </p:blipFill>
        <p:spPr bwMode="auto">
          <a:xfrm>
            <a:off x="4160838" y="2263775"/>
            <a:ext cx="44434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4038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4175125" y="731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4898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76200">
            <a:solidFill>
              <a:srgbClr val="00002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22"/>
                </a:solidFill>
                <a:latin typeface="Comic Sans MS" pitchFamily="66" charset="0"/>
              </a:rPr>
              <a:t>So what are these custom-made views and how do they give us more credible information?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2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60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3-18-04 M1204 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609600"/>
            <a:ext cx="61722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953000" y="0"/>
            <a:ext cx="4191000" cy="78898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itchFamily="66" charset="0"/>
              </a:rPr>
              <a:t>It starts with the base posterior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itchFamily="66" charset="0"/>
              </a:rPr>
              <a:t> to determine condyle convergence.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itchFamily="66" charset="0"/>
              </a:rPr>
              <a:t>         Why?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 flipV="1">
            <a:off x="1600200" y="3429000"/>
            <a:ext cx="60960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 flipH="1" flipV="1">
            <a:off x="2895600" y="3429000"/>
            <a:ext cx="53340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971800" y="4572000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Comic Sans MS" pitchFamily="66" charset="0"/>
              </a:rPr>
              <a:t>30 degrees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93725" y="4465638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Comic Sans MS" pitchFamily="66" charset="0"/>
              </a:rPr>
              <a:t>28 degrees</a:t>
            </a:r>
          </a:p>
        </p:txBody>
      </p:sp>
    </p:spTree>
    <p:extLst>
      <p:ext uri="{BB962C8B-B14F-4D97-AF65-F5344CB8AC3E}">
        <p14:creationId xmlns:p14="http://schemas.microsoft.com/office/powerpoint/2010/main" val="28878142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7839075" cy="1247775"/>
          </a:xfrm>
          <a:prstGeom prst="rect">
            <a:avLst/>
          </a:prstGeom>
          <a:solidFill>
            <a:srgbClr val="B9DCFF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When a misalignment occurs it does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so at the articulation/joint.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371600" y="2362200"/>
            <a:ext cx="6916738" cy="2346325"/>
          </a:xfrm>
          <a:prstGeom prst="rect">
            <a:avLst/>
          </a:prstGeom>
          <a:solidFill>
            <a:srgbClr val="B9DCFF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Standard x-rays do not usually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view the joint in such a way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that true misalignment 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  properly revealed.</a:t>
            </a:r>
          </a:p>
        </p:txBody>
      </p:sp>
    </p:spTree>
    <p:extLst>
      <p:ext uri="{BB962C8B-B14F-4D97-AF65-F5344CB8AC3E}">
        <p14:creationId xmlns:p14="http://schemas.microsoft.com/office/powerpoint/2010/main" val="27593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1980 protracto for Perr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6648450" cy="90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565525" y="350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56340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The patient is turned to see the </a:t>
            </a: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</a:rPr>
              <a:t>true lateral aspect</a:t>
            </a: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 the articulation by looking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  along the condyle convergence.</a:t>
            </a: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3200400" y="30480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819400" y="304800"/>
            <a:ext cx="3360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itchFamily="66" charset="0"/>
              </a:rPr>
              <a:t>(Blair diagonal)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43449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This area frequently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provides more reliable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misalignment information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than parts of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vertebra more subject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to malformation .</a:t>
            </a:r>
          </a:p>
        </p:txBody>
      </p:sp>
    </p:spTree>
    <p:extLst>
      <p:ext uri="{BB962C8B-B14F-4D97-AF65-F5344CB8AC3E}">
        <p14:creationId xmlns:p14="http://schemas.microsoft.com/office/powerpoint/2010/main" val="24903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4" descr="protracto close 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Oval 5"/>
          <p:cNvSpPr>
            <a:spLocks noChangeArrowheads="1"/>
          </p:cNvSpPr>
          <p:nvPr/>
        </p:nvSpPr>
        <p:spPr bwMode="auto">
          <a:xfrm>
            <a:off x="1676400" y="12954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6980" name="Text Box 6"/>
          <p:cNvSpPr txBox="1">
            <a:spLocks noChangeArrowheads="1"/>
          </p:cNvSpPr>
          <p:nvPr/>
        </p:nvSpPr>
        <p:spPr bwMode="auto">
          <a:xfrm>
            <a:off x="2049463" y="457200"/>
            <a:ext cx="4249737" cy="576263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14"/>
                </a:solidFill>
                <a:latin typeface="Comic Sans MS" pitchFamily="66" charset="0"/>
              </a:rPr>
              <a:t>Here is a close up view</a:t>
            </a:r>
          </a:p>
        </p:txBody>
      </p:sp>
    </p:spTree>
    <p:extLst>
      <p:ext uri="{BB962C8B-B14F-4D97-AF65-F5344CB8AC3E}">
        <p14:creationId xmlns:p14="http://schemas.microsoft.com/office/powerpoint/2010/main" val="1356615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ASR-RtP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066800"/>
            <a:ext cx="7248525" cy="90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5535613" cy="2051050"/>
          </a:xfrm>
          <a:prstGeom prst="rect">
            <a:avLst/>
          </a:prstGeom>
          <a:solidFill>
            <a:srgbClr val="EAEAEA"/>
          </a:solidFill>
          <a:ln w="9525">
            <a:solidFill>
              <a:srgbClr val="2200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220005"/>
                </a:solidFill>
                <a:latin typeface="Comic Sans MS" pitchFamily="66" charset="0"/>
              </a:rPr>
              <a:t>The patient is turned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220005"/>
                </a:solidFill>
                <a:latin typeface="Comic Sans MS" pitchFamily="66" charset="0"/>
              </a:rPr>
              <a:t>    other way to see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220005"/>
                </a:solidFill>
                <a:latin typeface="Comic Sans MS" pitchFamily="66" charset="0"/>
              </a:rPr>
              <a:t>     true lateral aspect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220005"/>
                </a:solidFill>
                <a:latin typeface="Comic Sans MS" pitchFamily="66" charset="0"/>
              </a:rPr>
              <a:t> of the other articulation.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 flipH="1">
            <a:off x="4648200" y="2667000"/>
            <a:ext cx="9144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63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protracto close 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Oval 5"/>
          <p:cNvSpPr>
            <a:spLocks noChangeArrowheads="1"/>
          </p:cNvSpPr>
          <p:nvPr/>
        </p:nvSpPr>
        <p:spPr bwMode="auto">
          <a:xfrm>
            <a:off x="6781800" y="1600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9028" name="Text Box 6"/>
          <p:cNvSpPr txBox="1">
            <a:spLocks noChangeArrowheads="1"/>
          </p:cNvSpPr>
          <p:nvPr/>
        </p:nvSpPr>
        <p:spPr bwMode="auto">
          <a:xfrm>
            <a:off x="2049463" y="457200"/>
            <a:ext cx="4249737" cy="1003300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14"/>
                </a:solidFill>
                <a:latin typeface="Comic Sans MS" pitchFamily="66" charset="0"/>
              </a:rPr>
              <a:t>Here is a close up view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14"/>
                </a:solidFill>
                <a:latin typeface="Comic Sans MS" pitchFamily="66" charset="0"/>
              </a:rPr>
              <a:t> of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3738175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protracto close 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613"/>
            <a:ext cx="91440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203700" cy="1430338"/>
          </a:xfrm>
          <a:prstGeom prst="rect">
            <a:avLst/>
          </a:prstGeom>
          <a:solidFill>
            <a:srgbClr val="66FFFF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When a custom diagonal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is taken to view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antero lateral margin.. </a:t>
            </a:r>
          </a:p>
        </p:txBody>
      </p:sp>
      <p:sp>
        <p:nvSpPr>
          <p:cNvPr id="335878" name="Line 6"/>
          <p:cNvSpPr>
            <a:spLocks noChangeShapeType="1"/>
          </p:cNvSpPr>
          <p:nvPr/>
        </p:nvSpPr>
        <p:spPr bwMode="auto">
          <a:xfrm>
            <a:off x="990600" y="2438400"/>
            <a:ext cx="91440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4648200" y="609600"/>
            <a:ext cx="1870075" cy="1003300"/>
          </a:xfrm>
          <a:prstGeom prst="rect">
            <a:avLst/>
          </a:prstGeom>
          <a:solidFill>
            <a:srgbClr val="66FFFF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you will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</a:rPr>
              <a:t> also see: 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60388" y="4495800"/>
            <a:ext cx="1779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Slope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condyle</a:t>
            </a:r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008313" y="4953000"/>
            <a:ext cx="30781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Anterior border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Foramen magnum</a:t>
            </a:r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6519863" y="4876800"/>
            <a:ext cx="23463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Convexity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 opposite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condyle</a:t>
            </a:r>
          </a:p>
        </p:txBody>
      </p:sp>
      <p:sp>
        <p:nvSpPr>
          <p:cNvPr id="335884" name="Line 12"/>
          <p:cNvSpPr>
            <a:spLocks noChangeShapeType="1"/>
          </p:cNvSpPr>
          <p:nvPr/>
        </p:nvSpPr>
        <p:spPr bwMode="auto">
          <a:xfrm flipV="1">
            <a:off x="1752600" y="3505200"/>
            <a:ext cx="609600" cy="990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 flipV="1">
            <a:off x="4191000" y="29718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H="1" flipV="1">
            <a:off x="6934200" y="3733800"/>
            <a:ext cx="609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8" grpId="0" animBg="1"/>
      <p:bldP spid="335880" grpId="0" animBg="1"/>
      <p:bldP spid="335881" grpId="0"/>
      <p:bldP spid="335882" grpId="0"/>
      <p:bldP spid="335883" grpId="0"/>
      <p:bldP spid="335884" grpId="0" animBg="1"/>
      <p:bldP spid="335885" grpId="0" animBg="1"/>
      <p:bldP spid="3358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71800" y="228600"/>
            <a:ext cx="3770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And this picture!</a:t>
            </a:r>
          </a:p>
        </p:txBody>
      </p:sp>
      <p:pic>
        <p:nvPicPr>
          <p:cNvPr id="9219" name="Picture 3" descr="Atlas 4 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77000" cy="48577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47813" y="5181600"/>
            <a:ext cx="594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Notice how asymmetrical they are!</a:t>
            </a:r>
          </a:p>
        </p:txBody>
      </p:sp>
    </p:spTree>
    <p:extLst>
      <p:ext uri="{BB962C8B-B14F-4D97-AF65-F5344CB8AC3E}">
        <p14:creationId xmlns:p14="http://schemas.microsoft.com/office/powerpoint/2010/main" val="26410955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 descr="AO joint model 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54625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Mold of real occiput turned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 see antero lateral margin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 (viewed from the anterior)</a:t>
            </a:r>
          </a:p>
        </p:txBody>
      </p:sp>
      <p:sp>
        <p:nvSpPr>
          <p:cNvPr id="131076" name="Line 7"/>
          <p:cNvSpPr>
            <a:spLocks noChangeShapeType="1"/>
          </p:cNvSpPr>
          <p:nvPr/>
        </p:nvSpPr>
        <p:spPr bwMode="auto">
          <a:xfrm flipH="1">
            <a:off x="1143000" y="2514600"/>
            <a:ext cx="1371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25400" y="4876800"/>
            <a:ext cx="2243138" cy="946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Slope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rt. condyle</a:t>
            </a:r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 flipV="1">
            <a:off x="990600" y="3962400"/>
            <a:ext cx="457200" cy="838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2563813" y="4953000"/>
            <a:ext cx="2930525" cy="13731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Anterior border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of foramen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magnum</a:t>
            </a: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 flipV="1">
            <a:off x="3886200" y="3429000"/>
            <a:ext cx="762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5862638" y="5334000"/>
            <a:ext cx="2547937" cy="946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Convexity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 left condyle </a:t>
            </a:r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 flipH="1" flipV="1">
            <a:off x="7086600" y="4648200"/>
            <a:ext cx="76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4" grpId="0" animBg="1"/>
      <p:bldP spid="336905" grpId="0" animBg="1"/>
      <p:bldP spid="336906" grpId="0" animBg="1"/>
      <p:bldP spid="336907" grpId="0" animBg="1"/>
      <p:bldP spid="336908" grpId="0" animBg="1"/>
      <p:bldP spid="33690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D.C’s who have studied Blair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Dr</a:t>
            </a:r>
            <a:r>
              <a:rPr lang="en-US" altLang="en-US" sz="2400" dirty="0"/>
              <a:t> BJ Palmer-discoverer of the HIO system.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Don Kern-past President of Palmer College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Sid Williams-past President of Life College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Lyle Sherman-past Director of the BJ Research Clinic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Peter Martin-past President  of Palmer Florida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Elmer Crowder-B.J. Palmer’s personal chiropractor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Charlie Ward- Developer of Ward Management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Weldon </a:t>
            </a:r>
            <a:r>
              <a:rPr lang="en-US" altLang="en-US" sz="2400" dirty="0" err="1"/>
              <a:t>Muncy</a:t>
            </a:r>
            <a:r>
              <a:rPr lang="en-US" altLang="en-US" sz="2400" dirty="0"/>
              <a:t>-Dr. Blair’s right hand man in research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Dr. Elmer </a:t>
            </a:r>
            <a:r>
              <a:rPr lang="en-US" altLang="en-US" sz="2400" dirty="0" err="1"/>
              <a:t>Addington</a:t>
            </a:r>
            <a:r>
              <a:rPr lang="en-US" altLang="en-US" sz="2400" dirty="0"/>
              <a:t>-past Director of the Blair Clinic currently headed by Dr. Gordon Elder.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                                       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7864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667000"/>
          </a:xfrm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000014"/>
                </a:solidFill>
                <a:latin typeface="Comic Sans MS" pitchFamily="66" charset="0"/>
              </a:rPr>
              <a:t>Certified Blair instructor, Dr. Jon Schwarzbauer…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4114800" cy="4191000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>
                <a:latin typeface="Comic Sans MS" pitchFamily="66" charset="0"/>
              </a:rPr>
              <a:t>  </a:t>
            </a:r>
            <a:r>
              <a:rPr lang="en-US">
                <a:solidFill>
                  <a:srgbClr val="000014"/>
                </a:solidFill>
                <a:latin typeface="Comic Sans MS" pitchFamily="66" charset="0"/>
              </a:rPr>
              <a:t>teaches the Blair adjusting course and assists students on the health center floor.</a:t>
            </a:r>
          </a:p>
        </p:txBody>
      </p:sp>
      <p:pic>
        <p:nvPicPr>
          <p:cNvPr id="167940" name="Picture 8" descr="Jon assisting blair adjust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5029200" cy="4191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263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Reggie speaking 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1143000" y="3352800"/>
            <a:ext cx="6992938" cy="2098675"/>
          </a:xfrm>
          <a:prstGeom prst="rect">
            <a:avLst/>
          </a:prstGeom>
          <a:solidFill>
            <a:srgbClr val="FFEED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1980 – At Sherman Lyceum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ADIO president, Reggie Gold recruits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Perry Rush, D.C., to teach “Blair” 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 ADIO </a:t>
            </a:r>
          </a:p>
        </p:txBody>
      </p:sp>
    </p:spTree>
    <p:extLst>
      <p:ext uri="{BB962C8B-B14F-4D97-AF65-F5344CB8AC3E}">
        <p14:creationId xmlns:p14="http://schemas.microsoft.com/office/powerpoint/2010/main" val="36036912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76 Guy EZ Reikma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62400" cy="2971800"/>
          </a:xfrm>
          <a:prstGeom prst="rect">
            <a:avLst/>
          </a:prstGeom>
          <a:noFill/>
          <a:ln w="76200">
            <a:solidFill>
              <a:srgbClr val="0000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 descr="Fred Riekman,P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109913" cy="4114800"/>
          </a:xfrm>
          <a:prstGeom prst="rect">
            <a:avLst/>
          </a:prstGeom>
          <a:noFill/>
          <a:ln w="57150">
            <a:solidFill>
              <a:srgbClr val="0000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8" name="Text Box 6"/>
          <p:cNvSpPr txBox="1">
            <a:spLocks noChangeArrowheads="1"/>
          </p:cNvSpPr>
          <p:nvPr/>
        </p:nvSpPr>
        <p:spPr bwMode="auto">
          <a:xfrm>
            <a:off x="0" y="4572000"/>
            <a:ext cx="42910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“Easy” Riekman teaches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Blair course at Sherman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in the early years.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98638" y="304800"/>
            <a:ext cx="1557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Then…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730750" y="1295400"/>
            <a:ext cx="4413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Pres. of Life Chiropractic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College </a:t>
            </a: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5715000" y="381000"/>
            <a:ext cx="2197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..and now.</a:t>
            </a:r>
          </a:p>
        </p:txBody>
      </p:sp>
    </p:spTree>
    <p:extLst>
      <p:ext uri="{BB962C8B-B14F-4D97-AF65-F5344CB8AC3E}">
        <p14:creationId xmlns:p14="http://schemas.microsoft.com/office/powerpoint/2010/main" val="7619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/>
      <p:bldP spid="1699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770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Comic Sans MS" pitchFamily="66" charset="0"/>
              </a:rPr>
              <a:t>And this picture!</a:t>
            </a:r>
          </a:p>
        </p:txBody>
      </p:sp>
      <p:pic>
        <p:nvPicPr>
          <p:cNvPr id="10243" name="Picture 3" descr="Atlas 12 top 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34200" cy="52006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9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tlas 4 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886200" cy="29146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Atlas 12 top 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064000" cy="3048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1 on 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429000" cy="25717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0"/>
            <a:ext cx="3657600" cy="30813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..and the implications to chiropractic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analysis! (X-ray,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boney, muscle,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and motion palpation)</a:t>
            </a:r>
          </a:p>
        </p:txBody>
      </p:sp>
    </p:spTree>
    <p:extLst>
      <p:ext uri="{BB962C8B-B14F-4D97-AF65-F5344CB8AC3E}">
        <p14:creationId xmlns:p14="http://schemas.microsoft.com/office/powerpoint/2010/main" val="3587340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1827</Words>
  <Application>Microsoft Office PowerPoint</Application>
  <PresentationFormat>On-screen Show (4:3)</PresentationFormat>
  <Paragraphs>344</Paragraphs>
  <Slides>74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Book Antiqua</vt:lpstr>
      <vt:lpstr>Calibri</vt:lpstr>
      <vt:lpstr>Comic Sans MS</vt:lpstr>
      <vt:lpstr>French Script MT</vt:lpstr>
      <vt:lpstr>Impact</vt:lpstr>
      <vt:lpstr>Lucida Sans</vt:lpstr>
      <vt:lpstr>Wingdings</vt:lpstr>
      <vt:lpstr>Wingdings 2</vt:lpstr>
      <vt:lpstr>Wingdings 3</vt:lpstr>
      <vt:lpstr>Apex</vt:lpstr>
      <vt:lpstr>Asymmetry is an Abnormal Finding</vt:lpstr>
      <vt:lpstr>PowerPoint Presentation</vt:lpstr>
      <vt:lpstr>PowerPoint Presentation</vt:lpstr>
      <vt:lpstr>Dr. William G. Blair, D.C., Ph.C.</vt:lpstr>
      <vt:lpstr>Dr. William G. Blair, D.C., Ph.C.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Supine Blair CT images</vt:lpstr>
      <vt:lpstr>CT view upright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Centered axis spinous</vt:lpstr>
      <vt:lpstr>Note spinous of C-2 is left of center, which would coincide with left turned foramen magnum.</vt:lpstr>
      <vt:lpstr>Note posterior tubercle is right- aligned with turned foramen magnum, but left C-2 spinous (look at left C-2 ALS) does not align with posterior tubercle.</vt:lpstr>
      <vt:lpstr>Note posterior tubercle is right- aligned with turned foramen magnum, but left C-2 spinous (look at left C-2 ALS) does not align with posterior tubercle.</vt:lpstr>
      <vt:lpstr>Note posterior tubercle is right- aligned with turned foramen magnum, but left C-2 spinous (look at left C-2 ALS) does not align with posterior tubercle.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D.C’s who have studied Blair</vt:lpstr>
      <vt:lpstr>Certified Blair instructor, Dr. Jon Schwarzbauer…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Asymmetry is an Abnormal Finding</dc:title>
  <dc:creator>UCSTUFF</dc:creator>
  <cp:lastModifiedBy>Thomas Forest</cp:lastModifiedBy>
  <cp:revision>38</cp:revision>
  <dcterms:created xsi:type="dcterms:W3CDTF">2015-02-08T00:03:52Z</dcterms:created>
  <dcterms:modified xsi:type="dcterms:W3CDTF">2024-04-17T18:10:59Z</dcterms:modified>
</cp:coreProperties>
</file>