
<file path=[Content_Types].xml><?xml version="1.0" encoding="utf-8"?>
<Types xmlns="http://schemas.openxmlformats.org/package/2006/content-types">
  <Default Extension="png" ContentType="image/png"/>
  <Default Extension="jpe"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0" r:id="rId3"/>
    <p:sldId id="259" r:id="rId4"/>
    <p:sldId id="261" r:id="rId5"/>
    <p:sldId id="258" r:id="rId6"/>
    <p:sldId id="257" r:id="rId7"/>
    <p:sldId id="263" r:id="rId8"/>
    <p:sldId id="264" r:id="rId9"/>
    <p:sldId id="265" r:id="rId10"/>
    <p:sldId id="266" r:id="rId11"/>
    <p:sldId id="270" r:id="rId12"/>
    <p:sldId id="271" r:id="rId13"/>
    <p:sldId id="272" r:id="rId14"/>
    <p:sldId id="274" r:id="rId15"/>
    <p:sldId id="275" r:id="rId16"/>
    <p:sldId id="277" r:id="rId17"/>
    <p:sldId id="278" r:id="rId18"/>
    <p:sldId id="262" r:id="rId19"/>
    <p:sldId id="267" r:id="rId20"/>
    <p:sldId id="269" r:id="rId21"/>
    <p:sldId id="268" r:id="rId22"/>
    <p:sldId id="280" r:id="rId23"/>
    <p:sldId id="273" r:id="rId24"/>
    <p:sldId id="279" r:id="rId25"/>
    <p:sldId id="276" r:id="rId26"/>
    <p:sldId id="28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456" autoAdjust="0"/>
    <p:restoredTop sz="94660"/>
  </p:normalViewPr>
  <p:slideViewPr>
    <p:cSldViewPr snapToGrid="0">
      <p:cViewPr varScale="1">
        <p:scale>
          <a:sx n="103" d="100"/>
          <a:sy n="103" d="100"/>
        </p:scale>
        <p:origin x="138"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dirty="0"/>
              <a:t>10/9/2018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BD862E7-95FA-4FC4-9EC5-DDBFA8DC7417}" type="datetimeFigureOut">
              <a:rPr lang="en-US" dirty="0"/>
              <a:t>10/9/2018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DB987F2-A784-4F72-BB57-0E9EACDE722E}" type="datetimeFigureOut">
              <a:rPr lang="en-US" dirty="0"/>
              <a:t>10/9/2018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BBD51E-4B19-444E-85C0-DBD7EB6263F4}" type="datetimeFigureOut">
              <a:rPr lang="en-US" dirty="0"/>
              <a:t>10/9/2018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D7255A-4AD5-4D3E-9A0A-689DA3BA976C}" type="datetimeFigureOut">
              <a:rPr lang="en-US" dirty="0"/>
              <a:t>10/9/2018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3EE0AD15-87AC-45B2-9EE5-8D165AF83CD7}" type="datetimeFigureOut">
              <a:rPr lang="en-US" dirty="0"/>
              <a:t>10/9/2018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FCC40CCD-F0D6-4CC2-A4C8-2D7D0D875F02}" type="datetimeFigureOut">
              <a:rPr lang="en-US" dirty="0"/>
              <a:t>10/9/2018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dirty="0"/>
              <a:t>10/9/2018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dirty="0"/>
              <a:t>10/9/2018</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dirty="0"/>
              <a:t>10/9/2018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A00F7B-89C5-4DF7-A309-6263220147D4}" type="datetimeFigureOut">
              <a:rPr lang="en-US" dirty="0"/>
              <a:t>10/9/2018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dirty="0"/>
              <a:t>10/9/2018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dirty="0"/>
              <a:t>10/9/2018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t>10/9/2018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t>10/9/2018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CDCB01F-D966-4C62-B900-0BE008A90C98}" type="datetimeFigureOut">
              <a:rPr lang="en-US" dirty="0"/>
              <a:t>10/9/2018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73A0EA-7DC7-4964-BB97-B173EF3B859A}" type="datetimeFigureOut">
              <a:rPr lang="en-US" dirty="0"/>
              <a:t>10/9/2018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dirty="0"/>
              <a:t>10/9/2018</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mailto:charmaine.herman@life.edu"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mailto:agapeuc@gmail.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New Direction in Research</a:t>
            </a:r>
            <a:endParaRPr lang="en-US" dirty="0"/>
          </a:p>
        </p:txBody>
      </p:sp>
      <p:sp>
        <p:nvSpPr>
          <p:cNvPr id="3" name="Subtitle 2"/>
          <p:cNvSpPr>
            <a:spLocks noGrp="1"/>
          </p:cNvSpPr>
          <p:nvPr>
            <p:ph type="subTitle" idx="1"/>
          </p:nvPr>
        </p:nvSpPr>
        <p:spPr>
          <a:xfrm>
            <a:off x="-300065" y="4375186"/>
            <a:ext cx="9283810" cy="2119883"/>
          </a:xfrm>
        </p:spPr>
        <p:txBody>
          <a:bodyPr>
            <a:normAutofit/>
          </a:bodyPr>
          <a:lstStyle/>
          <a:p>
            <a:r>
              <a:rPr lang="en-US" dirty="0" smtClean="0"/>
              <a:t>By Charmaine A. Herman, MA, DC</a:t>
            </a:r>
          </a:p>
          <a:p>
            <a:r>
              <a:rPr lang="en-US" dirty="0" smtClean="0"/>
              <a:t>Blair UC Chiropractic Society National Convention</a:t>
            </a:r>
          </a:p>
          <a:p>
            <a:r>
              <a:rPr lang="en-US" dirty="0" smtClean="0"/>
              <a:t>Nashville, TN</a:t>
            </a:r>
            <a:endParaRPr lang="en-US" dirty="0" smtClean="0"/>
          </a:p>
          <a:p>
            <a:r>
              <a:rPr lang="en-US" dirty="0" smtClean="0"/>
              <a:t>October 12, 2018</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48779"/>
            <a:ext cx="2083324" cy="1926407"/>
          </a:xfrm>
          <a:prstGeom prst="rect">
            <a:avLst/>
          </a:prstGeom>
        </p:spPr>
      </p:pic>
    </p:spTree>
    <p:extLst>
      <p:ext uri="{BB962C8B-B14F-4D97-AF65-F5344CB8AC3E}">
        <p14:creationId xmlns:p14="http://schemas.microsoft.com/office/powerpoint/2010/main" val="2226158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enough Blair articles on musculoskeletal neck complaints!!!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6041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207" y="753228"/>
            <a:ext cx="9869976" cy="1080938"/>
          </a:xfrm>
        </p:spPr>
        <p:txBody>
          <a:bodyPr/>
          <a:lstStyle/>
          <a:p>
            <a:r>
              <a:rPr lang="en-US" dirty="0" smtClean="0"/>
              <a:t>Blair Published Research Topics</a:t>
            </a:r>
            <a:endParaRPr lang="en-US" dirty="0"/>
          </a:p>
        </p:txBody>
      </p:sp>
      <p:sp>
        <p:nvSpPr>
          <p:cNvPr id="3" name="Content Placeholder 2"/>
          <p:cNvSpPr>
            <a:spLocks noGrp="1"/>
          </p:cNvSpPr>
          <p:nvPr>
            <p:ph idx="1"/>
          </p:nvPr>
        </p:nvSpPr>
        <p:spPr>
          <a:xfrm>
            <a:off x="424207" y="2055525"/>
            <a:ext cx="10501459" cy="4873657"/>
          </a:xfrm>
        </p:spPr>
        <p:txBody>
          <a:bodyPr>
            <a:normAutofit fontScale="92500" lnSpcReduction="10000"/>
          </a:bodyPr>
          <a:lstStyle/>
          <a:p>
            <a:pPr marL="0" indent="0">
              <a:buNone/>
            </a:pPr>
            <a:r>
              <a:rPr lang="en-US" dirty="0" smtClean="0"/>
              <a:t>Published Blair UC peer-reviewed articles include topics such as:</a:t>
            </a:r>
          </a:p>
          <a:p>
            <a:pPr marL="457200" indent="-457200">
              <a:buFont typeface="+mj-lt"/>
              <a:buAutoNum type="arabicPeriod"/>
            </a:pPr>
            <a:r>
              <a:rPr lang="en-US" dirty="0" smtClean="0"/>
              <a:t>Meniere’s Disease (</a:t>
            </a:r>
            <a:r>
              <a:rPr lang="en-US" dirty="0" err="1" smtClean="0"/>
              <a:t>Burcon</a:t>
            </a:r>
            <a:r>
              <a:rPr lang="en-US" dirty="0" smtClean="0"/>
              <a:t>)</a:t>
            </a:r>
          </a:p>
          <a:p>
            <a:pPr marL="457200" indent="-457200">
              <a:buFont typeface="+mj-lt"/>
              <a:buAutoNum type="arabicPeriod"/>
            </a:pPr>
            <a:r>
              <a:rPr lang="en-US" dirty="0" smtClean="0"/>
              <a:t>Infertility (</a:t>
            </a:r>
            <a:r>
              <a:rPr lang="en-US" dirty="0" err="1" smtClean="0"/>
              <a:t>Hilpisch</a:t>
            </a:r>
            <a:r>
              <a:rPr lang="en-US" dirty="0" smtClean="0"/>
              <a:t> &amp; Stenberg)</a:t>
            </a:r>
          </a:p>
          <a:p>
            <a:pPr marL="457200" indent="-457200">
              <a:buFont typeface="+mj-lt"/>
              <a:buAutoNum type="arabicPeriod"/>
            </a:pPr>
            <a:r>
              <a:rPr lang="en-US" dirty="0" smtClean="0"/>
              <a:t>Complex Regional Pain Syndrome (</a:t>
            </a:r>
            <a:r>
              <a:rPr lang="en-US" dirty="0" err="1" smtClean="0"/>
              <a:t>Milman</a:t>
            </a:r>
            <a:r>
              <a:rPr lang="en-US" dirty="0" smtClean="0"/>
              <a:t>, Forest &amp; Hubbard)</a:t>
            </a:r>
          </a:p>
          <a:p>
            <a:pPr marL="457200" indent="-457200">
              <a:buFont typeface="+mj-lt"/>
              <a:buAutoNum type="arabicPeriod"/>
            </a:pPr>
            <a:r>
              <a:rPr lang="en-US" dirty="0" smtClean="0"/>
              <a:t>Ankylosing Spondylitis (Wells &amp; Williams)</a:t>
            </a:r>
          </a:p>
          <a:p>
            <a:pPr marL="457200" indent="-457200">
              <a:buFont typeface="+mj-lt"/>
              <a:buAutoNum type="arabicPeriod"/>
            </a:pPr>
            <a:r>
              <a:rPr lang="en-US" dirty="0" smtClean="0"/>
              <a:t>Myoclonic Seizures (Hubbard &amp; Kane)</a:t>
            </a:r>
          </a:p>
          <a:p>
            <a:pPr marL="457200" indent="-457200">
              <a:buFont typeface="+mj-lt"/>
              <a:buAutoNum type="arabicPeriod"/>
            </a:pPr>
            <a:r>
              <a:rPr lang="en-US" dirty="0" smtClean="0"/>
              <a:t>Epilepsy (Hooper &amp; Manis)</a:t>
            </a:r>
          </a:p>
          <a:p>
            <a:pPr marL="457200" indent="-457200">
              <a:buFont typeface="+mj-lt"/>
              <a:buAutoNum type="arabicPeriod"/>
            </a:pPr>
            <a:r>
              <a:rPr lang="en-US" dirty="0" smtClean="0"/>
              <a:t>Tremor and Migraine (Hubbard &amp; Kane)</a:t>
            </a:r>
          </a:p>
          <a:p>
            <a:pPr marL="457200" indent="-457200">
              <a:buFont typeface="+mj-lt"/>
              <a:buAutoNum type="arabicPeriod"/>
            </a:pPr>
            <a:r>
              <a:rPr lang="en-US" dirty="0" smtClean="0"/>
              <a:t>Low back pain (Herman)</a:t>
            </a:r>
          </a:p>
          <a:p>
            <a:pPr marL="457200" indent="-457200">
              <a:buFont typeface="+mj-lt"/>
              <a:buAutoNum type="arabicPeriod"/>
            </a:pPr>
            <a:r>
              <a:rPr lang="en-US" dirty="0" smtClean="0"/>
              <a:t>Migraines (</a:t>
            </a:r>
            <a:r>
              <a:rPr lang="en-US" dirty="0" err="1" smtClean="0"/>
              <a:t>Verderame</a:t>
            </a:r>
            <a:r>
              <a:rPr lang="en-US" dirty="0" smtClean="0"/>
              <a:t> &amp; </a:t>
            </a:r>
            <a:r>
              <a:rPr lang="en-US" dirty="0" err="1" smtClean="0"/>
              <a:t>Hollowell</a:t>
            </a:r>
            <a:r>
              <a:rPr lang="en-US" dirty="0" smtClean="0"/>
              <a:t>)</a:t>
            </a:r>
          </a:p>
          <a:p>
            <a:pPr marL="457200" indent="-457200">
              <a:buFont typeface="+mj-lt"/>
              <a:buAutoNum type="arabicPeriod"/>
            </a:pPr>
            <a:r>
              <a:rPr lang="en-US" dirty="0" smtClean="0"/>
              <a:t>Inter and Intra </a:t>
            </a:r>
            <a:r>
              <a:rPr lang="en-US" dirty="0" err="1" smtClean="0"/>
              <a:t>Protractoview</a:t>
            </a:r>
            <a:r>
              <a:rPr lang="en-US" dirty="0" smtClean="0"/>
              <a:t> Reliability Studies (Hubbard, </a:t>
            </a:r>
            <a:r>
              <a:rPr lang="en-US" dirty="0" err="1" smtClean="0"/>
              <a:t>Vowles</a:t>
            </a:r>
            <a:r>
              <a:rPr lang="en-US" dirty="0" smtClean="0"/>
              <a:t>, Forest)</a:t>
            </a:r>
          </a:p>
          <a:p>
            <a:pPr marL="457200" indent="-457200">
              <a:buFont typeface="+mj-lt"/>
              <a:buAutoNum type="arabicPeriod"/>
            </a:pPr>
            <a:r>
              <a:rPr lang="en-US" dirty="0" smtClean="0"/>
              <a:t>Heart Rate Variability – (</a:t>
            </a:r>
            <a:r>
              <a:rPr lang="en-US" dirty="0" err="1" smtClean="0"/>
              <a:t>Burcon</a:t>
            </a:r>
            <a:r>
              <a:rPr lang="en-US" dirty="0" smtClean="0"/>
              <a:t>)</a:t>
            </a:r>
          </a:p>
          <a:p>
            <a:pPr marL="457200" indent="-457200">
              <a:buFont typeface="+mj-lt"/>
              <a:buAutoNum type="arabicPeriod"/>
            </a:pPr>
            <a:endParaRPr lang="en-US" dirty="0"/>
          </a:p>
        </p:txBody>
      </p:sp>
    </p:spTree>
    <p:extLst>
      <p:ext uri="{BB962C8B-B14F-4D97-AF65-F5344CB8AC3E}">
        <p14:creationId xmlns:p14="http://schemas.microsoft.com/office/powerpoint/2010/main" val="50882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1913" y="1520890"/>
            <a:ext cx="6463635" cy="4198483"/>
          </a:xfrm>
        </p:spPr>
        <p:txBody>
          <a:bodyPr>
            <a:normAutofit/>
          </a:bodyPr>
          <a:lstStyle/>
          <a:p>
            <a:r>
              <a:rPr lang="en-US" dirty="0"/>
              <a:t>Subluxation Centered vs Symptom Centered</a:t>
            </a:r>
          </a:p>
          <a:p>
            <a:r>
              <a:rPr lang="en-US" dirty="0" smtClean="0"/>
              <a:t>Addressing the Vertebral Subluxation Complex (VSC)</a:t>
            </a:r>
          </a:p>
          <a:p>
            <a:pPr lvl="1"/>
            <a:r>
              <a:rPr lang="en-US" dirty="0" err="1" smtClean="0">
                <a:solidFill>
                  <a:schemeClr val="bg1"/>
                </a:solidFill>
              </a:rPr>
              <a:t>Kinesiopathology</a:t>
            </a:r>
            <a:endParaRPr lang="en-US" dirty="0" smtClean="0">
              <a:solidFill>
                <a:schemeClr val="bg1"/>
              </a:solidFill>
            </a:endParaRPr>
          </a:p>
          <a:p>
            <a:pPr lvl="1"/>
            <a:r>
              <a:rPr lang="en-US" dirty="0" err="1" smtClean="0">
                <a:solidFill>
                  <a:schemeClr val="bg1"/>
                </a:solidFill>
              </a:rPr>
              <a:t>Myopathology</a:t>
            </a:r>
            <a:endParaRPr lang="en-US" dirty="0" smtClean="0">
              <a:solidFill>
                <a:schemeClr val="bg1"/>
              </a:solidFill>
            </a:endParaRPr>
          </a:p>
          <a:p>
            <a:pPr lvl="1"/>
            <a:r>
              <a:rPr lang="en-US" dirty="0" err="1" smtClean="0">
                <a:solidFill>
                  <a:schemeClr val="bg1"/>
                </a:solidFill>
              </a:rPr>
              <a:t>Histopatholgy</a:t>
            </a:r>
            <a:endParaRPr lang="en-US" dirty="0" smtClean="0">
              <a:solidFill>
                <a:schemeClr val="bg1"/>
              </a:solidFill>
            </a:endParaRPr>
          </a:p>
          <a:p>
            <a:pPr lvl="1"/>
            <a:r>
              <a:rPr lang="en-US" dirty="0" err="1" smtClean="0">
                <a:solidFill>
                  <a:schemeClr val="bg1"/>
                </a:solidFill>
              </a:rPr>
              <a:t>Neuropathophysiology</a:t>
            </a:r>
            <a:endParaRPr lang="en-US" dirty="0" smtClean="0">
              <a:solidFill>
                <a:schemeClr val="bg1"/>
              </a:solidFill>
            </a:endParaRPr>
          </a:p>
          <a:p>
            <a:pPr lvl="1"/>
            <a:r>
              <a:rPr lang="en-US" dirty="0" smtClean="0">
                <a:solidFill>
                  <a:schemeClr val="bg1"/>
                </a:solidFill>
              </a:rPr>
              <a:t>Biochemical Changes</a:t>
            </a:r>
          </a:p>
          <a:p>
            <a:r>
              <a:rPr lang="en-US" dirty="0" smtClean="0"/>
              <a:t>Causes of the VSC</a:t>
            </a:r>
          </a:p>
          <a:p>
            <a:pPr lvl="1"/>
            <a:r>
              <a:rPr lang="en-US" dirty="0" smtClean="0">
                <a:solidFill>
                  <a:schemeClr val="bg1"/>
                </a:solidFill>
              </a:rPr>
              <a:t>trauma</a:t>
            </a:r>
            <a:r>
              <a:rPr lang="en-US" dirty="0" smtClean="0"/>
              <a:t>,</a:t>
            </a:r>
            <a:r>
              <a:rPr lang="en-US" dirty="0" smtClean="0">
                <a:solidFill>
                  <a:schemeClr val="bg1"/>
                </a:solidFill>
              </a:rPr>
              <a:t> emotional stress</a:t>
            </a:r>
            <a:r>
              <a:rPr lang="en-US" dirty="0" smtClean="0"/>
              <a:t>, </a:t>
            </a:r>
            <a:r>
              <a:rPr lang="en-US" dirty="0" smtClean="0">
                <a:solidFill>
                  <a:schemeClr val="bg1"/>
                </a:solidFill>
              </a:rPr>
              <a:t>chemical stress</a:t>
            </a:r>
          </a:p>
          <a:p>
            <a:r>
              <a:rPr lang="en-US" dirty="0" smtClean="0"/>
              <a:t>Avoid diagnosing conditions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629" y="1164257"/>
            <a:ext cx="4185503" cy="5200085"/>
          </a:xfrm>
          <a:prstGeom prst="rect">
            <a:avLst/>
          </a:prstGeom>
        </p:spPr>
      </p:pic>
      <p:sp>
        <p:nvSpPr>
          <p:cNvPr id="5" name="Title 4"/>
          <p:cNvSpPr>
            <a:spLocks noGrp="1"/>
          </p:cNvSpPr>
          <p:nvPr>
            <p:ph type="title"/>
          </p:nvPr>
        </p:nvSpPr>
        <p:spPr>
          <a:xfrm>
            <a:off x="358122" y="425019"/>
            <a:ext cx="10958756" cy="739238"/>
          </a:xfrm>
        </p:spPr>
        <p:txBody>
          <a:bodyPr>
            <a:normAutofit fontScale="90000"/>
          </a:bodyPr>
          <a:lstStyle/>
          <a:p>
            <a:r>
              <a:rPr lang="en-US" sz="4400" dirty="0"/>
              <a:t>Chiropractic Vitalistic </a:t>
            </a:r>
            <a:r>
              <a:rPr lang="en-US" sz="4400" dirty="0" smtClean="0"/>
              <a:t>Principles in Education</a:t>
            </a:r>
            <a:r>
              <a:rPr lang="en-US" dirty="0"/>
              <a:t/>
            </a:r>
            <a:br>
              <a:rPr lang="en-US" dirty="0"/>
            </a:br>
            <a:endParaRPr lang="en-US" dirty="0"/>
          </a:p>
        </p:txBody>
      </p:sp>
    </p:spTree>
    <p:extLst>
      <p:ext uri="{BB962C8B-B14F-4D97-AF65-F5344CB8AC3E}">
        <p14:creationId xmlns:p14="http://schemas.microsoft.com/office/powerpoint/2010/main" val="4248817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6386" y="836929"/>
            <a:ext cx="9613861" cy="1080938"/>
          </a:xfrm>
        </p:spPr>
        <p:txBody>
          <a:bodyPr/>
          <a:lstStyle/>
          <a:p>
            <a:r>
              <a:rPr lang="en-US" dirty="0" smtClean="0"/>
              <a:t>Students Wanted More from Blair UC</a:t>
            </a:r>
            <a:endParaRPr lang="en-US" dirty="0"/>
          </a:p>
        </p:txBody>
      </p:sp>
      <p:sp>
        <p:nvSpPr>
          <p:cNvPr id="6" name="Content Placeholder 5"/>
          <p:cNvSpPr>
            <a:spLocks noGrp="1"/>
          </p:cNvSpPr>
          <p:nvPr>
            <p:ph idx="1"/>
          </p:nvPr>
        </p:nvSpPr>
        <p:spPr>
          <a:xfrm>
            <a:off x="294674" y="2154123"/>
            <a:ext cx="8074885" cy="4116048"/>
          </a:xfrm>
        </p:spPr>
        <p:txBody>
          <a:bodyPr>
            <a:normAutofit/>
          </a:bodyPr>
          <a:lstStyle/>
          <a:p>
            <a:r>
              <a:rPr lang="en-US" dirty="0"/>
              <a:t>But what about Blair and neck </a:t>
            </a:r>
            <a:r>
              <a:rPr lang="en-US" dirty="0" smtClean="0"/>
              <a:t>pain?</a:t>
            </a:r>
          </a:p>
          <a:p>
            <a:pPr lvl="1"/>
            <a:r>
              <a:rPr lang="en-US" dirty="0" smtClean="0"/>
              <a:t>Can it help patients with cervical radiculopathies or TOS?</a:t>
            </a:r>
          </a:p>
          <a:p>
            <a:pPr lvl="1"/>
            <a:r>
              <a:rPr lang="en-US" dirty="0" smtClean="0"/>
              <a:t>Did Blair only help the obscure patient?</a:t>
            </a:r>
          </a:p>
          <a:p>
            <a:r>
              <a:rPr lang="en-US" dirty="0" smtClean="0"/>
              <a:t>Can Blair affect a neck that has lost its cervical curve?</a:t>
            </a:r>
          </a:p>
          <a:p>
            <a:pPr lvl="1"/>
            <a:r>
              <a:rPr lang="en-US" dirty="0" smtClean="0"/>
              <a:t>Techniques like CBP emphasized exercises and therapeutic modalities for cervical curve restoration</a:t>
            </a:r>
          </a:p>
          <a:p>
            <a:pPr lvl="1"/>
            <a:r>
              <a:rPr lang="en-US" dirty="0" smtClean="0"/>
              <a:t>Students wanted to know what Blair could do for the cervical curve?</a:t>
            </a:r>
          </a:p>
          <a:p>
            <a:r>
              <a:rPr lang="en-US" dirty="0" smtClean="0">
                <a:solidFill>
                  <a:schemeClr val="bg1"/>
                </a:solidFill>
              </a:rPr>
              <a:t>I provided a few examples….</a:t>
            </a:r>
            <a:endParaRPr lang="en-US"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332" y="486874"/>
            <a:ext cx="1613646" cy="157759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2402" y="1558212"/>
            <a:ext cx="5635690" cy="5635690"/>
          </a:xfrm>
          <a:prstGeom prst="rect">
            <a:avLst/>
          </a:prstGeom>
        </p:spPr>
      </p:pic>
    </p:spTree>
    <p:extLst>
      <p:ext uri="{BB962C8B-B14F-4D97-AF65-F5344CB8AC3E}">
        <p14:creationId xmlns:p14="http://schemas.microsoft.com/office/powerpoint/2010/main" val="488950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002947" cy="6857999"/>
          </a:xfrm>
        </p:spPr>
      </p:pic>
    </p:spTree>
    <p:extLst>
      <p:ext uri="{BB962C8B-B14F-4D97-AF65-F5344CB8AC3E}">
        <p14:creationId xmlns:p14="http://schemas.microsoft.com/office/powerpoint/2010/main" val="10304307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9678" y="0"/>
            <a:ext cx="4808262" cy="685799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4630" y="1"/>
            <a:ext cx="4983020" cy="6858001"/>
          </a:xfrm>
          <a:prstGeom prst="rect">
            <a:avLst/>
          </a:prstGeom>
        </p:spPr>
      </p:pic>
    </p:spTree>
    <p:extLst>
      <p:ext uri="{BB962C8B-B14F-4D97-AF65-F5344CB8AC3E}">
        <p14:creationId xmlns:p14="http://schemas.microsoft.com/office/powerpoint/2010/main" val="35369245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317798" y="669304"/>
            <a:ext cx="5384009" cy="5381461"/>
          </a:xfrm>
        </p:spPr>
      </p:pic>
      <p:sp>
        <p:nvSpPr>
          <p:cNvPr id="5" name="TextBox 4"/>
          <p:cNvSpPr txBox="1"/>
          <p:nvPr/>
        </p:nvSpPr>
        <p:spPr>
          <a:xfrm>
            <a:off x="1027521" y="1725104"/>
            <a:ext cx="5627802" cy="3200876"/>
          </a:xfrm>
          <a:prstGeom prst="rect">
            <a:avLst/>
          </a:prstGeom>
          <a:noFill/>
        </p:spPr>
        <p:txBody>
          <a:bodyPr wrap="square" rtlCol="0">
            <a:spAutoFit/>
          </a:bodyPr>
          <a:lstStyle/>
          <a:p>
            <a:r>
              <a:rPr lang="en-US" sz="4000" dirty="0" smtClean="0">
                <a:solidFill>
                  <a:schemeClr val="bg1"/>
                </a:solidFill>
              </a:rPr>
              <a:t>Opportunity Knocked!!</a:t>
            </a:r>
          </a:p>
          <a:p>
            <a:endParaRPr lang="en-US" dirty="0" smtClean="0">
              <a:solidFill>
                <a:schemeClr val="bg1"/>
              </a:solidFill>
            </a:endParaRPr>
          </a:p>
          <a:p>
            <a:pPr marL="285750" indent="-285750">
              <a:buFont typeface="Wingdings" panose="05000000000000000000" pitchFamily="2" charset="2"/>
              <a:buChar char="q"/>
            </a:pPr>
            <a:r>
              <a:rPr lang="en-US" sz="2400" dirty="0" smtClean="0">
                <a:solidFill>
                  <a:schemeClr val="bg1"/>
                </a:solidFill>
              </a:rPr>
              <a:t>Students needed case studies for their senior research projects</a:t>
            </a:r>
          </a:p>
          <a:p>
            <a:pPr marL="285750" indent="-285750">
              <a:buFont typeface="Wingdings" panose="05000000000000000000" pitchFamily="2" charset="2"/>
              <a:buChar char="q"/>
            </a:pPr>
            <a:r>
              <a:rPr lang="en-US" sz="2400" dirty="0" smtClean="0">
                <a:solidFill>
                  <a:schemeClr val="bg1"/>
                </a:solidFill>
              </a:rPr>
              <a:t>Used this opportunity to provide my Blair neck pain complaints</a:t>
            </a:r>
          </a:p>
          <a:p>
            <a:pPr marL="285750" indent="-285750">
              <a:buFont typeface="Wingdings" panose="05000000000000000000" pitchFamily="2" charset="2"/>
              <a:buChar char="q"/>
            </a:pPr>
            <a:r>
              <a:rPr lang="en-US" sz="2400" dirty="0" smtClean="0">
                <a:solidFill>
                  <a:schemeClr val="bg1"/>
                </a:solidFill>
              </a:rPr>
              <a:t>This produced three (3) articles for publication</a:t>
            </a:r>
            <a:endParaRPr lang="en-US" sz="2400" dirty="0">
              <a:solidFill>
                <a:schemeClr val="bg1"/>
              </a:solidFill>
            </a:endParaRPr>
          </a:p>
        </p:txBody>
      </p:sp>
    </p:spTree>
    <p:extLst>
      <p:ext uri="{BB962C8B-B14F-4D97-AF65-F5344CB8AC3E}">
        <p14:creationId xmlns:p14="http://schemas.microsoft.com/office/powerpoint/2010/main" val="4258643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861610" y="346466"/>
            <a:ext cx="8624302" cy="923330"/>
          </a:xfrm>
          <a:prstGeom prst="rect">
            <a:avLst/>
          </a:prstGeom>
          <a:noFill/>
        </p:spPr>
        <p:txBody>
          <a:bodyPr wrap="square" rtlCol="0">
            <a:spAutoFit/>
          </a:bodyPr>
          <a:lstStyle/>
          <a:p>
            <a:r>
              <a:rPr lang="en-US" sz="5400" dirty="0" smtClean="0"/>
              <a:t>Thank you McCoy Press!!! </a:t>
            </a:r>
            <a:endParaRPr lang="en-US" sz="5400" dirty="0"/>
          </a:p>
        </p:txBody>
      </p:sp>
      <p:pic>
        <p:nvPicPr>
          <p:cNvPr id="1026" name="Picture 2" descr="https://www.vertebralsubluxationresearch.com/content/uploads/2018/01/jucc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88" y="1424175"/>
            <a:ext cx="11125956" cy="5207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82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Published Peer </a:t>
            </a:r>
            <a:r>
              <a:rPr lang="en-US" smtClean="0"/>
              <a:t>Review Articles</a:t>
            </a:r>
            <a:endParaRPr lang="en-US" dirty="0"/>
          </a:p>
        </p:txBody>
      </p:sp>
      <p:sp>
        <p:nvSpPr>
          <p:cNvPr id="3" name="Content Placeholder 2"/>
          <p:cNvSpPr>
            <a:spLocks noGrp="1"/>
          </p:cNvSpPr>
          <p:nvPr>
            <p:ph idx="1"/>
          </p:nvPr>
        </p:nvSpPr>
        <p:spPr>
          <a:xfrm>
            <a:off x="680321" y="2336872"/>
            <a:ext cx="10589362" cy="4372685"/>
          </a:xfrm>
        </p:spPr>
        <p:txBody>
          <a:bodyPr>
            <a:normAutofit lnSpcReduction="10000"/>
          </a:bodyPr>
          <a:lstStyle/>
          <a:p>
            <a:pPr marL="457200" indent="-457200">
              <a:buFont typeface="+mj-lt"/>
              <a:buAutoNum type="arabicPeriod"/>
            </a:pPr>
            <a:r>
              <a:rPr lang="en-US" dirty="0">
                <a:solidFill>
                  <a:schemeClr val="bg1"/>
                </a:solidFill>
              </a:rPr>
              <a:t>Herman C, Harris J. Resolution of Neck Pain, Upper Extremity Paresthesia &amp; </a:t>
            </a:r>
            <a:r>
              <a:rPr lang="en-US" dirty="0" err="1">
                <a:solidFill>
                  <a:schemeClr val="bg1"/>
                </a:solidFill>
              </a:rPr>
              <a:t>Dysautonomia</a:t>
            </a:r>
            <a:r>
              <a:rPr lang="en-US" dirty="0">
                <a:solidFill>
                  <a:schemeClr val="bg1"/>
                </a:solidFill>
              </a:rPr>
              <a:t> in a 46-year-ld Female with Loss of Cervical Curve and Spinal Degeneration Using Blair Upper Cervical Technique: A Case Study &amp; Review of the Literature. J of Upper Cervical </a:t>
            </a:r>
            <a:r>
              <a:rPr lang="en-US" dirty="0" err="1">
                <a:solidFill>
                  <a:schemeClr val="bg1"/>
                </a:solidFill>
              </a:rPr>
              <a:t>Chiropr</a:t>
            </a:r>
            <a:r>
              <a:rPr lang="en-US" dirty="0">
                <a:solidFill>
                  <a:schemeClr val="bg1"/>
                </a:solidFill>
              </a:rPr>
              <a:t> Res. 2018 July 9 3:26-32.</a:t>
            </a:r>
          </a:p>
          <a:p>
            <a:pPr marL="457200" indent="-457200">
              <a:buFont typeface="+mj-lt"/>
              <a:buAutoNum type="arabicPeriod"/>
            </a:pPr>
            <a:r>
              <a:rPr lang="en-US" dirty="0">
                <a:solidFill>
                  <a:schemeClr val="bg1"/>
                </a:solidFill>
              </a:rPr>
              <a:t> Herman C, Pitts M.  Resolution of Neck Pain and Upper Extremity Paresthesia in a 28-year-old Male Following Blair Upper Cervical Chiropractic Care to Reduce Vertebral Subluxation: A Case Study &amp; Review of the Literature. </a:t>
            </a:r>
            <a:r>
              <a:rPr lang="en-US" u="sng" dirty="0">
                <a:solidFill>
                  <a:schemeClr val="bg1"/>
                </a:solidFill>
              </a:rPr>
              <a:t>J of Upper Cervical </a:t>
            </a:r>
            <a:r>
              <a:rPr lang="en-US" u="sng" dirty="0" err="1">
                <a:solidFill>
                  <a:schemeClr val="bg1"/>
                </a:solidFill>
              </a:rPr>
              <a:t>Chiropr</a:t>
            </a:r>
            <a:r>
              <a:rPr lang="en-US" u="sng" dirty="0">
                <a:solidFill>
                  <a:schemeClr val="bg1"/>
                </a:solidFill>
              </a:rPr>
              <a:t> Res. 2018 May 3:19-25. </a:t>
            </a:r>
            <a:endParaRPr lang="en-US" dirty="0">
              <a:solidFill>
                <a:schemeClr val="bg1"/>
              </a:solidFill>
            </a:endParaRPr>
          </a:p>
          <a:p>
            <a:pPr marL="457200" indent="-457200">
              <a:buFont typeface="+mj-lt"/>
              <a:buAutoNum type="arabicPeriod"/>
            </a:pPr>
            <a:r>
              <a:rPr lang="en-US" dirty="0">
                <a:solidFill>
                  <a:schemeClr val="bg1"/>
                </a:solidFill>
              </a:rPr>
              <a:t> Herman C, </a:t>
            </a:r>
            <a:r>
              <a:rPr lang="en-US" dirty="0" err="1">
                <a:solidFill>
                  <a:schemeClr val="bg1"/>
                </a:solidFill>
              </a:rPr>
              <a:t>Rallings</a:t>
            </a:r>
            <a:r>
              <a:rPr lang="en-US" dirty="0">
                <a:solidFill>
                  <a:schemeClr val="bg1"/>
                </a:solidFill>
              </a:rPr>
              <a:t> A</a:t>
            </a:r>
            <a:r>
              <a:rPr lang="en-US" i="1" dirty="0">
                <a:solidFill>
                  <a:schemeClr val="bg1"/>
                </a:solidFill>
              </a:rPr>
              <a:t>. Resolution of Cervicalgia Following Blair Upper Cervical Technique: A Case Study &amp; Review of the Literature</a:t>
            </a:r>
            <a:r>
              <a:rPr lang="en-US" dirty="0">
                <a:solidFill>
                  <a:schemeClr val="bg1"/>
                </a:solidFill>
              </a:rPr>
              <a:t>.  </a:t>
            </a:r>
            <a:r>
              <a:rPr lang="en-US" u="sng" dirty="0">
                <a:solidFill>
                  <a:schemeClr val="bg1"/>
                </a:solidFill>
              </a:rPr>
              <a:t>J of Upper Cervical </a:t>
            </a:r>
            <a:r>
              <a:rPr lang="en-US" u="sng" dirty="0" err="1">
                <a:solidFill>
                  <a:schemeClr val="bg1"/>
                </a:solidFill>
              </a:rPr>
              <a:t>Chiropr</a:t>
            </a:r>
            <a:r>
              <a:rPr lang="en-US" u="sng" dirty="0">
                <a:solidFill>
                  <a:schemeClr val="bg1"/>
                </a:solidFill>
              </a:rPr>
              <a:t> Res</a:t>
            </a:r>
            <a:r>
              <a:rPr lang="en-US" dirty="0">
                <a:solidFill>
                  <a:schemeClr val="bg1"/>
                </a:solidFill>
              </a:rPr>
              <a:t>. 2017 December 2:58-64. </a:t>
            </a:r>
          </a:p>
          <a:p>
            <a:endParaRPr lang="en-US" dirty="0"/>
          </a:p>
        </p:txBody>
      </p:sp>
    </p:spTree>
    <p:extLst>
      <p:ext uri="{BB962C8B-B14F-4D97-AF65-F5344CB8AC3E}">
        <p14:creationId xmlns:p14="http://schemas.microsoft.com/office/powerpoint/2010/main" val="2973734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74" y="781508"/>
            <a:ext cx="9613861" cy="1080938"/>
          </a:xfrm>
        </p:spPr>
        <p:txBody>
          <a:bodyPr>
            <a:normAutofit/>
          </a:bodyPr>
          <a:lstStyle/>
          <a:p>
            <a:r>
              <a:rPr lang="en-US" sz="2800" b="1" dirty="0"/>
              <a:t>Resolution of Cervicalgia Following Blair Upper Cervical Technique: A Case Study &amp; Review of the Literature</a:t>
            </a:r>
          </a:p>
        </p:txBody>
      </p:sp>
      <p:sp>
        <p:nvSpPr>
          <p:cNvPr id="3" name="Content Placeholder 2"/>
          <p:cNvSpPr>
            <a:spLocks noGrp="1"/>
          </p:cNvSpPr>
          <p:nvPr>
            <p:ph idx="1"/>
          </p:nvPr>
        </p:nvSpPr>
        <p:spPr>
          <a:xfrm>
            <a:off x="171274" y="2129483"/>
            <a:ext cx="11697074" cy="4648389"/>
          </a:xfrm>
        </p:spPr>
        <p:txBody>
          <a:bodyPr>
            <a:normAutofit fontScale="85000" lnSpcReduction="20000"/>
          </a:bodyPr>
          <a:lstStyle/>
          <a:p>
            <a:pPr marL="0" indent="0" fontAlgn="base">
              <a:buNone/>
            </a:pPr>
            <a:r>
              <a:rPr lang="en-US" i="1" dirty="0" smtClean="0"/>
              <a:t>By Charmaine </a:t>
            </a:r>
            <a:r>
              <a:rPr lang="en-US" i="1" dirty="0"/>
              <a:t>Herman, D.C. &amp; </a:t>
            </a:r>
            <a:r>
              <a:rPr lang="en-US" i="1" dirty="0" err="1"/>
              <a:t>Ashia</a:t>
            </a:r>
            <a:r>
              <a:rPr lang="en-US" i="1" dirty="0"/>
              <a:t> </a:t>
            </a:r>
            <a:r>
              <a:rPr lang="en-US" i="1" dirty="0" err="1"/>
              <a:t>Rallings</a:t>
            </a:r>
            <a:r>
              <a:rPr lang="en-US" i="1" dirty="0"/>
              <a:t>, D.C.</a:t>
            </a:r>
            <a:endParaRPr lang="en-US" b="1" dirty="0" smtClean="0"/>
          </a:p>
          <a:p>
            <a:pPr fontAlgn="base"/>
            <a:r>
              <a:rPr lang="en-US" b="1" dirty="0" smtClean="0">
                <a:solidFill>
                  <a:schemeClr val="bg1"/>
                </a:solidFill>
              </a:rPr>
              <a:t>Objective</a:t>
            </a:r>
            <a:r>
              <a:rPr lang="en-US" b="1" dirty="0">
                <a:solidFill>
                  <a:schemeClr val="bg1"/>
                </a:solidFill>
              </a:rPr>
              <a:t>:</a:t>
            </a:r>
            <a:r>
              <a:rPr lang="en-US" b="1" dirty="0"/>
              <a:t> </a:t>
            </a:r>
            <a:r>
              <a:rPr lang="en-US" dirty="0"/>
              <a:t>The purpose of this case study is to evaluate and discuss the use of Blair Upper Cervical technique in a 55-year-old female with cervicalgia and spinal stenosis.</a:t>
            </a:r>
          </a:p>
          <a:p>
            <a:pPr fontAlgn="base"/>
            <a:r>
              <a:rPr lang="en-US" b="1" dirty="0">
                <a:solidFill>
                  <a:schemeClr val="bg1"/>
                </a:solidFill>
              </a:rPr>
              <a:t>Clinical Features: </a:t>
            </a:r>
            <a:r>
              <a:rPr lang="en-US" dirty="0"/>
              <a:t>The patient is a 55-year-old female who presented with a chief complaint of neck pain and spinal stenosis, exacerbated by prolonged sitting and standing. The patient also presented with reduced cervical range-of-motion (ROM), spasms and tenderness of the left cervical paraspinal muscles, and postural abnormalities.</a:t>
            </a:r>
          </a:p>
          <a:p>
            <a:pPr fontAlgn="base"/>
            <a:r>
              <a:rPr lang="en-US" b="1" dirty="0">
                <a:solidFill>
                  <a:schemeClr val="bg1"/>
                </a:solidFill>
              </a:rPr>
              <a:t>Intervention and Outcomes:</a:t>
            </a:r>
            <a:r>
              <a:rPr lang="en-US" b="1" dirty="0"/>
              <a:t> </a:t>
            </a:r>
            <a:r>
              <a:rPr lang="en-US" dirty="0"/>
              <a:t>A patient health history and chiropractic examination was performed. Blair Upper Cervical technique was utilized to identify the area of involvement. This case study shows improvements in the patient’s condition after one month of care. During that time period, the patient received chiropractic adjustments in accordance with Blair Upper Cervical technique protocol. By the end of care, the patient’s Verbal Pain Scale score went from a 5/10 pain level to 0/10 pain level. Other outcome assessments used in this case study include </a:t>
            </a:r>
            <a:r>
              <a:rPr lang="en-US" dirty="0" err="1"/>
              <a:t>Tytron</a:t>
            </a:r>
            <a:r>
              <a:rPr lang="en-US" dirty="0"/>
              <a:t> thermography scanning.</a:t>
            </a:r>
          </a:p>
          <a:p>
            <a:pPr fontAlgn="base"/>
            <a:r>
              <a:rPr lang="en-US" b="1" dirty="0">
                <a:solidFill>
                  <a:schemeClr val="bg1"/>
                </a:solidFill>
              </a:rPr>
              <a:t>Conclusions:</a:t>
            </a:r>
            <a:r>
              <a:rPr lang="en-US" b="1" dirty="0"/>
              <a:t> </a:t>
            </a:r>
            <a:r>
              <a:rPr lang="en-US" dirty="0"/>
              <a:t>The findings presented in this case study suggest that chiropractic adjustments using Blair Upper Cervical technique may provide some benefit in the management of neck pain and spinal stenosis.</a:t>
            </a:r>
          </a:p>
          <a:p>
            <a:endParaRPr lang="en-US" dirty="0"/>
          </a:p>
        </p:txBody>
      </p:sp>
    </p:spTree>
    <p:extLst>
      <p:ext uri="{BB962C8B-B14F-4D97-AF65-F5344CB8AC3E}">
        <p14:creationId xmlns:p14="http://schemas.microsoft.com/office/powerpoint/2010/main" val="2593243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t>
            </a:r>
          </a:p>
        </p:txBody>
      </p:sp>
      <p:sp>
        <p:nvSpPr>
          <p:cNvPr id="3" name="Content Placeholder 2"/>
          <p:cNvSpPr>
            <a:spLocks noGrp="1"/>
          </p:cNvSpPr>
          <p:nvPr>
            <p:ph idx="1"/>
          </p:nvPr>
        </p:nvSpPr>
        <p:spPr>
          <a:xfrm>
            <a:off x="393451" y="2215657"/>
            <a:ext cx="10709338" cy="3889115"/>
          </a:xfrm>
        </p:spPr>
        <p:txBody>
          <a:bodyPr>
            <a:normAutofit fontScale="92500"/>
          </a:bodyPr>
          <a:lstStyle/>
          <a:p>
            <a:pPr lvl="1">
              <a:buFont typeface="Wingdings" panose="05000000000000000000" pitchFamily="2" charset="2"/>
              <a:buChar char="q"/>
            </a:pPr>
            <a:r>
              <a:rPr lang="en-US" altLang="en-US" sz="3200" b="1" dirty="0"/>
              <a:t>B.A.</a:t>
            </a:r>
            <a:r>
              <a:rPr lang="en-US" altLang="en-US" sz="3200" dirty="0"/>
              <a:t> in History from University of South Carolina 1991</a:t>
            </a:r>
          </a:p>
          <a:p>
            <a:pPr lvl="1">
              <a:buFont typeface="Wingdings" panose="05000000000000000000" pitchFamily="2" charset="2"/>
              <a:buChar char="q"/>
            </a:pPr>
            <a:r>
              <a:rPr lang="en-US" altLang="en-US" sz="3200" b="1" dirty="0"/>
              <a:t>B.S.</a:t>
            </a:r>
            <a:r>
              <a:rPr lang="en-US" altLang="en-US" sz="3200" dirty="0"/>
              <a:t> in Biology from University of South Carolina 1992</a:t>
            </a:r>
          </a:p>
          <a:p>
            <a:pPr lvl="1">
              <a:buFont typeface="Wingdings" panose="05000000000000000000" pitchFamily="2" charset="2"/>
              <a:buChar char="q"/>
            </a:pPr>
            <a:r>
              <a:rPr lang="en-US" altLang="en-US" sz="3200" b="1" dirty="0"/>
              <a:t>M.A.</a:t>
            </a:r>
            <a:r>
              <a:rPr lang="en-US" altLang="en-US" sz="3200" dirty="0"/>
              <a:t> in History from University of South Carolina 2002</a:t>
            </a:r>
          </a:p>
          <a:p>
            <a:pPr lvl="1">
              <a:buFont typeface="Wingdings" panose="05000000000000000000" pitchFamily="2" charset="2"/>
              <a:buChar char="q"/>
            </a:pPr>
            <a:r>
              <a:rPr lang="en-US" altLang="en-US" sz="3200" dirty="0"/>
              <a:t>Graduate Certification in Women’s Studies from University of South Carolina 2003</a:t>
            </a:r>
          </a:p>
          <a:p>
            <a:pPr lvl="1">
              <a:buFont typeface="Wingdings" panose="05000000000000000000" pitchFamily="2" charset="2"/>
              <a:buChar char="q"/>
            </a:pPr>
            <a:r>
              <a:rPr lang="en-US" altLang="en-US" sz="3200" b="1" dirty="0"/>
              <a:t>D.C.</a:t>
            </a:r>
            <a:r>
              <a:rPr lang="en-US" altLang="en-US" sz="3200" dirty="0"/>
              <a:t> from Sherman College of Straight Chiropractic 2009</a:t>
            </a:r>
          </a:p>
          <a:p>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7130" y="630039"/>
            <a:ext cx="1338311" cy="1338311"/>
          </a:xfrm>
          <a:prstGeom prst="rect">
            <a:avLst/>
          </a:prstGeom>
        </p:spPr>
      </p:pic>
    </p:spTree>
    <p:extLst>
      <p:ext uri="{BB962C8B-B14F-4D97-AF65-F5344CB8AC3E}">
        <p14:creationId xmlns:p14="http://schemas.microsoft.com/office/powerpoint/2010/main" val="106489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5203"/>
            <a:ext cx="10294182" cy="1080938"/>
          </a:xfrm>
        </p:spPr>
        <p:txBody>
          <a:bodyPr>
            <a:normAutofit fontScale="90000"/>
          </a:bodyPr>
          <a:lstStyle/>
          <a:p>
            <a:r>
              <a:rPr lang="en-US" sz="2700" b="1" dirty="0"/>
              <a:t>Resolution of Neck Pain and Upper Extremity Paresthesia in a 28-year-old Male Following Blair Upper Cervical Chiropractic Care to Reduce Vertebral Subluxation: A Case Study &amp; Review of the Literature</a:t>
            </a:r>
            <a:r>
              <a:rPr lang="en-US" b="1" dirty="0"/>
              <a:t/>
            </a:r>
            <a:br>
              <a:rPr lang="en-US" b="1" dirty="0"/>
            </a:br>
            <a:endParaRPr lang="en-US" dirty="0"/>
          </a:p>
        </p:txBody>
      </p:sp>
      <p:sp>
        <p:nvSpPr>
          <p:cNvPr id="3" name="Content Placeholder 2"/>
          <p:cNvSpPr>
            <a:spLocks noGrp="1"/>
          </p:cNvSpPr>
          <p:nvPr>
            <p:ph idx="1"/>
          </p:nvPr>
        </p:nvSpPr>
        <p:spPr>
          <a:xfrm>
            <a:off x="207390" y="2064470"/>
            <a:ext cx="10567447" cy="4647415"/>
          </a:xfrm>
        </p:spPr>
        <p:txBody>
          <a:bodyPr>
            <a:normAutofit fontScale="85000" lnSpcReduction="20000"/>
          </a:bodyPr>
          <a:lstStyle/>
          <a:p>
            <a:pPr marL="0" indent="0" fontAlgn="base">
              <a:buNone/>
            </a:pPr>
            <a:r>
              <a:rPr lang="fr-FR" i="1" dirty="0" smtClean="0"/>
              <a:t>By Charmaine </a:t>
            </a:r>
            <a:r>
              <a:rPr lang="fr-FR" i="1" dirty="0"/>
              <a:t>Herman, D.C. &amp; Miracle </a:t>
            </a:r>
            <a:r>
              <a:rPr lang="fr-FR" i="1" dirty="0" err="1"/>
              <a:t>Pitts</a:t>
            </a:r>
            <a:r>
              <a:rPr lang="fr-FR" i="1" dirty="0"/>
              <a:t>, D.C.</a:t>
            </a:r>
            <a:endParaRPr lang="en-US" b="1" dirty="0" smtClean="0"/>
          </a:p>
          <a:p>
            <a:pPr fontAlgn="base"/>
            <a:r>
              <a:rPr lang="en-US" b="1" dirty="0" smtClean="0">
                <a:solidFill>
                  <a:schemeClr val="bg1"/>
                </a:solidFill>
              </a:rPr>
              <a:t>Objective</a:t>
            </a:r>
            <a:r>
              <a:rPr lang="en-US" b="1" dirty="0">
                <a:solidFill>
                  <a:schemeClr val="bg1"/>
                </a:solidFill>
              </a:rPr>
              <a:t>:</a:t>
            </a:r>
            <a:r>
              <a:rPr lang="en-US" dirty="0"/>
              <a:t> To evaluate and discuss the effects of upper cervical chiropractic care on a 28-year-old male patient with neck pain and upper extremity paresthesia.</a:t>
            </a:r>
          </a:p>
          <a:p>
            <a:pPr fontAlgn="base"/>
            <a:r>
              <a:rPr lang="en-US" b="1" dirty="0">
                <a:solidFill>
                  <a:schemeClr val="bg1"/>
                </a:solidFill>
              </a:rPr>
              <a:t>Clinical Features:</a:t>
            </a:r>
            <a:r>
              <a:rPr lang="en-US" dirty="0"/>
              <a:t> The patient is a 28-year-old male that presented to the office with neck pain and associated right hand paresthesia. The patient presented to the office 5 months after the initial onset of symptoms.</a:t>
            </a:r>
          </a:p>
          <a:p>
            <a:pPr fontAlgn="base"/>
            <a:r>
              <a:rPr lang="en-US" b="1" dirty="0">
                <a:solidFill>
                  <a:schemeClr val="bg1"/>
                </a:solidFill>
              </a:rPr>
              <a:t>Intervention &amp; Outcomes:</a:t>
            </a:r>
            <a:r>
              <a:rPr lang="en-US" dirty="0"/>
              <a:t> A case history and chiropractic examination was performed and it was determined that the patient had a subluxation of the C1 (atlas) vertebra, as well as the C2 and C5 vertebra on a subsequent visit. The patient received chiropractic care following the Blair Upper Cervical protocol. The care went for nine visits over the course of 1.5 months. At each visit, he was checked for vertebral subluxation via Blair Upper Cervical protocol and was adjusted a total of 7 times. The patient reported resolution of both the neck pain and hand paresthesia at the eighth visit.</a:t>
            </a:r>
          </a:p>
          <a:p>
            <a:pPr fontAlgn="base"/>
            <a:r>
              <a:rPr lang="en-US" b="1" dirty="0">
                <a:solidFill>
                  <a:schemeClr val="bg1"/>
                </a:solidFill>
              </a:rPr>
              <a:t>Conclusion:</a:t>
            </a:r>
            <a:r>
              <a:rPr lang="en-US" dirty="0">
                <a:solidFill>
                  <a:schemeClr val="bg1"/>
                </a:solidFill>
              </a:rPr>
              <a:t> </a:t>
            </a:r>
            <a:r>
              <a:rPr lang="en-US" dirty="0"/>
              <a:t>This case study demonstrates successful management of a 28-year-old male patient suffering from neck pain and paresthesia, who was managed with specific Blair upper cervical protocol. Further research with regards to how specific Blair upper cervical protocol may benefit patients is suggested.</a:t>
            </a:r>
          </a:p>
          <a:p>
            <a:pPr marL="0" indent="0">
              <a:buNone/>
            </a:pPr>
            <a:endParaRPr lang="en-US" dirty="0"/>
          </a:p>
        </p:txBody>
      </p:sp>
    </p:spTree>
    <p:extLst>
      <p:ext uri="{BB962C8B-B14F-4D97-AF65-F5344CB8AC3E}">
        <p14:creationId xmlns:p14="http://schemas.microsoft.com/office/powerpoint/2010/main" val="2086807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24" y="800362"/>
            <a:ext cx="10378910" cy="1405510"/>
          </a:xfrm>
        </p:spPr>
        <p:txBody>
          <a:bodyPr>
            <a:normAutofit fontScale="90000"/>
          </a:bodyPr>
          <a:lstStyle/>
          <a:p>
            <a:r>
              <a:rPr lang="en-US" sz="2700" b="1" dirty="0"/>
              <a:t>Resolution of Neck Pain, Upper Extremity Paresthesia &amp; </a:t>
            </a:r>
            <a:r>
              <a:rPr lang="en-US" sz="2700" b="1" dirty="0" err="1"/>
              <a:t>Dysautonomia</a:t>
            </a:r>
            <a:r>
              <a:rPr lang="en-US" sz="2700" b="1" dirty="0"/>
              <a:t> in a </a:t>
            </a:r>
            <a:r>
              <a:rPr lang="en-US" sz="2700" b="1" dirty="0" smtClean="0"/>
              <a:t>46-year-old </a:t>
            </a:r>
            <a:r>
              <a:rPr lang="en-US" sz="2700" b="1" dirty="0"/>
              <a:t>Female with Loss of Cervical Curve and Spinal Degeneration Using Blair </a:t>
            </a:r>
            <a:r>
              <a:rPr lang="en-US" sz="2700" b="1" dirty="0" smtClean="0"/>
              <a:t>Upper Cervical </a:t>
            </a:r>
            <a:r>
              <a:rPr lang="en-US" sz="2700" b="1" dirty="0"/>
              <a:t>Technique: A Case Study &amp; Review of the </a:t>
            </a:r>
            <a:r>
              <a:rPr lang="en-US" sz="2700" b="1" dirty="0" smtClean="0"/>
              <a:t>Literature</a:t>
            </a:r>
            <a:r>
              <a:rPr lang="en-US" b="1" dirty="0"/>
              <a:t/>
            </a:r>
            <a:br>
              <a:rPr lang="en-US" b="1" dirty="0"/>
            </a:br>
            <a:endParaRPr lang="en-US" dirty="0"/>
          </a:p>
        </p:txBody>
      </p:sp>
      <p:sp>
        <p:nvSpPr>
          <p:cNvPr id="3" name="Content Placeholder 2"/>
          <p:cNvSpPr>
            <a:spLocks noGrp="1"/>
          </p:cNvSpPr>
          <p:nvPr>
            <p:ph idx="1"/>
          </p:nvPr>
        </p:nvSpPr>
        <p:spPr>
          <a:xfrm>
            <a:off x="113123" y="2083324"/>
            <a:ext cx="11585542" cy="4703975"/>
          </a:xfrm>
        </p:spPr>
        <p:txBody>
          <a:bodyPr>
            <a:normAutofit fontScale="85000" lnSpcReduction="20000"/>
          </a:bodyPr>
          <a:lstStyle/>
          <a:p>
            <a:pPr marL="0" indent="0" fontAlgn="base">
              <a:buNone/>
            </a:pPr>
            <a:r>
              <a:rPr lang="en-US" i="1" dirty="0" smtClean="0"/>
              <a:t>By Charmaine </a:t>
            </a:r>
            <a:r>
              <a:rPr lang="en-US" i="1" dirty="0"/>
              <a:t>Herman, D.C.</a:t>
            </a:r>
            <a:r>
              <a:rPr lang="en-US" i="1" baseline="30000" dirty="0"/>
              <a:t> </a:t>
            </a:r>
            <a:r>
              <a:rPr lang="en-US" i="1" dirty="0"/>
              <a:t>&amp; Jessica Harris, D.C. </a:t>
            </a:r>
            <a:endParaRPr lang="en-US" i="1" dirty="0" smtClean="0"/>
          </a:p>
          <a:p>
            <a:pPr fontAlgn="base"/>
            <a:r>
              <a:rPr lang="en-US" b="1" dirty="0" smtClean="0">
                <a:solidFill>
                  <a:schemeClr val="bg1"/>
                </a:solidFill>
              </a:rPr>
              <a:t>Objective</a:t>
            </a:r>
            <a:r>
              <a:rPr lang="en-US" dirty="0">
                <a:solidFill>
                  <a:schemeClr val="bg1"/>
                </a:solidFill>
              </a:rPr>
              <a:t>: </a:t>
            </a:r>
            <a:r>
              <a:rPr lang="en-US" dirty="0"/>
              <a:t>To report on the health outcomes in a 46-year-old woman with neck pain and hand numbness undergoing chiropractic care for the management of upper cervical vertebral subluxation.</a:t>
            </a:r>
          </a:p>
          <a:p>
            <a:pPr fontAlgn="base"/>
            <a:r>
              <a:rPr lang="en-US" b="1" dirty="0">
                <a:solidFill>
                  <a:schemeClr val="bg1"/>
                </a:solidFill>
              </a:rPr>
              <a:t>Clinical Features</a:t>
            </a:r>
            <a:r>
              <a:rPr lang="en-US" dirty="0">
                <a:solidFill>
                  <a:schemeClr val="bg1"/>
                </a:solidFill>
              </a:rPr>
              <a:t>: </a:t>
            </a:r>
            <a:r>
              <a:rPr lang="en-US" dirty="0"/>
              <a:t>The patient is a 46-year-old woman that presented to the office with neck pain and hand numbness. She was examined and found to have upper cervical subluxation and </a:t>
            </a:r>
            <a:r>
              <a:rPr lang="en-US" dirty="0" err="1"/>
              <a:t>dysautonomia</a:t>
            </a:r>
            <a:r>
              <a:rPr lang="en-US" dirty="0"/>
              <a:t> along with a loss of the normal cervical curve and cervical spine degeneration.</a:t>
            </a:r>
          </a:p>
          <a:p>
            <a:pPr fontAlgn="base"/>
            <a:r>
              <a:rPr lang="en-US" b="1" dirty="0">
                <a:solidFill>
                  <a:schemeClr val="bg1"/>
                </a:solidFill>
              </a:rPr>
              <a:t>Intervention and Outcome</a:t>
            </a:r>
            <a:r>
              <a:rPr lang="en-US" dirty="0">
                <a:solidFill>
                  <a:schemeClr val="bg1"/>
                </a:solidFill>
              </a:rPr>
              <a:t>: </a:t>
            </a:r>
            <a:r>
              <a:rPr lang="en-US" dirty="0"/>
              <a:t>The patient received specific chiropractic adjustments using the Blair Upper Cervical chiropractic technique protocol. Eight adjustments were administered over a 4-month period. At each visit, the patient was evaluated for subluxation using thermography, palpation and leg length inequality. Neck pain was decreased from 4/10 to 0/10 on a verbal pain scale. There was improvement in her neck pain and hand numbness after her initial adjustment and resolution of neck pain and hand numbness after two months of care.</a:t>
            </a:r>
          </a:p>
          <a:p>
            <a:pPr fontAlgn="base"/>
            <a:r>
              <a:rPr lang="en-US" b="1" dirty="0">
                <a:solidFill>
                  <a:schemeClr val="bg1"/>
                </a:solidFill>
              </a:rPr>
              <a:t>Conclusion</a:t>
            </a:r>
            <a:r>
              <a:rPr lang="en-US" dirty="0">
                <a:solidFill>
                  <a:schemeClr val="bg1"/>
                </a:solidFill>
              </a:rPr>
              <a:t>: </a:t>
            </a:r>
            <a:r>
              <a:rPr lang="en-US" dirty="0"/>
              <a:t>This case study demonstrated successful management of a 46-year-old woman with neck pain, spinal degeneration, hand numbness and </a:t>
            </a:r>
            <a:r>
              <a:rPr lang="en-US" dirty="0" err="1"/>
              <a:t>dysautonomia</a:t>
            </a:r>
            <a:r>
              <a:rPr lang="en-US" dirty="0"/>
              <a:t> managed with upper cervical chiropractic care. Due to the natural limitations of a case study, more research is needed to examine how upper cervical chiropractic care benefits patients suffering with neck pain and paresthesias.</a:t>
            </a:r>
          </a:p>
          <a:p>
            <a:endParaRPr lang="en-US" dirty="0"/>
          </a:p>
        </p:txBody>
      </p:sp>
    </p:spTree>
    <p:extLst>
      <p:ext uri="{BB962C8B-B14F-4D97-AF65-F5344CB8AC3E}">
        <p14:creationId xmlns:p14="http://schemas.microsoft.com/office/powerpoint/2010/main" val="652099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normAutofit/>
          </a:bodyPr>
          <a:lstStyle/>
          <a:p>
            <a:r>
              <a:rPr lang="en-US" sz="4400" dirty="0" smtClean="0"/>
              <a:t>Other New Directions </a:t>
            </a:r>
            <a:endParaRPr lang="en-US" sz="4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334" y="214604"/>
            <a:ext cx="4366727" cy="4126896"/>
          </a:xfrm>
          <a:prstGeom prst="rect">
            <a:avLst/>
          </a:prstGeom>
        </p:spPr>
      </p:pic>
    </p:spTree>
    <p:extLst>
      <p:ext uri="{BB962C8B-B14F-4D97-AF65-F5344CB8AC3E}">
        <p14:creationId xmlns:p14="http://schemas.microsoft.com/office/powerpoint/2010/main" val="3588974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932" y="809789"/>
            <a:ext cx="9613861" cy="1080938"/>
          </a:xfrm>
        </p:spPr>
        <p:txBody>
          <a:bodyPr/>
          <a:lstStyle/>
          <a:p>
            <a:r>
              <a:rPr lang="en-US" b="1" dirty="0" err="1"/>
              <a:t>Dysautonomia</a:t>
            </a:r>
            <a:endParaRPr lang="en-US" dirty="0"/>
          </a:p>
        </p:txBody>
      </p:sp>
      <p:sp>
        <p:nvSpPr>
          <p:cNvPr id="3" name="Content Placeholder 2"/>
          <p:cNvSpPr>
            <a:spLocks noGrp="1"/>
          </p:cNvSpPr>
          <p:nvPr>
            <p:ph idx="1"/>
          </p:nvPr>
        </p:nvSpPr>
        <p:spPr>
          <a:xfrm>
            <a:off x="378664" y="2242605"/>
            <a:ext cx="4674103" cy="3599316"/>
          </a:xfrm>
        </p:spPr>
        <p:txBody>
          <a:bodyPr/>
          <a:lstStyle/>
          <a:p>
            <a:r>
              <a:rPr lang="en-US" b="1" dirty="0" err="1"/>
              <a:t>Dysautonomia</a:t>
            </a:r>
            <a:r>
              <a:rPr lang="en-US" dirty="0"/>
              <a:t> refers to a disorder of autonomic nervous system (ANS) function that generally involves failure of the sympathetic or parasympathetic components of the ANS, </a:t>
            </a:r>
            <a:r>
              <a:rPr lang="en-US" dirty="0" smtClean="0"/>
              <a:t>but </a:t>
            </a:r>
            <a:r>
              <a:rPr lang="en-US" b="1" dirty="0" err="1" smtClean="0"/>
              <a:t>dysautonomia</a:t>
            </a:r>
            <a:r>
              <a:rPr lang="en-US" dirty="0"/>
              <a:t> involving excessive or overactive ANS actions also can </a:t>
            </a:r>
            <a:r>
              <a:rPr lang="en-US" dirty="0" smtClean="0"/>
              <a:t>occur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7513" y="0"/>
            <a:ext cx="6844487" cy="6858000"/>
          </a:xfrm>
          <a:prstGeom prst="rect">
            <a:avLst/>
          </a:prstGeom>
        </p:spPr>
      </p:pic>
    </p:spTree>
    <p:extLst>
      <p:ext uri="{BB962C8B-B14F-4D97-AF65-F5344CB8AC3E}">
        <p14:creationId xmlns:p14="http://schemas.microsoft.com/office/powerpoint/2010/main" val="2766044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444" y="799881"/>
            <a:ext cx="9613861" cy="1080938"/>
          </a:xfrm>
        </p:spPr>
        <p:txBody>
          <a:bodyPr/>
          <a:lstStyle/>
          <a:p>
            <a:r>
              <a:rPr lang="en-US" dirty="0" smtClean="0"/>
              <a:t>Symptoms of </a:t>
            </a:r>
            <a:r>
              <a:rPr lang="en-US" dirty="0" err="1" smtClean="0"/>
              <a:t>Dysautomonia</a:t>
            </a:r>
            <a:endParaRPr lang="en-US" dirty="0"/>
          </a:p>
        </p:txBody>
      </p:sp>
      <p:sp>
        <p:nvSpPr>
          <p:cNvPr id="3" name="Content Placeholder 2"/>
          <p:cNvSpPr>
            <a:spLocks noGrp="1"/>
          </p:cNvSpPr>
          <p:nvPr>
            <p:ph idx="1"/>
          </p:nvPr>
        </p:nvSpPr>
        <p:spPr>
          <a:xfrm>
            <a:off x="5178490" y="2152572"/>
            <a:ext cx="6559420" cy="4705427"/>
          </a:xfrm>
        </p:spPr>
        <p:txBody>
          <a:bodyPr>
            <a:normAutofit fontScale="32500" lnSpcReduction="20000"/>
          </a:bodyPr>
          <a:lstStyle/>
          <a:p>
            <a:r>
              <a:rPr lang="en-US" sz="6200" dirty="0" smtClean="0"/>
              <a:t>Symptoms </a:t>
            </a:r>
            <a:r>
              <a:rPr lang="en-US" sz="6200" dirty="0"/>
              <a:t>in individuals with </a:t>
            </a:r>
            <a:r>
              <a:rPr lang="en-US" sz="6200" dirty="0" err="1"/>
              <a:t>dysautonomia</a:t>
            </a:r>
            <a:r>
              <a:rPr lang="en-US" sz="6200" dirty="0"/>
              <a:t> </a:t>
            </a:r>
            <a:r>
              <a:rPr lang="en-US" sz="6200" dirty="0" smtClean="0"/>
              <a:t>include:</a:t>
            </a:r>
          </a:p>
          <a:p>
            <a:pPr lvl="1"/>
            <a:r>
              <a:rPr lang="en-US" sz="6200" dirty="0" err="1" smtClean="0"/>
              <a:t>Anhydrosis</a:t>
            </a:r>
            <a:endParaRPr lang="en-US" sz="6200" dirty="0" smtClean="0"/>
          </a:p>
          <a:p>
            <a:pPr lvl="1"/>
            <a:r>
              <a:rPr lang="en-US" sz="6200" dirty="0" smtClean="0"/>
              <a:t>Anxiety</a:t>
            </a:r>
          </a:p>
          <a:p>
            <a:pPr lvl="1"/>
            <a:r>
              <a:rPr lang="en-US" sz="6200" dirty="0" smtClean="0"/>
              <a:t>Double vision or Tunnel vision</a:t>
            </a:r>
          </a:p>
          <a:p>
            <a:pPr lvl="1"/>
            <a:r>
              <a:rPr lang="en-US" sz="6200" dirty="0" smtClean="0"/>
              <a:t>Bowel incontinence</a:t>
            </a:r>
          </a:p>
          <a:p>
            <a:pPr lvl="1"/>
            <a:r>
              <a:rPr lang="en-US" sz="6200" dirty="0" smtClean="0"/>
              <a:t>Brain fog</a:t>
            </a:r>
          </a:p>
          <a:p>
            <a:pPr lvl="1"/>
            <a:r>
              <a:rPr lang="en-US" sz="6200" dirty="0" smtClean="0"/>
              <a:t>Difficulty swallowing</a:t>
            </a:r>
          </a:p>
          <a:p>
            <a:pPr lvl="1"/>
            <a:r>
              <a:rPr lang="en-US" sz="6200" dirty="0" smtClean="0"/>
              <a:t>Chronic fatigue</a:t>
            </a:r>
          </a:p>
          <a:p>
            <a:pPr lvl="1"/>
            <a:r>
              <a:rPr lang="en-US" sz="6200" dirty="0" smtClean="0"/>
              <a:t>Hypotension</a:t>
            </a:r>
          </a:p>
          <a:p>
            <a:pPr lvl="1"/>
            <a:r>
              <a:rPr lang="en-US" sz="6200" dirty="0" smtClean="0"/>
              <a:t>Orthostatic Hypotension</a:t>
            </a:r>
          </a:p>
          <a:p>
            <a:pPr lvl="1"/>
            <a:r>
              <a:rPr lang="en-US" sz="6200" dirty="0" smtClean="0"/>
              <a:t>Syncope</a:t>
            </a:r>
          </a:p>
          <a:p>
            <a:pPr lvl="1"/>
            <a:r>
              <a:rPr lang="en-US" sz="6200" dirty="0" smtClean="0"/>
              <a:t>Tachycardia</a:t>
            </a:r>
          </a:p>
          <a:p>
            <a:pPr lvl="1"/>
            <a:r>
              <a:rPr lang="en-US" sz="6200" dirty="0" smtClean="0"/>
              <a:t>Vertigo </a:t>
            </a:r>
          </a:p>
          <a:p>
            <a:pPr lvl="1"/>
            <a:r>
              <a:rPr lang="en-US" sz="6200" dirty="0" smtClean="0"/>
              <a:t>Urinary incontinence or retention</a:t>
            </a:r>
          </a:p>
          <a:p>
            <a:pPr lvl="1"/>
            <a:r>
              <a:rPr lang="en-US" sz="6200" dirty="0" smtClean="0"/>
              <a:t>Vertigo</a:t>
            </a:r>
          </a:p>
          <a:p>
            <a:pPr lvl="1"/>
            <a:r>
              <a:rPr lang="en-US" sz="6200" dirty="0" smtClean="0"/>
              <a:t>Weakness</a:t>
            </a:r>
            <a:endParaRPr lang="en-US" sz="62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16" y="2152573"/>
            <a:ext cx="5063674" cy="4346898"/>
          </a:xfrm>
          <a:prstGeom prst="rect">
            <a:avLst/>
          </a:prstGeom>
        </p:spPr>
      </p:pic>
    </p:spTree>
    <p:extLst>
      <p:ext uri="{BB962C8B-B14F-4D97-AF65-F5344CB8AC3E}">
        <p14:creationId xmlns:p14="http://schemas.microsoft.com/office/powerpoint/2010/main" val="1641352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579" y="753228"/>
            <a:ext cx="9995603" cy="1080938"/>
          </a:xfrm>
        </p:spPr>
        <p:txBody>
          <a:bodyPr/>
          <a:lstStyle/>
          <a:p>
            <a:r>
              <a:rPr lang="en-US" dirty="0" smtClean="0"/>
              <a:t>Thermography, HRV and </a:t>
            </a:r>
            <a:r>
              <a:rPr lang="en-US" dirty="0" err="1" smtClean="0"/>
              <a:t>Dysautonomia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579" y="2386420"/>
            <a:ext cx="6258328" cy="392107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346" y="2501305"/>
            <a:ext cx="5286373" cy="3806189"/>
          </a:xfrm>
          <a:prstGeom prst="rect">
            <a:avLst/>
          </a:prstGeom>
        </p:spPr>
      </p:pic>
    </p:spTree>
    <p:extLst>
      <p:ext uri="{BB962C8B-B14F-4D97-AF65-F5344CB8AC3E}">
        <p14:creationId xmlns:p14="http://schemas.microsoft.com/office/powerpoint/2010/main" val="2676549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normAutofit/>
          </a:bodyPr>
          <a:lstStyle/>
          <a:p>
            <a:r>
              <a:rPr lang="en-US" sz="4400" dirty="0" smtClean="0"/>
              <a:t>QUESTIONS?</a:t>
            </a:r>
            <a:endParaRPr lang="en-US" sz="4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844" y="1138335"/>
            <a:ext cx="8652320" cy="3004457"/>
          </a:xfrm>
          <a:prstGeom prst="rect">
            <a:avLst/>
          </a:prstGeom>
        </p:spPr>
      </p:pic>
    </p:spTree>
    <p:extLst>
      <p:ext uri="{BB962C8B-B14F-4D97-AF65-F5344CB8AC3E}">
        <p14:creationId xmlns:p14="http://schemas.microsoft.com/office/powerpoint/2010/main" val="1192608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F35100F-0A43-498E-A072-0956D55990D7}"/>
              </a:ext>
            </a:extLst>
          </p:cNvPr>
          <p:cNvPicPr>
            <a:picLocks noChangeAspect="1"/>
          </p:cNvPicPr>
          <p:nvPr/>
        </p:nvPicPr>
        <p:blipFill rotWithShape="1">
          <a:blip r:embed="rId2"/>
          <a:srcRect b="1388"/>
          <a:stretch/>
        </p:blipFill>
        <p:spPr>
          <a:xfrm>
            <a:off x="7547810" y="10"/>
            <a:ext cx="4641013" cy="6856310"/>
          </a:xfrm>
          <a:prstGeom prst="rect">
            <a:avLst/>
          </a:prstGeom>
          <a:ln>
            <a:noFill/>
          </a:ln>
          <a:effectLst/>
        </p:spPr>
      </p:pic>
      <p:sp>
        <p:nvSpPr>
          <p:cNvPr id="2" name="Title 1">
            <a:extLst>
              <a:ext uri="{FF2B5EF4-FFF2-40B4-BE49-F238E27FC236}">
                <a16:creationId xmlns:a16="http://schemas.microsoft.com/office/drawing/2014/main" xmlns="" id="{4E76B551-2417-49F8-88B3-22773A72A813}"/>
              </a:ext>
            </a:extLst>
          </p:cNvPr>
          <p:cNvSpPr>
            <a:spLocks noGrp="1"/>
          </p:cNvSpPr>
          <p:nvPr>
            <p:ph type="title"/>
          </p:nvPr>
        </p:nvSpPr>
        <p:spPr>
          <a:xfrm>
            <a:off x="172996" y="753228"/>
            <a:ext cx="7594878" cy="1080938"/>
          </a:xfrm>
        </p:spPr>
        <p:txBody>
          <a:bodyPr>
            <a:normAutofit fontScale="90000"/>
          </a:bodyPr>
          <a:lstStyle/>
          <a:p>
            <a:r>
              <a:rPr lang="en-US" sz="2300" dirty="0"/>
              <a:t/>
            </a:r>
            <a:br>
              <a:rPr lang="en-US" sz="2300" dirty="0"/>
            </a:br>
            <a:r>
              <a:rPr lang="en-US" sz="4000" dirty="0" smtClean="0"/>
              <a:t>My Two </a:t>
            </a:r>
            <a:r>
              <a:rPr lang="en-US" sz="4000" dirty="0" smtClean="0"/>
              <a:t>Roles</a:t>
            </a:r>
            <a:r>
              <a:rPr lang="en-US" sz="2300" dirty="0"/>
              <a:t/>
            </a:r>
            <a:br>
              <a:rPr lang="en-US" sz="2300" dirty="0"/>
            </a:br>
            <a:endParaRPr lang="en-US" sz="2300" dirty="0"/>
          </a:p>
        </p:txBody>
      </p:sp>
      <p:sp>
        <p:nvSpPr>
          <p:cNvPr id="3" name="Content Placeholder 2">
            <a:extLst>
              <a:ext uri="{FF2B5EF4-FFF2-40B4-BE49-F238E27FC236}">
                <a16:creationId xmlns:a16="http://schemas.microsoft.com/office/drawing/2014/main" xmlns="" id="{178A271C-E4D8-43E0-8C6D-335584D7F855}"/>
              </a:ext>
            </a:extLst>
          </p:cNvPr>
          <p:cNvSpPr>
            <a:spLocks noGrp="1"/>
          </p:cNvSpPr>
          <p:nvPr>
            <p:ph idx="1"/>
          </p:nvPr>
        </p:nvSpPr>
        <p:spPr>
          <a:xfrm>
            <a:off x="172996" y="2078500"/>
            <a:ext cx="7743565" cy="4533485"/>
          </a:xfrm>
        </p:spPr>
        <p:txBody>
          <a:bodyPr>
            <a:normAutofit/>
          </a:bodyPr>
          <a:lstStyle/>
          <a:p>
            <a:pPr marL="0" indent="0">
              <a:buNone/>
            </a:pPr>
            <a:r>
              <a:rPr lang="en-US" sz="2800" dirty="0" smtClean="0">
                <a:effectLst/>
              </a:rPr>
              <a:t>Associate Professor</a:t>
            </a:r>
          </a:p>
          <a:p>
            <a:pPr marL="0" indent="0">
              <a:buNone/>
            </a:pPr>
            <a:r>
              <a:rPr lang="en-US" sz="2800" dirty="0" smtClean="0">
                <a:effectLst/>
              </a:rPr>
              <a:t>Life University College of Chiropractic</a:t>
            </a:r>
            <a:endParaRPr lang="en-US" sz="2800" dirty="0">
              <a:effectLst/>
            </a:endParaRPr>
          </a:p>
          <a:p>
            <a:pPr marL="0" indent="0">
              <a:buNone/>
            </a:pPr>
            <a:r>
              <a:rPr lang="en-US" sz="2800" u="sng" dirty="0">
                <a:solidFill>
                  <a:schemeClr val="bg1">
                    <a:lumMod val="75000"/>
                    <a:lumOff val="25000"/>
                  </a:schemeClr>
                </a:solidFill>
                <a:effectLst/>
                <a:hlinkClick r:id="rId3"/>
              </a:rPr>
              <a:t>charmaine.herman@life.edu</a:t>
            </a:r>
            <a:endParaRPr lang="en-US" sz="2800" dirty="0">
              <a:solidFill>
                <a:schemeClr val="bg1">
                  <a:lumMod val="75000"/>
                  <a:lumOff val="25000"/>
                </a:schemeClr>
              </a:solidFill>
              <a:effectLst/>
            </a:endParaRPr>
          </a:p>
          <a:p>
            <a:pPr marL="0" indent="0">
              <a:buNone/>
            </a:pPr>
            <a:r>
              <a:rPr lang="en-US" sz="2800" dirty="0" smtClean="0"/>
              <a:t>______________________________</a:t>
            </a:r>
          </a:p>
          <a:p>
            <a:pPr marL="0" indent="0">
              <a:buNone/>
            </a:pPr>
            <a:r>
              <a:rPr lang="en-US" sz="2800" dirty="0" smtClean="0">
                <a:effectLst/>
              </a:rPr>
              <a:t>Clinic Director</a:t>
            </a:r>
          </a:p>
          <a:p>
            <a:pPr marL="0" indent="0">
              <a:buNone/>
            </a:pPr>
            <a:r>
              <a:rPr lang="en-US" sz="2800" dirty="0" smtClean="0">
                <a:effectLst/>
              </a:rPr>
              <a:t>Agape Upper Cervical Health Center – Alpharetta, GA</a:t>
            </a:r>
          </a:p>
          <a:p>
            <a:pPr marL="0" indent="0">
              <a:buNone/>
            </a:pPr>
            <a:r>
              <a:rPr lang="en-US" sz="2800" dirty="0" smtClean="0">
                <a:solidFill>
                  <a:schemeClr val="bg1">
                    <a:lumMod val="75000"/>
                    <a:lumOff val="25000"/>
                  </a:schemeClr>
                </a:solidFill>
                <a:hlinkClick r:id="rId4"/>
              </a:rPr>
              <a:t>agapeuc@gmail.com</a:t>
            </a:r>
            <a:endParaRPr lang="en-US" sz="2800" dirty="0" smtClean="0">
              <a:solidFill>
                <a:schemeClr val="bg1">
                  <a:lumMod val="75000"/>
                  <a:lumOff val="25000"/>
                </a:schemeClr>
              </a:solidFill>
            </a:endParaRPr>
          </a:p>
          <a:p>
            <a:pPr marL="0" indent="0">
              <a:buNone/>
            </a:pPr>
            <a:endParaRPr lang="en-US" sz="2800" dirty="0">
              <a:solidFill>
                <a:schemeClr val="bg1">
                  <a:lumMod val="75000"/>
                  <a:lumOff val="25000"/>
                </a:schemeClr>
              </a:solidFill>
              <a:effectLst/>
            </a:endParaRPr>
          </a:p>
          <a:p>
            <a:endParaRPr lang="en-US" sz="2000" dirty="0"/>
          </a:p>
        </p:txBody>
      </p:sp>
    </p:spTree>
    <p:extLst>
      <p:ext uri="{BB962C8B-B14F-4D97-AF65-F5344CB8AC3E}">
        <p14:creationId xmlns:p14="http://schemas.microsoft.com/office/powerpoint/2010/main" val="3274927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88661"/>
            <a:ext cx="11497026" cy="4149453"/>
          </a:xfrm>
        </p:spPr>
        <p:txBody>
          <a:bodyPr>
            <a:normAutofit lnSpcReduction="10000"/>
          </a:bodyPr>
          <a:lstStyle/>
          <a:p>
            <a:pPr lvl="2">
              <a:buFont typeface="Wingdings" panose="05000000000000000000" pitchFamily="2" charset="2"/>
              <a:buChar char="§"/>
            </a:pPr>
            <a:r>
              <a:rPr lang="en-US" altLang="en-US" sz="2800" dirty="0" smtClean="0">
                <a:solidFill>
                  <a:schemeClr val="bg1"/>
                </a:solidFill>
              </a:rPr>
              <a:t>Clinic Director, Agape </a:t>
            </a:r>
            <a:r>
              <a:rPr lang="en-US" altLang="en-US" sz="2800" dirty="0">
                <a:solidFill>
                  <a:schemeClr val="bg1"/>
                </a:solidFill>
              </a:rPr>
              <a:t>Upper Cervical Health Center, Inc.</a:t>
            </a:r>
            <a:r>
              <a:rPr lang="en-US" altLang="en-US" sz="2800" dirty="0"/>
              <a:t> </a:t>
            </a:r>
            <a:r>
              <a:rPr lang="en-US" altLang="en-US" sz="2800" dirty="0" smtClean="0"/>
              <a:t>-Alpharetta</a:t>
            </a:r>
            <a:r>
              <a:rPr lang="en-US" altLang="en-US" sz="2800" dirty="0"/>
              <a:t>, </a:t>
            </a:r>
            <a:r>
              <a:rPr lang="en-US" altLang="en-US" sz="2800" dirty="0" smtClean="0"/>
              <a:t>GA opened </a:t>
            </a:r>
            <a:r>
              <a:rPr lang="en-US" altLang="en-US" sz="2800" dirty="0"/>
              <a:t>May </a:t>
            </a:r>
            <a:r>
              <a:rPr lang="en-US" altLang="en-US" sz="2800" dirty="0" smtClean="0"/>
              <a:t>2013</a:t>
            </a:r>
            <a:endParaRPr lang="en-US" altLang="en-US" sz="2800" dirty="0"/>
          </a:p>
          <a:p>
            <a:pPr lvl="2">
              <a:buFont typeface="Wingdings" panose="05000000000000000000" pitchFamily="2" charset="2"/>
              <a:buChar char="§"/>
            </a:pPr>
            <a:r>
              <a:rPr lang="en-US" altLang="en-US" sz="2800" dirty="0"/>
              <a:t>Certified Blair Faculty Instructor October 2013</a:t>
            </a:r>
          </a:p>
          <a:p>
            <a:pPr lvl="2">
              <a:buFont typeface="Wingdings" panose="05000000000000000000" pitchFamily="2" charset="2"/>
              <a:buChar char="§"/>
            </a:pPr>
            <a:r>
              <a:rPr lang="en-US" altLang="en-US" sz="2800" dirty="0">
                <a:solidFill>
                  <a:schemeClr val="bg1"/>
                </a:solidFill>
              </a:rPr>
              <a:t>Assistant Professor </a:t>
            </a:r>
            <a:r>
              <a:rPr lang="en-US" altLang="en-US" sz="2800" dirty="0"/>
              <a:t>at Life University College of Chiropractic - July 2014</a:t>
            </a:r>
          </a:p>
          <a:p>
            <a:pPr lvl="3">
              <a:buFont typeface="Wingdings" panose="05000000000000000000" pitchFamily="2" charset="2"/>
              <a:buChar char="§"/>
            </a:pPr>
            <a:r>
              <a:rPr lang="en-US" altLang="en-US" sz="2600" dirty="0"/>
              <a:t>Division of Clinical Sciences (Visceral Diagnosis, Orthopedic Diagnosis, Clinical Skills, etc..)</a:t>
            </a:r>
          </a:p>
          <a:p>
            <a:pPr lvl="3">
              <a:buFont typeface="Wingdings" panose="05000000000000000000" pitchFamily="2" charset="2"/>
              <a:buChar char="§"/>
            </a:pPr>
            <a:r>
              <a:rPr lang="en-US" altLang="en-US" sz="2600" dirty="0"/>
              <a:t>Began teaching </a:t>
            </a:r>
            <a:r>
              <a:rPr lang="en-US" altLang="en-US" sz="2600" b="1" dirty="0"/>
              <a:t>Blair Condylar Misalignment and Analysis</a:t>
            </a:r>
            <a:r>
              <a:rPr lang="en-US" altLang="en-US" sz="2600" dirty="0"/>
              <a:t> elective January 2016</a:t>
            </a:r>
          </a:p>
          <a:p>
            <a:pPr lvl="2">
              <a:buFont typeface="Wingdings" panose="05000000000000000000" pitchFamily="2" charset="2"/>
              <a:buChar char="§"/>
            </a:pPr>
            <a:r>
              <a:rPr lang="en-US" sz="2800" dirty="0">
                <a:solidFill>
                  <a:schemeClr val="bg1"/>
                </a:solidFill>
              </a:rPr>
              <a:t>Associate Professor </a:t>
            </a:r>
            <a:r>
              <a:rPr lang="en-US" sz="2800" dirty="0"/>
              <a:t>Life University College of Chiropractic - October 2018</a:t>
            </a:r>
          </a:p>
        </p:txBody>
      </p:sp>
      <p:sp>
        <p:nvSpPr>
          <p:cNvPr id="4" name="TextBox 3"/>
          <p:cNvSpPr txBox="1"/>
          <p:nvPr/>
        </p:nvSpPr>
        <p:spPr>
          <a:xfrm>
            <a:off x="1157400" y="979356"/>
            <a:ext cx="8229600" cy="830997"/>
          </a:xfrm>
          <a:prstGeom prst="rect">
            <a:avLst/>
          </a:prstGeom>
          <a:noFill/>
        </p:spPr>
        <p:txBody>
          <a:bodyPr wrap="square" rtlCol="0">
            <a:spAutoFit/>
          </a:bodyPr>
          <a:lstStyle/>
          <a:p>
            <a:r>
              <a:rPr lang="en-US" sz="4800" dirty="0">
                <a:latin typeface="+mj-lt"/>
              </a:rPr>
              <a:t>Practicing and Teaching</a:t>
            </a:r>
          </a:p>
        </p:txBody>
      </p:sp>
    </p:spTree>
    <p:extLst>
      <p:ext uri="{BB962C8B-B14F-4D97-AF65-F5344CB8AC3E}">
        <p14:creationId xmlns:p14="http://schemas.microsoft.com/office/powerpoint/2010/main" val="1208596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90428" y="1106535"/>
            <a:ext cx="8229600" cy="685800"/>
          </a:xfrm>
        </p:spPr>
        <p:txBody>
          <a:bodyPr>
            <a:normAutofit/>
          </a:bodyPr>
          <a:lstStyle/>
          <a:p>
            <a:pPr eaLnBrk="1" hangingPunct="1"/>
            <a:r>
              <a:rPr lang="en-US" altLang="en-US" dirty="0"/>
              <a:t>Awards &amp; Recognition</a:t>
            </a:r>
          </a:p>
        </p:txBody>
      </p:sp>
      <p:sp>
        <p:nvSpPr>
          <p:cNvPr id="6147" name="Rectangle 3"/>
          <p:cNvSpPr>
            <a:spLocks noGrp="1" noChangeArrowheads="1"/>
          </p:cNvSpPr>
          <p:nvPr>
            <p:ph idx="1"/>
          </p:nvPr>
        </p:nvSpPr>
        <p:spPr>
          <a:xfrm>
            <a:off x="641122" y="2330198"/>
            <a:ext cx="10644818" cy="4107067"/>
          </a:xfrm>
        </p:spPr>
        <p:txBody>
          <a:bodyPr>
            <a:noAutofit/>
          </a:bodyPr>
          <a:lstStyle/>
          <a:p>
            <a:pPr eaLnBrk="1" hangingPunct="1">
              <a:lnSpc>
                <a:spcPct val="80000"/>
              </a:lnSpc>
              <a:buFont typeface="Wingdings" panose="05000000000000000000" pitchFamily="2" charset="2"/>
              <a:buChar char="v"/>
            </a:pPr>
            <a:r>
              <a:rPr lang="en-US" altLang="en-US" dirty="0">
                <a:solidFill>
                  <a:schemeClr val="bg1"/>
                </a:solidFill>
              </a:rPr>
              <a:t>Faculty Excellence Award – September 2018 LU graduating class</a:t>
            </a:r>
          </a:p>
          <a:p>
            <a:pPr>
              <a:lnSpc>
                <a:spcPct val="80000"/>
              </a:lnSpc>
              <a:buFont typeface="Wingdings" panose="05000000000000000000" pitchFamily="2" charset="2"/>
              <a:buChar char="v"/>
            </a:pPr>
            <a:r>
              <a:rPr lang="en-US" altLang="en-US" dirty="0">
                <a:solidFill>
                  <a:schemeClr val="bg1"/>
                </a:solidFill>
              </a:rPr>
              <a:t>Advisor of the Year (2017-2018)</a:t>
            </a:r>
            <a:r>
              <a:rPr lang="en-US" b="1" dirty="0">
                <a:solidFill>
                  <a:schemeClr val="bg1"/>
                </a:solidFill>
              </a:rPr>
              <a:t> </a:t>
            </a:r>
          </a:p>
          <a:p>
            <a:pPr>
              <a:lnSpc>
                <a:spcPct val="80000"/>
              </a:lnSpc>
              <a:buFont typeface="Wingdings" panose="05000000000000000000" pitchFamily="2" charset="2"/>
              <a:buChar char="v"/>
            </a:pPr>
            <a:r>
              <a:rPr lang="en-US" dirty="0">
                <a:solidFill>
                  <a:schemeClr val="bg1"/>
                </a:solidFill>
              </a:rPr>
              <a:t>2018 Top Atlanta Chiropractor Award</a:t>
            </a:r>
            <a:endParaRPr lang="en-US" altLang="en-US" dirty="0">
              <a:solidFill>
                <a:schemeClr val="bg1"/>
              </a:solidFill>
            </a:endParaRPr>
          </a:p>
          <a:p>
            <a:pPr eaLnBrk="1" hangingPunct="1">
              <a:lnSpc>
                <a:spcPct val="80000"/>
              </a:lnSpc>
              <a:buFont typeface="Wingdings" panose="05000000000000000000" pitchFamily="2" charset="2"/>
              <a:buChar char="v"/>
            </a:pPr>
            <a:r>
              <a:rPr lang="en-US" altLang="en-US" dirty="0"/>
              <a:t>Life Univeristy Faculty Research Award (3x)</a:t>
            </a:r>
          </a:p>
          <a:p>
            <a:pPr eaLnBrk="1" hangingPunct="1">
              <a:lnSpc>
                <a:spcPct val="80000"/>
              </a:lnSpc>
              <a:buFont typeface="Wingdings" panose="05000000000000000000" pitchFamily="2" charset="2"/>
              <a:buChar char="v"/>
            </a:pPr>
            <a:r>
              <a:rPr lang="en-US" altLang="en-US" dirty="0"/>
              <a:t>Life University OSRSA Research Grant Award</a:t>
            </a:r>
          </a:p>
          <a:p>
            <a:pPr>
              <a:lnSpc>
                <a:spcPct val="80000"/>
              </a:lnSpc>
              <a:buFont typeface="Wingdings" panose="05000000000000000000" pitchFamily="2" charset="2"/>
              <a:buChar char="v"/>
            </a:pPr>
            <a:r>
              <a:rPr lang="en-US" altLang="en-US" dirty="0"/>
              <a:t>Blair Society Chiropractor of the Year –2016</a:t>
            </a:r>
          </a:p>
          <a:p>
            <a:pPr eaLnBrk="1" hangingPunct="1">
              <a:lnSpc>
                <a:spcPct val="80000"/>
              </a:lnSpc>
              <a:buFont typeface="Wingdings" panose="05000000000000000000" pitchFamily="2" charset="2"/>
              <a:buChar char="v"/>
            </a:pPr>
            <a:r>
              <a:rPr lang="en-US" altLang="en-US" dirty="0"/>
              <a:t>B.J Palmer Philosophy Award for Clinical Excellence</a:t>
            </a:r>
          </a:p>
          <a:p>
            <a:pPr eaLnBrk="1" hangingPunct="1">
              <a:lnSpc>
                <a:spcPct val="80000"/>
              </a:lnSpc>
              <a:buFont typeface="Wingdings" panose="05000000000000000000" pitchFamily="2" charset="2"/>
              <a:buChar char="v"/>
            </a:pPr>
            <a:r>
              <a:rPr lang="en-US" altLang="en-US" dirty="0"/>
              <a:t>Service Distinction Award from Sherman College</a:t>
            </a:r>
          </a:p>
          <a:p>
            <a:pPr eaLnBrk="1" hangingPunct="1">
              <a:lnSpc>
                <a:spcPct val="80000"/>
              </a:lnSpc>
              <a:buFont typeface="Wingdings" panose="05000000000000000000" pitchFamily="2" charset="2"/>
              <a:buChar char="v"/>
            </a:pPr>
            <a:r>
              <a:rPr lang="en-US" altLang="en-US" dirty="0"/>
              <a:t>Lyle W. and Eula M. Sherman Upper Cervical Scholarship</a:t>
            </a:r>
          </a:p>
          <a:p>
            <a:pPr eaLnBrk="1" hangingPunct="1">
              <a:lnSpc>
                <a:spcPct val="80000"/>
              </a:lnSpc>
              <a:buFont typeface="Wingdings" panose="05000000000000000000" pitchFamily="2" charset="2"/>
              <a:buChar char="v"/>
            </a:pPr>
            <a:r>
              <a:rPr lang="en-US" altLang="en-US" dirty="0"/>
              <a:t>Dottie Blair Scholarship awarded by the Blair Upper Cervical Society</a:t>
            </a:r>
          </a:p>
        </p:txBody>
      </p:sp>
    </p:spTree>
    <p:extLst>
      <p:ext uri="{BB962C8B-B14F-4D97-AF65-F5344CB8AC3E}">
        <p14:creationId xmlns:p14="http://schemas.microsoft.com/office/powerpoint/2010/main" val="2093654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197167" y="319840"/>
            <a:ext cx="855345" cy="4571137"/>
          </a:xfrm>
        </p:spPr>
        <p:txBody>
          <a:bodyPr vert="vert270">
            <a:normAutofit fontScale="90000"/>
          </a:bodyPr>
          <a:lstStyle/>
          <a:p>
            <a:r>
              <a:rPr lang="en-US" dirty="0">
                <a:solidFill>
                  <a:schemeClr val="bg1"/>
                </a:solidFill>
              </a:rPr>
              <a:t>Published Case Studies/Reports</a:t>
            </a:r>
          </a:p>
        </p:txBody>
      </p:sp>
      <p:sp>
        <p:nvSpPr>
          <p:cNvPr id="8" name="Content Placeholder 7"/>
          <p:cNvSpPr>
            <a:spLocks noGrp="1"/>
          </p:cNvSpPr>
          <p:nvPr>
            <p:ph idx="1"/>
          </p:nvPr>
        </p:nvSpPr>
        <p:spPr>
          <a:xfrm>
            <a:off x="1315046" y="241068"/>
            <a:ext cx="10465474" cy="4423719"/>
          </a:xfrm>
        </p:spPr>
        <p:txBody>
          <a:bodyPr>
            <a:noAutofit/>
          </a:bodyPr>
          <a:lstStyle/>
          <a:p>
            <a:pPr marL="457200" indent="-457200">
              <a:buFont typeface="+mj-lt"/>
              <a:buAutoNum type="arabicPeriod"/>
            </a:pPr>
            <a:r>
              <a:rPr lang="en-US" sz="1800" dirty="0">
                <a:solidFill>
                  <a:schemeClr val="bg1"/>
                </a:solidFill>
              </a:rPr>
              <a:t>Herman C, Harris J. Resolution of Neck Pain, Upper Extremity Paresthesia &amp; </a:t>
            </a:r>
            <a:r>
              <a:rPr lang="en-US" sz="1800" dirty="0" err="1">
                <a:solidFill>
                  <a:schemeClr val="bg1"/>
                </a:solidFill>
              </a:rPr>
              <a:t>Dysautonomia</a:t>
            </a:r>
            <a:r>
              <a:rPr lang="en-US" sz="1800" dirty="0">
                <a:solidFill>
                  <a:schemeClr val="bg1"/>
                </a:solidFill>
              </a:rPr>
              <a:t> in a 46-year-ld Female with Loss of Cervical Curve and Spinal Degeneration Using Blair Upper Cervical Technique: A Case Study &amp; Review of the Literature. J of Upper Cervical </a:t>
            </a:r>
            <a:r>
              <a:rPr lang="en-US" sz="1800" dirty="0" err="1">
                <a:solidFill>
                  <a:schemeClr val="bg1"/>
                </a:solidFill>
              </a:rPr>
              <a:t>Chiropr</a:t>
            </a:r>
            <a:r>
              <a:rPr lang="en-US" sz="1800" dirty="0">
                <a:solidFill>
                  <a:schemeClr val="bg1"/>
                </a:solidFill>
              </a:rPr>
              <a:t> Res. 2018 July 9 3:26-32.</a:t>
            </a:r>
          </a:p>
          <a:p>
            <a:pPr marL="457200" indent="-457200">
              <a:buFont typeface="+mj-lt"/>
              <a:buAutoNum type="arabicPeriod"/>
            </a:pPr>
            <a:r>
              <a:rPr lang="en-US" sz="1800" dirty="0">
                <a:solidFill>
                  <a:schemeClr val="bg1"/>
                </a:solidFill>
              </a:rPr>
              <a:t> Herman C, Pitts M.  Resolution of Neck Pain and Upper Extremity Paresthesia in a 28-year-old Male Following Blair Upper Cervical Chiropractic Care to Reduce Vertebral Subluxation: A Case Study &amp; Review of the Literature. </a:t>
            </a:r>
            <a:r>
              <a:rPr lang="en-US" sz="1800" u="sng" dirty="0">
                <a:solidFill>
                  <a:schemeClr val="bg1"/>
                </a:solidFill>
              </a:rPr>
              <a:t>J of Upper Cervical </a:t>
            </a:r>
            <a:r>
              <a:rPr lang="en-US" sz="1800" u="sng" dirty="0" err="1">
                <a:solidFill>
                  <a:schemeClr val="bg1"/>
                </a:solidFill>
              </a:rPr>
              <a:t>Chiropr</a:t>
            </a:r>
            <a:r>
              <a:rPr lang="en-US" sz="1800" u="sng" dirty="0">
                <a:solidFill>
                  <a:schemeClr val="bg1"/>
                </a:solidFill>
              </a:rPr>
              <a:t> Res. 2018 May 3:19-25. </a:t>
            </a:r>
            <a:endParaRPr lang="en-US" sz="1800" dirty="0">
              <a:solidFill>
                <a:schemeClr val="bg1"/>
              </a:solidFill>
            </a:endParaRPr>
          </a:p>
          <a:p>
            <a:pPr marL="457200" indent="-457200">
              <a:buFont typeface="+mj-lt"/>
              <a:buAutoNum type="arabicPeriod"/>
            </a:pPr>
            <a:r>
              <a:rPr lang="en-US" sz="1800" dirty="0">
                <a:solidFill>
                  <a:schemeClr val="bg1"/>
                </a:solidFill>
              </a:rPr>
              <a:t> Herman C, </a:t>
            </a:r>
            <a:r>
              <a:rPr lang="en-US" sz="1800" dirty="0" err="1">
                <a:solidFill>
                  <a:schemeClr val="bg1"/>
                </a:solidFill>
              </a:rPr>
              <a:t>Rallings</a:t>
            </a:r>
            <a:r>
              <a:rPr lang="en-US" sz="1800" dirty="0">
                <a:solidFill>
                  <a:schemeClr val="bg1"/>
                </a:solidFill>
              </a:rPr>
              <a:t> A</a:t>
            </a:r>
            <a:r>
              <a:rPr lang="en-US" sz="1800" i="1" dirty="0">
                <a:solidFill>
                  <a:schemeClr val="bg1"/>
                </a:solidFill>
              </a:rPr>
              <a:t>. Resolution of Cervicalgia Following Blair Upper Cervical Technique: A Case Study &amp; Review of the Literature</a:t>
            </a:r>
            <a:r>
              <a:rPr lang="en-US" sz="1800" dirty="0">
                <a:solidFill>
                  <a:schemeClr val="bg1"/>
                </a:solidFill>
              </a:rPr>
              <a:t>.  </a:t>
            </a:r>
            <a:r>
              <a:rPr lang="en-US" sz="1800" u="sng" dirty="0">
                <a:solidFill>
                  <a:schemeClr val="bg1"/>
                </a:solidFill>
              </a:rPr>
              <a:t>J of Upper Cervical </a:t>
            </a:r>
            <a:r>
              <a:rPr lang="en-US" sz="1800" u="sng" dirty="0" err="1">
                <a:solidFill>
                  <a:schemeClr val="bg1"/>
                </a:solidFill>
              </a:rPr>
              <a:t>Chiropr</a:t>
            </a:r>
            <a:r>
              <a:rPr lang="en-US" sz="1800" u="sng" dirty="0">
                <a:solidFill>
                  <a:schemeClr val="bg1"/>
                </a:solidFill>
              </a:rPr>
              <a:t> Res</a:t>
            </a:r>
            <a:r>
              <a:rPr lang="en-US" sz="1800" dirty="0">
                <a:solidFill>
                  <a:schemeClr val="bg1"/>
                </a:solidFill>
              </a:rPr>
              <a:t>. 2017 December 2:58-64. </a:t>
            </a:r>
          </a:p>
          <a:p>
            <a:pPr marL="457200" indent="-457200">
              <a:buFont typeface="+mj-lt"/>
              <a:buAutoNum type="arabicPeriod"/>
            </a:pPr>
            <a:r>
              <a:rPr lang="en-US" sz="1800" dirty="0">
                <a:solidFill>
                  <a:schemeClr val="bg1"/>
                </a:solidFill>
              </a:rPr>
              <a:t>Herman C. </a:t>
            </a:r>
            <a:r>
              <a:rPr lang="en-US" sz="1800" i="1" dirty="0">
                <a:solidFill>
                  <a:schemeClr val="bg1"/>
                </a:solidFill>
              </a:rPr>
              <a:t>Resolution of low back pain in an 8-year-old patient following Blair upper cervical chiropractic care: a case report</a:t>
            </a:r>
            <a:r>
              <a:rPr lang="en-US" sz="1800" dirty="0">
                <a:solidFill>
                  <a:schemeClr val="bg1"/>
                </a:solidFill>
              </a:rPr>
              <a:t>. </a:t>
            </a:r>
            <a:r>
              <a:rPr lang="en-US" sz="1800" u="sng" dirty="0">
                <a:solidFill>
                  <a:schemeClr val="bg1"/>
                </a:solidFill>
              </a:rPr>
              <a:t>J of Upper Cervical </a:t>
            </a:r>
            <a:r>
              <a:rPr lang="en-US" sz="1800" u="sng" dirty="0" err="1">
                <a:solidFill>
                  <a:schemeClr val="bg1"/>
                </a:solidFill>
              </a:rPr>
              <a:t>Chiropr</a:t>
            </a:r>
            <a:r>
              <a:rPr lang="en-US" sz="1800" u="sng" dirty="0">
                <a:solidFill>
                  <a:schemeClr val="bg1"/>
                </a:solidFill>
              </a:rPr>
              <a:t> </a:t>
            </a:r>
            <a:r>
              <a:rPr lang="en-US" sz="1800" dirty="0">
                <a:solidFill>
                  <a:schemeClr val="bg1"/>
                </a:solidFill>
              </a:rPr>
              <a:t>Res. 2016 July 28:24-30.  </a:t>
            </a:r>
          </a:p>
          <a:p>
            <a:pPr marL="457200" indent="-457200">
              <a:buFont typeface="+mj-lt"/>
              <a:buAutoNum type="arabicPeriod"/>
            </a:pPr>
            <a:r>
              <a:rPr lang="en-US" sz="1800" dirty="0">
                <a:solidFill>
                  <a:schemeClr val="bg1"/>
                </a:solidFill>
              </a:rPr>
              <a:t>Herman C. </a:t>
            </a:r>
            <a:r>
              <a:rPr lang="en-US" sz="1800" i="1" dirty="0">
                <a:solidFill>
                  <a:schemeClr val="bg1"/>
                </a:solidFill>
              </a:rPr>
              <a:t>Resolution of low back pain and gastro-esophageal reflux disease in a 29 year old male patient following upper cervical chiropractic care: a case report</a:t>
            </a:r>
            <a:r>
              <a:rPr lang="en-US" sz="1800" dirty="0">
                <a:solidFill>
                  <a:schemeClr val="bg1"/>
                </a:solidFill>
              </a:rPr>
              <a:t>. </a:t>
            </a:r>
            <a:r>
              <a:rPr lang="en-US" sz="1800" u="sng" dirty="0">
                <a:solidFill>
                  <a:schemeClr val="bg1"/>
                </a:solidFill>
              </a:rPr>
              <a:t>J </a:t>
            </a:r>
            <a:r>
              <a:rPr lang="en-US" sz="1800" u="sng" dirty="0" err="1">
                <a:solidFill>
                  <a:schemeClr val="bg1"/>
                </a:solidFill>
              </a:rPr>
              <a:t>Chiropr</a:t>
            </a:r>
            <a:r>
              <a:rPr lang="en-US" sz="1800" u="sng" dirty="0">
                <a:solidFill>
                  <a:schemeClr val="bg1"/>
                </a:solidFill>
              </a:rPr>
              <a:t> Edu. </a:t>
            </a:r>
            <a:r>
              <a:rPr lang="en-US" sz="1800" dirty="0">
                <a:solidFill>
                  <a:schemeClr val="bg1"/>
                </a:solidFill>
              </a:rPr>
              <a:t>2016 30(1):73. (Abstract)</a:t>
            </a:r>
          </a:p>
          <a:p>
            <a:pPr marL="457200" indent="-457200">
              <a:buFont typeface="+mj-lt"/>
              <a:buAutoNum type="arabicPeriod"/>
            </a:pPr>
            <a:r>
              <a:rPr lang="en-US" sz="1800" dirty="0">
                <a:solidFill>
                  <a:schemeClr val="bg1"/>
                </a:solidFill>
              </a:rPr>
              <a:t>Herman C. </a:t>
            </a:r>
            <a:r>
              <a:rPr lang="en-US" sz="1800" i="1" dirty="0">
                <a:solidFill>
                  <a:schemeClr val="bg1"/>
                </a:solidFill>
              </a:rPr>
              <a:t>The improvement of a 40 year-old male patient exhibiting anxiety and depression disorder following Blair upper cervical chiropractic care: a case study</a:t>
            </a:r>
            <a:r>
              <a:rPr lang="en-US" sz="1800" dirty="0">
                <a:solidFill>
                  <a:schemeClr val="bg1"/>
                </a:solidFill>
              </a:rPr>
              <a:t>. 12th International Research and Philosophy Symposium (IRAPS) Sherman College of Chiropractic Spartanburg, SC October 10-11, 2015. A. </a:t>
            </a:r>
            <a:r>
              <a:rPr lang="en-US" sz="1800" u="sng" dirty="0">
                <a:solidFill>
                  <a:schemeClr val="bg1"/>
                </a:solidFill>
              </a:rPr>
              <a:t>Vertebral Subluxation Res</a:t>
            </a:r>
            <a:r>
              <a:rPr lang="en-US" sz="1800" dirty="0">
                <a:solidFill>
                  <a:schemeClr val="bg1"/>
                </a:solidFill>
              </a:rPr>
              <a:t>. 2015 Nov 27:188-90. (Abstract)</a:t>
            </a:r>
          </a:p>
          <a:p>
            <a:pPr marL="457200" indent="-457200">
              <a:buFont typeface="+mj-lt"/>
              <a:buAutoNum type="arabicPeriod"/>
            </a:pPr>
            <a:r>
              <a:rPr lang="en-US" sz="1800" dirty="0">
                <a:solidFill>
                  <a:schemeClr val="bg1"/>
                </a:solidFill>
              </a:rPr>
              <a:t>Herman CA, </a:t>
            </a:r>
            <a:r>
              <a:rPr lang="en-US" sz="1800" dirty="0" err="1">
                <a:solidFill>
                  <a:schemeClr val="bg1"/>
                </a:solidFill>
              </a:rPr>
              <a:t>Amilcar</a:t>
            </a:r>
            <a:r>
              <a:rPr lang="en-US" sz="1800" dirty="0">
                <a:solidFill>
                  <a:schemeClr val="bg1"/>
                </a:solidFill>
              </a:rPr>
              <a:t> CP</a:t>
            </a:r>
            <a:r>
              <a:rPr lang="en-US" sz="1800" i="1" dirty="0">
                <a:solidFill>
                  <a:schemeClr val="bg1"/>
                </a:solidFill>
              </a:rPr>
              <a:t>. Chiropractic management of an infant with paroxysmal tonic </a:t>
            </a:r>
            <a:r>
              <a:rPr lang="en-US" sz="1800" i="1" dirty="0" err="1">
                <a:solidFill>
                  <a:schemeClr val="bg1"/>
                </a:solidFill>
              </a:rPr>
              <a:t>upgaze</a:t>
            </a:r>
            <a:r>
              <a:rPr lang="en-US" sz="1800" i="1" dirty="0">
                <a:solidFill>
                  <a:schemeClr val="bg1"/>
                </a:solidFill>
              </a:rPr>
              <a:t> syndrome, congenital torticollis and upper cervical subluxation following birth trauma: a case report.</a:t>
            </a:r>
            <a:r>
              <a:rPr lang="en-US" sz="1800" dirty="0">
                <a:solidFill>
                  <a:schemeClr val="bg1"/>
                </a:solidFill>
              </a:rPr>
              <a:t> </a:t>
            </a:r>
            <a:r>
              <a:rPr lang="en-US" sz="1800" u="sng" dirty="0">
                <a:solidFill>
                  <a:schemeClr val="bg1"/>
                </a:solidFill>
              </a:rPr>
              <a:t>J of Upper Cervical </a:t>
            </a:r>
            <a:r>
              <a:rPr lang="en-US" sz="1800" u="sng" dirty="0" err="1">
                <a:solidFill>
                  <a:schemeClr val="bg1"/>
                </a:solidFill>
              </a:rPr>
              <a:t>Chiropr</a:t>
            </a:r>
            <a:r>
              <a:rPr lang="en-US" sz="1800" u="sng" dirty="0">
                <a:solidFill>
                  <a:schemeClr val="bg1"/>
                </a:solidFill>
              </a:rPr>
              <a:t> Res</a:t>
            </a:r>
            <a:r>
              <a:rPr lang="en-US" sz="1800" dirty="0">
                <a:solidFill>
                  <a:schemeClr val="bg1"/>
                </a:solidFill>
              </a:rPr>
              <a:t>. 2015 June 29:19-23</a:t>
            </a:r>
          </a:p>
        </p:txBody>
      </p:sp>
    </p:spTree>
    <p:extLst>
      <p:ext uri="{BB962C8B-B14F-4D97-AF65-F5344CB8AC3E}">
        <p14:creationId xmlns:p14="http://schemas.microsoft.com/office/powerpoint/2010/main" val="1243682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 NEW DIRECTION?</a:t>
            </a:r>
            <a:endParaRPr lang="en-US" dirty="0"/>
          </a:p>
        </p:txBody>
      </p:sp>
      <p:sp>
        <p:nvSpPr>
          <p:cNvPr id="3" name="Content Placeholder 2"/>
          <p:cNvSpPr>
            <a:spLocks noGrp="1"/>
          </p:cNvSpPr>
          <p:nvPr>
            <p:ph idx="1"/>
          </p:nvPr>
        </p:nvSpPr>
        <p:spPr>
          <a:xfrm>
            <a:off x="385463" y="2419251"/>
            <a:ext cx="7613478" cy="3948597"/>
          </a:xfrm>
        </p:spPr>
        <p:txBody>
          <a:bodyPr/>
          <a:lstStyle/>
          <a:p>
            <a:r>
              <a:rPr lang="en-US" dirty="0" smtClean="0"/>
              <a:t>I am lead instructor for CLET 3826 Head and Neck Clinical Case Integration</a:t>
            </a:r>
          </a:p>
          <a:p>
            <a:pPr lvl="1"/>
            <a:r>
              <a:rPr lang="en-US" dirty="0" smtClean="0"/>
              <a:t>Chiropractic management of neck/ar</a:t>
            </a:r>
            <a:r>
              <a:rPr lang="en-US" dirty="0"/>
              <a:t>m</a:t>
            </a:r>
            <a:r>
              <a:rPr lang="en-US" dirty="0" smtClean="0"/>
              <a:t> complaints, headaches, hearing loss, tinnitus, TBI, VBAI, etc..</a:t>
            </a:r>
          </a:p>
          <a:p>
            <a:pPr lvl="1"/>
            <a:r>
              <a:rPr lang="en-US" dirty="0" smtClean="0"/>
              <a:t>Great platform to mention Blair and stir up interest</a:t>
            </a:r>
          </a:p>
          <a:p>
            <a:r>
              <a:rPr lang="en-US" dirty="0" smtClean="0"/>
              <a:t>Students required to submit a 6 page literature review using a head and neck complaint or technique</a:t>
            </a:r>
          </a:p>
          <a:p>
            <a:r>
              <a:rPr lang="en-US" dirty="0" smtClean="0">
                <a:solidFill>
                  <a:schemeClr val="bg1"/>
                </a:solidFill>
              </a:rPr>
              <a:t>Common question after doing at literature search…..</a:t>
            </a:r>
            <a:r>
              <a:rPr lang="en-US" dirty="0" smtClean="0"/>
              <a:t>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2490" y="2212617"/>
            <a:ext cx="4361863" cy="4361863"/>
          </a:xfrm>
          <a:prstGeom prst="rect">
            <a:avLst/>
          </a:prstGeom>
        </p:spPr>
      </p:pic>
    </p:spTree>
    <p:extLst>
      <p:ext uri="{BB962C8B-B14F-4D97-AF65-F5344CB8AC3E}">
        <p14:creationId xmlns:p14="http://schemas.microsoft.com/office/powerpoint/2010/main" val="418084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77" y="944509"/>
            <a:ext cx="10458939" cy="1080938"/>
          </a:xfrm>
        </p:spPr>
        <p:txBody>
          <a:bodyPr>
            <a:normAutofit fontScale="90000"/>
          </a:bodyPr>
          <a:lstStyle/>
          <a:p>
            <a:r>
              <a:rPr lang="en-US" sz="4400" dirty="0" smtClean="0"/>
              <a:t>DOES </a:t>
            </a:r>
            <a:r>
              <a:rPr lang="en-US" sz="4400" dirty="0"/>
              <a:t>BLAIR HELP PATIENTS </a:t>
            </a:r>
            <a:r>
              <a:rPr lang="en-US" sz="4400" dirty="0" smtClean="0"/>
              <a:t>WITH NECK PAIN?</a:t>
            </a:r>
            <a:r>
              <a:rPr lang="en-US" u="sng" dirty="0"/>
              <a:t/>
            </a:r>
            <a:br>
              <a:rPr lang="en-US" u="sng"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7018" y="2025447"/>
            <a:ext cx="5644982" cy="483255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662" y="2102177"/>
            <a:ext cx="4687331" cy="4521046"/>
          </a:xfrm>
          <a:prstGeom prst="rect">
            <a:avLst/>
          </a:prstGeom>
        </p:spPr>
      </p:pic>
    </p:spTree>
    <p:extLst>
      <p:ext uri="{BB962C8B-B14F-4D97-AF65-F5344CB8AC3E}">
        <p14:creationId xmlns:p14="http://schemas.microsoft.com/office/powerpoint/2010/main" val="1132532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Answer…</a:t>
            </a:r>
            <a:endParaRPr lang="en-US" sz="5400" dirty="0"/>
          </a:p>
        </p:txBody>
      </p:sp>
      <p:sp>
        <p:nvSpPr>
          <p:cNvPr id="3" name="Content Placeholder 2"/>
          <p:cNvSpPr>
            <a:spLocks noGrp="1"/>
          </p:cNvSpPr>
          <p:nvPr>
            <p:ph idx="1"/>
          </p:nvPr>
        </p:nvSpPr>
        <p:spPr>
          <a:xfrm>
            <a:off x="680321" y="2336873"/>
            <a:ext cx="4928627" cy="3599316"/>
          </a:xfrm>
        </p:spPr>
        <p:txBody>
          <a:bodyPr/>
          <a:lstStyle/>
          <a:p>
            <a:pPr marL="0" indent="0">
              <a:buNone/>
            </a:pPr>
            <a:r>
              <a:rPr lang="en-US" dirty="0" smtClean="0"/>
              <a:t>“</a:t>
            </a:r>
            <a:r>
              <a:rPr lang="en-US" b="1" u="sng" dirty="0" smtClean="0"/>
              <a:t>Of course </a:t>
            </a:r>
            <a:r>
              <a:rPr lang="en-US" dirty="0" smtClean="0"/>
              <a:t>Blair works on neck pain and associated problems because we remove the primary subluxation!”</a:t>
            </a:r>
          </a:p>
          <a:p>
            <a:pPr marL="0" indent="0">
              <a:buNone/>
            </a:pPr>
            <a:r>
              <a:rPr lang="en-US" dirty="0" smtClean="0"/>
              <a:t>But the peer reviewed research did not show that!!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275" y="842196"/>
            <a:ext cx="5976812" cy="5093993"/>
          </a:xfrm>
          <a:prstGeom prst="rect">
            <a:avLst/>
          </a:prstGeom>
        </p:spPr>
      </p:pic>
    </p:spTree>
    <p:extLst>
      <p:ext uri="{BB962C8B-B14F-4D97-AF65-F5344CB8AC3E}">
        <p14:creationId xmlns:p14="http://schemas.microsoft.com/office/powerpoint/2010/main" val="1012902247"/>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docProps/app.xml><?xml version="1.0" encoding="utf-8"?>
<Properties xmlns="http://schemas.openxmlformats.org/officeDocument/2006/extended-properties" xmlns:vt="http://schemas.openxmlformats.org/officeDocument/2006/docPropsVTypes">
  <Template>TM04033917[[fn=Berlin]]</Template>
  <TotalTime>305</TotalTime>
  <Words>900</Words>
  <Application>Microsoft Office PowerPoint</Application>
  <PresentationFormat>Widescreen</PresentationFormat>
  <Paragraphs>138</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Trebuchet MS</vt:lpstr>
      <vt:lpstr>Wingdings</vt:lpstr>
      <vt:lpstr>Berlin</vt:lpstr>
      <vt:lpstr>New Direction in Research</vt:lpstr>
      <vt:lpstr>Education</vt:lpstr>
      <vt:lpstr> My Two Roles </vt:lpstr>
      <vt:lpstr>PowerPoint Presentation</vt:lpstr>
      <vt:lpstr>Awards &amp; Recognition</vt:lpstr>
      <vt:lpstr>Published Case Studies/Reports</vt:lpstr>
      <vt:lpstr>WHY A NEW DIRECTION?</vt:lpstr>
      <vt:lpstr>DOES BLAIR HELP PATIENTS WITH NECK PAIN? </vt:lpstr>
      <vt:lpstr>Answer…</vt:lpstr>
      <vt:lpstr>Not enough Blair articles on musculoskeletal neck complaints!!!</vt:lpstr>
      <vt:lpstr>Blair Published Research Topics</vt:lpstr>
      <vt:lpstr>Chiropractic Vitalistic Principles in Education </vt:lpstr>
      <vt:lpstr>Students Wanted More from Blair UC</vt:lpstr>
      <vt:lpstr>PowerPoint Presentation</vt:lpstr>
      <vt:lpstr>PowerPoint Presentation</vt:lpstr>
      <vt:lpstr>PowerPoint Presentation</vt:lpstr>
      <vt:lpstr>PowerPoint Presentation</vt:lpstr>
      <vt:lpstr>Three Published Peer Review Articles</vt:lpstr>
      <vt:lpstr>Resolution of Cervicalgia Following Blair Upper Cervical Technique: A Case Study &amp; Review of the Literature</vt:lpstr>
      <vt:lpstr>Resolution of Neck Pain and Upper Extremity Paresthesia in a 28-year-old Male Following Blair Upper Cervical Chiropractic Care to Reduce Vertebral Subluxation: A Case Study &amp; Review of the Literature </vt:lpstr>
      <vt:lpstr>Resolution of Neck Pain, Upper Extremity Paresthesia &amp; Dysautonomia in a 46-year-old Female with Loss of Cervical Curve and Spinal Degeneration Using Blair Upper Cervical Technique: A Case Study &amp; Review of the Literature </vt:lpstr>
      <vt:lpstr>PowerPoint Presentation</vt:lpstr>
      <vt:lpstr>Dysautonomia</vt:lpstr>
      <vt:lpstr>Symptoms of Dysautomonia</vt:lpstr>
      <vt:lpstr>Thermography, HRV and Dysautonomia</vt:lpstr>
      <vt:lpstr>PowerPoint Presentation</vt:lpstr>
    </vt:vector>
  </TitlesOfParts>
  <Company>Life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AnnexC117</dc:creator>
  <cp:lastModifiedBy>Dr. Charmaine Herman</cp:lastModifiedBy>
  <cp:revision>32</cp:revision>
  <dcterms:created xsi:type="dcterms:W3CDTF">2018-10-08T17:42:52Z</dcterms:created>
  <dcterms:modified xsi:type="dcterms:W3CDTF">2018-10-09T21:52:12Z</dcterms:modified>
</cp:coreProperties>
</file>