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57" r:id="rId23"/>
    <p:sldId id="258" r:id="rId24"/>
    <p:sldId id="283" r:id="rId25"/>
    <p:sldId id="285" r:id="rId26"/>
    <p:sldId id="306" r:id="rId27"/>
    <p:sldId id="286" r:id="rId28"/>
    <p:sldId id="287" r:id="rId29"/>
    <p:sldId id="292" r:id="rId30"/>
    <p:sldId id="293" r:id="rId31"/>
    <p:sldId id="288" r:id="rId32"/>
    <p:sldId id="289" r:id="rId33"/>
    <p:sldId id="290" r:id="rId34"/>
    <p:sldId id="291" r:id="rId35"/>
    <p:sldId id="294" r:id="rId36"/>
    <p:sldId id="295" r:id="rId37"/>
    <p:sldId id="296" r:id="rId38"/>
    <p:sldId id="297" r:id="rId39"/>
    <p:sldId id="344" r:id="rId40"/>
    <p:sldId id="300"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2488" y="52"/>
      </p:cViewPr>
      <p:guideLst>
        <p:guide orient="horz" pos="2160"/>
        <p:guide pos="2880"/>
      </p:guideLst>
    </p:cSldViewPr>
  </p:slideViewPr>
  <p:notesTextViewPr>
    <p:cViewPr>
      <p:scale>
        <a:sx n="1" d="1"/>
        <a:sy n="1" d="1"/>
      </p:scale>
      <p:origin x="0" y="0"/>
    </p:cViewPr>
  </p:notesTextViewPr>
  <p:sorterViewPr>
    <p:cViewPr>
      <p:scale>
        <a:sx n="100" d="100"/>
        <a:sy n="100" d="100"/>
      </p:scale>
      <p:origin x="0" y="-69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ACE83B-014A-4799-88B7-630BDECE0514}" type="datetimeFigureOut">
              <a:rPr lang="en-US" smtClean="0"/>
              <a:pPr/>
              <a:t>4/18/2024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6E7BCD-2B33-45B0-BE81-60471CCA31CA}" type="slidenum">
              <a:rPr lang="en-US" smtClean="0"/>
              <a:pPr/>
              <a:t>‹#›</a:t>
            </a:fld>
            <a:endParaRPr lang="en-US"/>
          </a:p>
        </p:txBody>
      </p:sp>
    </p:spTree>
    <p:extLst>
      <p:ext uri="{BB962C8B-B14F-4D97-AF65-F5344CB8AC3E}">
        <p14:creationId xmlns:p14="http://schemas.microsoft.com/office/powerpoint/2010/main" val="3038905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3D04E64-10D7-4410-BA32-BE58DF6A5D0B}" type="slidenum">
              <a:rPr lang="en-US" altLang="en-US" smtClean="0">
                <a:latin typeface="Arial" charset="0"/>
              </a:rPr>
              <a:pPr eaLnBrk="1" hangingPunct="1">
                <a:spcBef>
                  <a:spcPct val="0"/>
                </a:spcBef>
              </a:pPr>
              <a:t>8</a:t>
            </a:fld>
            <a:endParaRPr lang="en-US" altLang="en-US">
              <a:latin typeface="Arial" charset="0"/>
            </a:endParaRPr>
          </a:p>
        </p:txBody>
      </p:sp>
      <p:sp>
        <p:nvSpPr>
          <p:cNvPr id="1136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9658E45-C41F-47A3-A9FC-4B7955D536DC}" type="slidenum">
              <a:rPr lang="en-US" altLang="en-US">
                <a:latin typeface="Arial" charset="0"/>
              </a:rPr>
              <a:pPr algn="r" eaLnBrk="1" hangingPunct="1">
                <a:spcBef>
                  <a:spcPct val="0"/>
                </a:spcBef>
              </a:pPr>
              <a:t>8</a:t>
            </a:fld>
            <a:endParaRPr lang="en-US" altLang="en-US">
              <a:latin typeface="Arial" charset="0"/>
            </a:endParaRPr>
          </a:p>
        </p:txBody>
      </p:sp>
      <p:sp>
        <p:nvSpPr>
          <p:cNvPr id="11366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2B634AE-FBDB-42BA-A680-8B20B93D31B0}" type="slidenum">
              <a:rPr lang="en-US" altLang="en-US" smtClean="0">
                <a:latin typeface="Arial" charset="0"/>
              </a:rPr>
              <a:pPr eaLnBrk="1" hangingPunct="1">
                <a:spcBef>
                  <a:spcPct val="0"/>
                </a:spcBef>
              </a:pPr>
              <a:t>18</a:t>
            </a:fld>
            <a:endParaRPr lang="en-US" altLang="en-US">
              <a:latin typeface="Arial" charset="0"/>
            </a:endParaRPr>
          </a:p>
        </p:txBody>
      </p:sp>
      <p:sp>
        <p:nvSpPr>
          <p:cNvPr id="1228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1077A67-C2AB-44D9-B5ED-B793EAEFE0B2}" type="slidenum">
              <a:rPr lang="en-US" altLang="en-US">
                <a:latin typeface="Arial" charset="0"/>
              </a:rPr>
              <a:pPr algn="r" eaLnBrk="1" hangingPunct="1">
                <a:spcBef>
                  <a:spcPct val="0"/>
                </a:spcBef>
              </a:pPr>
              <a:t>18</a:t>
            </a:fld>
            <a:endParaRPr lang="en-US" altLang="en-US">
              <a:latin typeface="Arial" charset="0"/>
            </a:endParaRPr>
          </a:p>
        </p:txBody>
      </p:sp>
      <p:sp>
        <p:nvSpPr>
          <p:cNvPr id="12288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19FCD5D-9D7C-438E-89A0-62103DC893FC}" type="slidenum">
              <a:rPr lang="en-US" altLang="en-US" smtClean="0">
                <a:latin typeface="Arial" charset="0"/>
              </a:rPr>
              <a:pPr eaLnBrk="1" hangingPunct="1">
                <a:spcBef>
                  <a:spcPct val="0"/>
                </a:spcBef>
              </a:pPr>
              <a:t>19</a:t>
            </a:fld>
            <a:endParaRPr lang="en-US" alt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F6F4E30-DA41-4A33-880E-8B50EBA30523}" type="slidenum">
              <a:rPr lang="en-US" altLang="en-US" smtClean="0">
                <a:latin typeface="Arial" charset="0"/>
              </a:rPr>
              <a:pPr eaLnBrk="1" hangingPunct="1">
                <a:spcBef>
                  <a:spcPct val="0"/>
                </a:spcBef>
              </a:pPr>
              <a:t>20</a:t>
            </a:fld>
            <a:endParaRPr lang="en-US" alt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7AA83DA-374C-488B-B20A-9EA5F9DB9EE1}" type="slidenum">
              <a:rPr lang="en-US" altLang="en-US" smtClean="0">
                <a:latin typeface="Arial" charset="0"/>
              </a:rPr>
              <a:pPr eaLnBrk="1" hangingPunct="1">
                <a:spcBef>
                  <a:spcPct val="0"/>
                </a:spcBef>
              </a:pPr>
              <a:t>21</a:t>
            </a:fld>
            <a:endParaRPr lang="en-US" alt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3D1140-23D3-4996-8876-754F491EEE5D}" type="slidenum">
              <a:rPr lang="en-US" smtClean="0"/>
              <a:pPr>
                <a:defRPr/>
              </a:pPr>
              <a:t>22</a:t>
            </a:fld>
            <a:endParaRPr lang="en-US"/>
          </a:p>
        </p:txBody>
      </p:sp>
    </p:spTree>
    <p:extLst>
      <p:ext uri="{BB962C8B-B14F-4D97-AF65-F5344CB8AC3E}">
        <p14:creationId xmlns:p14="http://schemas.microsoft.com/office/powerpoint/2010/main" val="317964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miter lim="800000"/>
            <a:headEnd/>
            <a:tailEnd/>
          </a:ln>
        </p:spPr>
        <p:txBody>
          <a:bodyPr/>
          <a:lstStyle/>
          <a:p>
            <a:fld id="{9C432DEB-9CF0-4908-86E3-EE6A9ED5660A}" type="slidenum">
              <a:rPr lang="en-US" altLang="en-US"/>
              <a:pPr/>
              <a:t>28</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alt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miter lim="800000"/>
            <a:headEnd/>
            <a:tailEnd/>
          </a:ln>
        </p:spPr>
        <p:txBody>
          <a:bodyPr/>
          <a:lstStyle/>
          <a:p>
            <a:fld id="{C8F250AF-2536-4A90-97B7-E676C94FF77B}" type="slidenum">
              <a:rPr lang="en-US" altLang="en-US"/>
              <a:pPr/>
              <a:t>29</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alt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3E2F9478-65A2-4105-A439-138933590EDC}" type="slidenum">
              <a:rPr lang="en-US" altLang="en-US"/>
              <a:pPr/>
              <a:t>30</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alt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miter lim="800000"/>
            <a:headEnd/>
            <a:tailEnd/>
          </a:ln>
        </p:spPr>
        <p:txBody>
          <a:bodyPr/>
          <a:lstStyle/>
          <a:p>
            <a:fld id="{E54AB526-E68B-4F5C-9065-50EA871CE249}" type="slidenum">
              <a:rPr lang="en-US" altLang="en-US"/>
              <a:pPr/>
              <a:t>31</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alt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miter lim="800000"/>
            <a:headEnd/>
            <a:tailEnd/>
          </a:ln>
        </p:spPr>
        <p:txBody>
          <a:bodyPr/>
          <a:lstStyle/>
          <a:p>
            <a:fld id="{39F9EE2E-6DDB-4834-B56D-8F211E04C705}" type="slidenum">
              <a:rPr lang="en-US" altLang="en-US"/>
              <a:pPr/>
              <a:t>32</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3FC9AE1-C1AB-43E5-B8D1-039784D60C0D}" type="slidenum">
              <a:rPr lang="en-US" altLang="en-US" smtClean="0">
                <a:latin typeface="Arial" charset="0"/>
              </a:rPr>
              <a:pPr eaLnBrk="1" hangingPunct="1">
                <a:spcBef>
                  <a:spcPct val="0"/>
                </a:spcBef>
              </a:pPr>
              <a:t>9</a:t>
            </a:fld>
            <a:endParaRPr lang="en-US" alt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C07EEF80-9D2B-4106-8661-9326E2949971}" type="slidenum">
              <a:rPr lang="en-US" altLang="en-US"/>
              <a:pPr/>
              <a:t>33</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lim="800000"/>
            <a:headEnd/>
            <a:tailEnd/>
          </a:ln>
        </p:spPr>
        <p:txBody>
          <a:bodyPr/>
          <a:lstStyle/>
          <a:p>
            <a:fld id="{5E5BC2B8-ED09-47E2-BCD6-9224A164490B}" type="slidenum">
              <a:rPr lang="en-US" altLang="en-US"/>
              <a:pPr/>
              <a:t>34</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alt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miter lim="800000"/>
            <a:headEnd/>
            <a:tailEnd/>
          </a:ln>
        </p:spPr>
        <p:txBody>
          <a:bodyPr/>
          <a:lstStyle/>
          <a:p>
            <a:fld id="{7752A4A9-9E1E-4C5E-8D77-4680D3BAA95C}" type="slidenum">
              <a:rPr lang="en-US" altLang="en-US"/>
              <a:pPr/>
              <a:t>35</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alt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fld id="{768D9671-B418-407F-A142-8C06E21474A5}" type="slidenum">
              <a:rPr lang="en-US" altLang="en-US"/>
              <a:pPr/>
              <a:t>36</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alt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miter lim="800000"/>
            <a:headEnd/>
            <a:tailEnd/>
          </a:ln>
        </p:spPr>
        <p:txBody>
          <a:bodyPr/>
          <a:lstStyle/>
          <a:p>
            <a:fld id="{6AE02DAB-A86D-43C1-834E-6013D25EF1AC}" type="slidenum">
              <a:rPr lang="en-US" altLang="en-US"/>
              <a:pPr/>
              <a:t>37</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alt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fld id="{A467F3FC-81E6-4A55-8DFB-4CACC395327E}" type="slidenum">
              <a:rPr lang="en-US" altLang="en-US"/>
              <a:pPr/>
              <a:t>38</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alt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miter lim="800000"/>
            <a:headEnd/>
            <a:tailEnd/>
          </a:ln>
        </p:spPr>
        <p:txBody>
          <a:bodyPr/>
          <a:lstStyle/>
          <a:p>
            <a:fld id="{F30C62AC-4C67-438C-802F-8D489713DA1D}" type="slidenum">
              <a:rPr lang="en-US" altLang="en-US"/>
              <a:pPr/>
              <a:t>40</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C54C6DB-A6BD-4E4C-8209-AADB80277577}" type="slidenum">
              <a:rPr lang="en-US" altLang="en-US" smtClean="0">
                <a:latin typeface="Arial" charset="0"/>
              </a:rPr>
              <a:pPr eaLnBrk="1" hangingPunct="1">
                <a:spcBef>
                  <a:spcPct val="0"/>
                </a:spcBef>
              </a:pPr>
              <a:t>10</a:t>
            </a:fld>
            <a:endParaRPr lang="en-US" alt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C54B996-668B-4CC3-A559-12F632019C1A}" type="slidenum">
              <a:rPr lang="en-US" altLang="en-US" smtClean="0">
                <a:latin typeface="Arial" charset="0"/>
              </a:rPr>
              <a:pPr eaLnBrk="1" hangingPunct="1">
                <a:spcBef>
                  <a:spcPct val="0"/>
                </a:spcBef>
              </a:pPr>
              <a:t>11</a:t>
            </a:fld>
            <a:endParaRPr lang="en-US" alt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6B88A58-6907-478F-97F9-FB9A859324A0}" type="slidenum">
              <a:rPr lang="en-US" altLang="en-US" smtClean="0">
                <a:latin typeface="Arial" charset="0"/>
              </a:rPr>
              <a:pPr eaLnBrk="1" hangingPunct="1">
                <a:spcBef>
                  <a:spcPct val="0"/>
                </a:spcBef>
              </a:pPr>
              <a:t>12</a:t>
            </a:fld>
            <a:endParaRPr lang="en-US" alt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C611BB-F02C-4027-B4C7-9E4A7D2D9357}" type="slidenum">
              <a:rPr lang="en-US" altLang="en-US" smtClean="0">
                <a:latin typeface="Arial" charset="0"/>
              </a:rPr>
              <a:pPr eaLnBrk="1" hangingPunct="1">
                <a:spcBef>
                  <a:spcPct val="0"/>
                </a:spcBef>
              </a:pPr>
              <a:t>13</a:t>
            </a:fld>
            <a:endParaRPr lang="en-US"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B0FB22F-DEC8-41FF-A7DB-50F0A711587A}" type="slidenum">
              <a:rPr lang="en-US" altLang="en-US" smtClean="0">
                <a:latin typeface="Arial" charset="0"/>
              </a:rPr>
              <a:pPr eaLnBrk="1" hangingPunct="1">
                <a:spcBef>
                  <a:spcPct val="0"/>
                </a:spcBef>
              </a:pPr>
              <a:t>14</a:t>
            </a:fld>
            <a:endParaRPr lang="en-US"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0B08F85-5BE9-45CB-B1B6-7C03CC7970AA}" type="slidenum">
              <a:rPr lang="en-US" altLang="en-US" smtClean="0">
                <a:latin typeface="Arial" charset="0"/>
              </a:rPr>
              <a:pPr eaLnBrk="1" hangingPunct="1">
                <a:spcBef>
                  <a:spcPct val="0"/>
                </a:spcBef>
              </a:pPr>
              <a:t>15</a:t>
            </a:fld>
            <a:endParaRPr lang="en-US" alt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7392E3B-5623-43B9-AEDF-3B5E4E8EB42F}" type="slidenum">
              <a:rPr lang="en-US" altLang="en-US" smtClean="0">
                <a:latin typeface="Arial" charset="0"/>
              </a:rPr>
              <a:pPr eaLnBrk="1" hangingPunct="1">
                <a:spcBef>
                  <a:spcPct val="0"/>
                </a:spcBef>
              </a:pPr>
              <a:t>16</a:t>
            </a:fld>
            <a:endParaRPr lang="en-US" altLang="en-US">
              <a:latin typeface="Arial" charset="0"/>
            </a:endParaRPr>
          </a:p>
        </p:txBody>
      </p:sp>
      <p:sp>
        <p:nvSpPr>
          <p:cNvPr id="1218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84F018B-BB19-4FDA-BAF5-7DE0A76B6CA4}" type="slidenum">
              <a:rPr lang="en-US" altLang="en-US">
                <a:latin typeface="Arial" charset="0"/>
              </a:rPr>
              <a:pPr algn="r" eaLnBrk="1" hangingPunct="1">
                <a:spcBef>
                  <a:spcPct val="0"/>
                </a:spcBef>
              </a:pPr>
              <a:t>16</a:t>
            </a:fld>
            <a:endParaRPr lang="en-US" altLang="en-US">
              <a:latin typeface="Arial" charset="0"/>
            </a:endParaRPr>
          </a:p>
        </p:txBody>
      </p:sp>
      <p:sp>
        <p:nvSpPr>
          <p:cNvPr id="12186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F89C487-1BFC-486B-91CF-E7AE8478D896}" type="datetimeFigureOut">
              <a:rPr lang="en-US" smtClean="0"/>
              <a:pPr/>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B7E599-9C9A-4E32-8F16-77012A7840A5}" type="slidenum">
              <a:rPr lang="en-US" smtClean="0"/>
              <a:pPr/>
              <a:t>‹#›</a:t>
            </a:fld>
            <a:endParaRPr lang="en-US"/>
          </a:p>
        </p:txBody>
      </p:sp>
    </p:spTree>
    <p:extLst>
      <p:ext uri="{BB962C8B-B14F-4D97-AF65-F5344CB8AC3E}">
        <p14:creationId xmlns:p14="http://schemas.microsoft.com/office/powerpoint/2010/main" val="262137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89C487-1BFC-486B-91CF-E7AE8478D896}" type="datetimeFigureOut">
              <a:rPr lang="en-US" smtClean="0"/>
              <a:pPr/>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7E599-9C9A-4E32-8F16-77012A7840A5}" type="slidenum">
              <a:rPr lang="en-US" smtClean="0"/>
              <a:pPr/>
              <a:t>‹#›</a:t>
            </a:fld>
            <a:endParaRPr lang="en-US"/>
          </a:p>
        </p:txBody>
      </p:sp>
    </p:spTree>
    <p:extLst>
      <p:ext uri="{BB962C8B-B14F-4D97-AF65-F5344CB8AC3E}">
        <p14:creationId xmlns:p14="http://schemas.microsoft.com/office/powerpoint/2010/main" val="355379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89C487-1BFC-486B-91CF-E7AE8478D896}" type="datetimeFigureOut">
              <a:rPr lang="en-US" smtClean="0"/>
              <a:pPr/>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7E599-9C9A-4E32-8F16-77012A7840A5}" type="slidenum">
              <a:rPr lang="en-US" smtClean="0"/>
              <a:pPr/>
              <a:t>‹#›</a:t>
            </a:fld>
            <a:endParaRPr lang="en-US"/>
          </a:p>
        </p:txBody>
      </p:sp>
    </p:spTree>
    <p:extLst>
      <p:ext uri="{BB962C8B-B14F-4D97-AF65-F5344CB8AC3E}">
        <p14:creationId xmlns:p14="http://schemas.microsoft.com/office/powerpoint/2010/main" val="20475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89C487-1BFC-486B-91CF-E7AE8478D896}" type="datetimeFigureOut">
              <a:rPr lang="en-US" smtClean="0"/>
              <a:pPr/>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7E599-9C9A-4E32-8F16-77012A7840A5}" type="slidenum">
              <a:rPr lang="en-US" smtClean="0"/>
              <a:pPr/>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226815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89C487-1BFC-486B-91CF-E7AE8478D896}" type="datetimeFigureOut">
              <a:rPr lang="en-US" smtClean="0"/>
              <a:pPr/>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7E599-9C9A-4E32-8F16-77012A7840A5}" type="slidenum">
              <a:rPr lang="en-US" smtClean="0"/>
              <a:pPr/>
              <a:t>‹#›</a:t>
            </a:fld>
            <a:endParaRPr lang="en-US"/>
          </a:p>
        </p:txBody>
      </p:sp>
    </p:spTree>
    <p:extLst>
      <p:ext uri="{BB962C8B-B14F-4D97-AF65-F5344CB8AC3E}">
        <p14:creationId xmlns:p14="http://schemas.microsoft.com/office/powerpoint/2010/main" val="1346605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AF89C487-1BFC-486B-91CF-E7AE8478D896}" type="datetimeFigureOut">
              <a:rPr lang="en-US" smtClean="0"/>
              <a:pPr/>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B7E599-9C9A-4E32-8F16-77012A7840A5}" type="slidenum">
              <a:rPr lang="en-US" smtClean="0"/>
              <a:pPr/>
              <a:t>‹#›</a:t>
            </a:fld>
            <a:endParaRPr lang="en-US"/>
          </a:p>
        </p:txBody>
      </p:sp>
    </p:spTree>
    <p:extLst>
      <p:ext uri="{BB962C8B-B14F-4D97-AF65-F5344CB8AC3E}">
        <p14:creationId xmlns:p14="http://schemas.microsoft.com/office/powerpoint/2010/main" val="1812894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AF89C487-1BFC-486B-91CF-E7AE8478D896}" type="datetimeFigureOut">
              <a:rPr lang="en-US" smtClean="0"/>
              <a:pPr/>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B7E599-9C9A-4E32-8F16-77012A7840A5}" type="slidenum">
              <a:rPr lang="en-US" smtClean="0"/>
              <a:pPr/>
              <a:t>‹#›</a:t>
            </a:fld>
            <a:endParaRPr lang="en-US"/>
          </a:p>
        </p:txBody>
      </p:sp>
    </p:spTree>
    <p:extLst>
      <p:ext uri="{BB962C8B-B14F-4D97-AF65-F5344CB8AC3E}">
        <p14:creationId xmlns:p14="http://schemas.microsoft.com/office/powerpoint/2010/main" val="2360681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89C487-1BFC-486B-91CF-E7AE8478D896}"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7E599-9C9A-4E32-8F16-77012A7840A5}" type="slidenum">
              <a:rPr lang="en-US" smtClean="0"/>
              <a:pPr/>
              <a:t>‹#›</a:t>
            </a:fld>
            <a:endParaRPr lang="en-US"/>
          </a:p>
        </p:txBody>
      </p:sp>
    </p:spTree>
    <p:extLst>
      <p:ext uri="{BB962C8B-B14F-4D97-AF65-F5344CB8AC3E}">
        <p14:creationId xmlns:p14="http://schemas.microsoft.com/office/powerpoint/2010/main" val="239668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89C487-1BFC-486B-91CF-E7AE8478D896}"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7E599-9C9A-4E32-8F16-77012A7840A5}" type="slidenum">
              <a:rPr lang="en-US" smtClean="0"/>
              <a:pPr/>
              <a:t>‹#›</a:t>
            </a:fld>
            <a:endParaRPr lang="en-US"/>
          </a:p>
        </p:txBody>
      </p:sp>
    </p:spTree>
    <p:extLst>
      <p:ext uri="{BB962C8B-B14F-4D97-AF65-F5344CB8AC3E}">
        <p14:creationId xmlns:p14="http://schemas.microsoft.com/office/powerpoint/2010/main" val="228424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89C487-1BFC-486B-91CF-E7AE8478D896}"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7E599-9C9A-4E32-8F16-77012A7840A5}" type="slidenum">
              <a:rPr lang="en-US" smtClean="0"/>
              <a:pPr/>
              <a:t>‹#›</a:t>
            </a:fld>
            <a:endParaRPr lang="en-US"/>
          </a:p>
        </p:txBody>
      </p:sp>
    </p:spTree>
    <p:extLst>
      <p:ext uri="{BB962C8B-B14F-4D97-AF65-F5344CB8AC3E}">
        <p14:creationId xmlns:p14="http://schemas.microsoft.com/office/powerpoint/2010/main" val="339339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89C487-1BFC-486B-91CF-E7AE8478D896}"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7E599-9C9A-4E32-8F16-77012A7840A5}" type="slidenum">
              <a:rPr lang="en-US" smtClean="0"/>
              <a:pPr/>
              <a:t>‹#›</a:t>
            </a:fld>
            <a:endParaRPr lang="en-US"/>
          </a:p>
        </p:txBody>
      </p:sp>
    </p:spTree>
    <p:extLst>
      <p:ext uri="{BB962C8B-B14F-4D97-AF65-F5344CB8AC3E}">
        <p14:creationId xmlns:p14="http://schemas.microsoft.com/office/powerpoint/2010/main" val="30395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89C487-1BFC-486B-91CF-E7AE8478D896}" type="datetimeFigureOut">
              <a:rPr lang="en-US" smtClean="0"/>
              <a:pPr/>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7E599-9C9A-4E32-8F16-77012A7840A5}" type="slidenum">
              <a:rPr lang="en-US" smtClean="0"/>
              <a:pPr/>
              <a:t>‹#›</a:t>
            </a:fld>
            <a:endParaRPr lang="en-US"/>
          </a:p>
        </p:txBody>
      </p:sp>
    </p:spTree>
    <p:extLst>
      <p:ext uri="{BB962C8B-B14F-4D97-AF65-F5344CB8AC3E}">
        <p14:creationId xmlns:p14="http://schemas.microsoft.com/office/powerpoint/2010/main" val="49046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89C487-1BFC-486B-91CF-E7AE8478D896}" type="datetimeFigureOut">
              <a:rPr lang="en-US" smtClean="0"/>
              <a:pPr/>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B7E599-9C9A-4E32-8F16-77012A7840A5}" type="slidenum">
              <a:rPr lang="en-US" smtClean="0"/>
              <a:pPr/>
              <a:t>‹#›</a:t>
            </a:fld>
            <a:endParaRPr lang="en-US"/>
          </a:p>
        </p:txBody>
      </p:sp>
    </p:spTree>
    <p:extLst>
      <p:ext uri="{BB962C8B-B14F-4D97-AF65-F5344CB8AC3E}">
        <p14:creationId xmlns:p14="http://schemas.microsoft.com/office/powerpoint/2010/main" val="570342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89C487-1BFC-486B-91CF-E7AE8478D896}" type="datetimeFigureOut">
              <a:rPr lang="en-US" smtClean="0"/>
              <a:pPr/>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B7E599-9C9A-4E32-8F16-77012A7840A5}" type="slidenum">
              <a:rPr lang="en-US" smtClean="0"/>
              <a:pPr/>
              <a:t>‹#›</a:t>
            </a:fld>
            <a:endParaRPr lang="en-US"/>
          </a:p>
        </p:txBody>
      </p:sp>
    </p:spTree>
    <p:extLst>
      <p:ext uri="{BB962C8B-B14F-4D97-AF65-F5344CB8AC3E}">
        <p14:creationId xmlns:p14="http://schemas.microsoft.com/office/powerpoint/2010/main" val="2440923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9C487-1BFC-486B-91CF-E7AE8478D896}" type="datetimeFigureOut">
              <a:rPr lang="en-US" smtClean="0"/>
              <a:pPr/>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B7E599-9C9A-4E32-8F16-77012A7840A5}" type="slidenum">
              <a:rPr lang="en-US" smtClean="0"/>
              <a:pPr/>
              <a:t>‹#›</a:t>
            </a:fld>
            <a:endParaRPr lang="en-US"/>
          </a:p>
        </p:txBody>
      </p:sp>
    </p:spTree>
    <p:extLst>
      <p:ext uri="{BB962C8B-B14F-4D97-AF65-F5344CB8AC3E}">
        <p14:creationId xmlns:p14="http://schemas.microsoft.com/office/powerpoint/2010/main" val="468782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89C487-1BFC-486B-91CF-E7AE8478D896}" type="datetimeFigureOut">
              <a:rPr lang="en-US" smtClean="0"/>
              <a:pPr/>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7E599-9C9A-4E32-8F16-77012A7840A5}" type="slidenum">
              <a:rPr lang="en-US" smtClean="0"/>
              <a:pPr/>
              <a:t>‹#›</a:t>
            </a:fld>
            <a:endParaRPr lang="en-US"/>
          </a:p>
        </p:txBody>
      </p:sp>
    </p:spTree>
    <p:extLst>
      <p:ext uri="{BB962C8B-B14F-4D97-AF65-F5344CB8AC3E}">
        <p14:creationId xmlns:p14="http://schemas.microsoft.com/office/powerpoint/2010/main" val="2118033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89C487-1BFC-486B-91CF-E7AE8478D896}" type="datetimeFigureOut">
              <a:rPr lang="en-US" smtClean="0"/>
              <a:pPr/>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7E599-9C9A-4E32-8F16-77012A7840A5}" type="slidenum">
              <a:rPr lang="en-US" smtClean="0"/>
              <a:pPr/>
              <a:t>‹#›</a:t>
            </a:fld>
            <a:endParaRPr lang="en-US"/>
          </a:p>
        </p:txBody>
      </p:sp>
    </p:spTree>
    <p:extLst>
      <p:ext uri="{BB962C8B-B14F-4D97-AF65-F5344CB8AC3E}">
        <p14:creationId xmlns:p14="http://schemas.microsoft.com/office/powerpoint/2010/main" val="1707689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F89C487-1BFC-486B-91CF-E7AE8478D896}" type="datetimeFigureOut">
              <a:rPr lang="en-US" smtClean="0"/>
              <a:pPr/>
              <a:t>4/18/2024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3B7E599-9C9A-4E32-8F16-77012A7840A5}" type="slidenum">
              <a:rPr lang="en-US" smtClean="0"/>
              <a:pPr/>
              <a:t>‹#›</a:t>
            </a:fld>
            <a:endParaRPr lang="en-US"/>
          </a:p>
        </p:txBody>
      </p:sp>
    </p:spTree>
    <p:extLst>
      <p:ext uri="{BB962C8B-B14F-4D97-AF65-F5344CB8AC3E}">
        <p14:creationId xmlns:p14="http://schemas.microsoft.com/office/powerpoint/2010/main" val="13814313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74638"/>
            <a:ext cx="8229600" cy="5440362"/>
          </a:xfrm>
        </p:spPr>
        <p:txBody>
          <a:bodyPr/>
          <a:lstStyle/>
          <a:p>
            <a:r>
              <a:rPr lang="en-US" altLang="en-US" sz="7200" dirty="0"/>
              <a:t>Blair Upper Cervical Research</a:t>
            </a:r>
          </a:p>
        </p:txBody>
      </p:sp>
      <p:sp>
        <p:nvSpPr>
          <p:cNvPr id="39939" name="Content Placeholder 2"/>
          <p:cNvSpPr>
            <a:spLocks noGrp="1"/>
          </p:cNvSpPr>
          <p:nvPr>
            <p:ph idx="1"/>
          </p:nvPr>
        </p:nvSpPr>
        <p:spPr>
          <a:xfrm>
            <a:off x="381000" y="4876800"/>
            <a:ext cx="8153400" cy="1706562"/>
          </a:xfrm>
        </p:spPr>
        <p:txBody>
          <a:bodyPr>
            <a:normAutofit fontScale="70000" lnSpcReduction="20000"/>
          </a:bodyPr>
          <a:lstStyle/>
          <a:p>
            <a:pPr marL="0" indent="0">
              <a:buNone/>
            </a:pPr>
            <a:r>
              <a:rPr lang="en-US" altLang="en-US" dirty="0"/>
              <a:t> Hour 3   </a:t>
            </a:r>
            <a:r>
              <a:rPr lang="en-US" altLang="en-US" b="1" dirty="0"/>
              <a:t>Blair Research</a:t>
            </a:r>
          </a:p>
          <a:p>
            <a:r>
              <a:rPr lang="en-US" sz="2400" dirty="0"/>
              <a:t>The slides are properties of</a:t>
            </a:r>
          </a:p>
          <a:p>
            <a:r>
              <a:rPr lang="en-US" sz="2400" dirty="0"/>
              <a:t>Dr. Thomas Forest, Dr. Dennis Campbell</a:t>
            </a:r>
            <a:r>
              <a:rPr lang="en-US" sz="2400"/>
              <a:t>, &amp;</a:t>
            </a:r>
            <a:endParaRPr lang="en-US" sz="2400" dirty="0"/>
          </a:p>
          <a:p>
            <a:r>
              <a:rPr lang="en-US" sz="2400" dirty="0"/>
              <a:t>Dr. Todd Hubbard</a:t>
            </a:r>
            <a:r>
              <a:rPr lang="en-US" dirty="0"/>
              <a:t>.</a:t>
            </a:r>
            <a:endParaRPr lang="en-US" sz="2400" dirty="0"/>
          </a:p>
          <a:p>
            <a:r>
              <a:rPr lang="en-US" sz="2400" dirty="0"/>
              <a:t>Certified Advanced Blair Instructors</a:t>
            </a:r>
          </a:p>
          <a:p>
            <a:r>
              <a:rPr lang="en-US" sz="2400" b="1" dirty="0"/>
              <a:t>They are not to be copied nor distributed</a:t>
            </a:r>
          </a:p>
          <a:p>
            <a:endParaRPr lang="en-US" altLang="en-US" dirty="0"/>
          </a:p>
        </p:txBody>
      </p:sp>
    </p:spTree>
    <p:extLst>
      <p:ext uri="{BB962C8B-B14F-4D97-AF65-F5344CB8AC3E}">
        <p14:creationId xmlns:p14="http://schemas.microsoft.com/office/powerpoint/2010/main" val="463312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z="7200"/>
              <a:t>ASR</a:t>
            </a:r>
          </a:p>
        </p:txBody>
      </p:sp>
      <p:sp>
        <p:nvSpPr>
          <p:cNvPr id="49155" name="Content Placeholder 2"/>
          <p:cNvSpPr>
            <a:spLocks noGrp="1"/>
          </p:cNvSpPr>
          <p:nvPr>
            <p:ph sz="half" idx="1"/>
          </p:nvPr>
        </p:nvSpPr>
        <p:spPr/>
        <p:txBody>
          <a:bodyPr/>
          <a:lstStyle/>
          <a:p>
            <a:endParaRPr lang="en-US" altLang="en-US"/>
          </a:p>
        </p:txBody>
      </p:sp>
      <p:sp>
        <p:nvSpPr>
          <p:cNvPr id="49156" name="Content Placeholder 3"/>
          <p:cNvSpPr>
            <a:spLocks noGrp="1"/>
          </p:cNvSpPr>
          <p:nvPr>
            <p:ph sz="half" idx="2"/>
          </p:nvPr>
        </p:nvSpPr>
        <p:spPr/>
        <p:txBody>
          <a:bodyPr/>
          <a:lstStyle/>
          <a:p>
            <a:endParaRPr lang="en-US" altLang="en-US"/>
          </a:p>
        </p:txBody>
      </p:sp>
      <p:pic>
        <p:nvPicPr>
          <p:cNvPr id="49157" name="Picture 3" descr="H:\Ct scan\CIALONA GIOVANNI\TC2011149005.jpg"/>
          <p:cNvPicPr>
            <a:picLocks noChangeAspect="1" noChangeArrowheads="1"/>
          </p:cNvPicPr>
          <p:nvPr/>
        </p:nvPicPr>
        <p:blipFill>
          <a:blip r:embed="rId3" cstate="print">
            <a:extLst>
              <a:ext uri="{28A0092B-C50C-407E-A947-70E740481C1C}">
                <a14:useLocalDpi xmlns:a14="http://schemas.microsoft.com/office/drawing/2010/main" val="0"/>
              </a:ext>
            </a:extLst>
          </a:blip>
          <a:srcRect l="49632" t="25296" r="10368" b="6718"/>
          <a:stretch>
            <a:fillRect/>
          </a:stretch>
        </p:blipFill>
        <p:spPr bwMode="auto">
          <a:xfrm>
            <a:off x="1143000" y="1895475"/>
            <a:ext cx="3382963"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4" descr="H:\Ct scan\CIALONA GIOVANNI\TC2011149007.jpg"/>
          <p:cNvPicPr>
            <a:picLocks noChangeAspect="1" noChangeArrowheads="1"/>
          </p:cNvPicPr>
          <p:nvPr/>
        </p:nvPicPr>
        <p:blipFill>
          <a:blip r:embed="rId4" cstate="print">
            <a:extLst>
              <a:ext uri="{28A0092B-C50C-407E-A947-70E740481C1C}">
                <a14:useLocalDpi xmlns:a14="http://schemas.microsoft.com/office/drawing/2010/main" val="0"/>
              </a:ext>
            </a:extLst>
          </a:blip>
          <a:srcRect l="12892" t="27867" r="41226"/>
          <a:stretch>
            <a:fillRect/>
          </a:stretch>
        </p:blipFill>
        <p:spPr bwMode="auto">
          <a:xfrm>
            <a:off x="4525963" y="1895475"/>
            <a:ext cx="36576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Box 9"/>
          <p:cNvSpPr txBox="1">
            <a:spLocks noChangeArrowheads="1"/>
          </p:cNvSpPr>
          <p:nvPr/>
        </p:nvSpPr>
        <p:spPr bwMode="auto">
          <a:xfrm>
            <a:off x="1981200" y="4876800"/>
            <a:ext cx="350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R</a:t>
            </a:r>
          </a:p>
        </p:txBody>
      </p:sp>
      <p:sp>
        <p:nvSpPr>
          <p:cNvPr id="49160" name="TextBox 11"/>
          <p:cNvSpPr txBox="1">
            <a:spLocks noChangeArrowheads="1"/>
          </p:cNvSpPr>
          <p:nvPr/>
        </p:nvSpPr>
        <p:spPr bwMode="auto">
          <a:xfrm>
            <a:off x="5181600" y="5029200"/>
            <a:ext cx="314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L</a:t>
            </a:r>
          </a:p>
        </p:txBody>
      </p:sp>
    </p:spTree>
    <p:extLst>
      <p:ext uri="{BB962C8B-B14F-4D97-AF65-F5344CB8AC3E}">
        <p14:creationId xmlns:p14="http://schemas.microsoft.com/office/powerpoint/2010/main" val="2910379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en-US" altLang="en-US"/>
          </a:p>
        </p:txBody>
      </p:sp>
      <p:sp>
        <p:nvSpPr>
          <p:cNvPr id="50179" name="Content Placeholder 2"/>
          <p:cNvSpPr>
            <a:spLocks noGrp="1"/>
          </p:cNvSpPr>
          <p:nvPr>
            <p:ph sz="half" idx="1"/>
          </p:nvPr>
        </p:nvSpPr>
        <p:spPr/>
        <p:txBody>
          <a:bodyPr/>
          <a:lstStyle/>
          <a:p>
            <a:endParaRPr lang="en-US" altLang="en-US"/>
          </a:p>
        </p:txBody>
      </p:sp>
      <p:sp>
        <p:nvSpPr>
          <p:cNvPr id="50180" name="Content Placeholder 3"/>
          <p:cNvSpPr>
            <a:spLocks noGrp="1"/>
          </p:cNvSpPr>
          <p:nvPr>
            <p:ph sz="half" idx="2"/>
          </p:nvPr>
        </p:nvSpPr>
        <p:spPr/>
        <p:txBody>
          <a:bodyPr/>
          <a:lstStyle/>
          <a:p>
            <a:endParaRPr lang="en-US" altLang="en-US"/>
          </a:p>
        </p:txBody>
      </p:sp>
      <p:pic>
        <p:nvPicPr>
          <p:cNvPr id="50181" name="Picture 2" descr="H:\Ct scan\CIALONA GIOVANNI\TC2011149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947738"/>
            <a:ext cx="7467600" cy="780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00200" y="685800"/>
            <a:ext cx="5622053"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Measure angles</a:t>
            </a:r>
          </a:p>
        </p:txBody>
      </p:sp>
    </p:spTree>
    <p:extLst>
      <p:ext uri="{BB962C8B-B14F-4D97-AF65-F5344CB8AC3E}">
        <p14:creationId xmlns:p14="http://schemas.microsoft.com/office/powerpoint/2010/main" val="3707667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274638"/>
            <a:ext cx="8229600" cy="1477962"/>
          </a:xfrm>
        </p:spPr>
        <p:txBody>
          <a:bodyPr/>
          <a:lstStyle/>
          <a:p>
            <a:r>
              <a:rPr lang="en-US" altLang="en-US" sz="2400" b="1"/>
              <a:t>Upper Cervical Chiropractic Care for a 10-year-old Patient with Complex Regional Pain Syndrome</a:t>
            </a:r>
            <a:br>
              <a:rPr lang="en-US" altLang="en-US" sz="2400"/>
            </a:br>
            <a:r>
              <a:rPr lang="en-US" altLang="en-US" sz="1600"/>
              <a:t>Lauren Millman, D.C., Thomas Forest, D.C., Todd Hubbard, D.D., M.S. </a:t>
            </a:r>
            <a:r>
              <a:rPr lang="en-US" altLang="en-US" sz="1600" i="1"/>
              <a:t>Journal  of Upper Cervical Chiropractic  Research </a:t>
            </a:r>
            <a:r>
              <a:rPr lang="en-US" altLang="en-US" sz="1600"/>
              <a:t>– October 10, 2012-pages 85-91</a:t>
            </a:r>
            <a:endParaRPr lang="en-US" altLang="en-US" sz="2400"/>
          </a:p>
        </p:txBody>
      </p:sp>
      <p:sp>
        <p:nvSpPr>
          <p:cNvPr id="51203" name="Content Placeholder 2"/>
          <p:cNvSpPr>
            <a:spLocks noGrp="1"/>
          </p:cNvSpPr>
          <p:nvPr>
            <p:ph idx="1"/>
          </p:nvPr>
        </p:nvSpPr>
        <p:spPr/>
        <p:txBody>
          <a:bodyPr/>
          <a:lstStyle/>
          <a:p>
            <a:r>
              <a:rPr lang="en-US" altLang="en-US" sz="1600" b="1"/>
              <a:t>Objective-</a:t>
            </a:r>
            <a:r>
              <a:rPr lang="en-US" altLang="en-US" sz="1600"/>
              <a:t> To review the effectiveness of chiropractic care using a specific upper cervical technique in the case of a 10-year-old male with Complex Regional Pain Syndrome.</a:t>
            </a:r>
          </a:p>
        </p:txBody>
      </p:sp>
    </p:spTree>
    <p:extLst>
      <p:ext uri="{BB962C8B-B14F-4D97-AF65-F5344CB8AC3E}">
        <p14:creationId xmlns:p14="http://schemas.microsoft.com/office/powerpoint/2010/main" val="394282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274638"/>
            <a:ext cx="8229600" cy="1477962"/>
          </a:xfrm>
        </p:spPr>
        <p:txBody>
          <a:bodyPr/>
          <a:lstStyle/>
          <a:p>
            <a:r>
              <a:rPr lang="en-US" altLang="en-US" sz="2400" b="1"/>
              <a:t>Upper Cervical Chiropractic Care for a 10-year-old Patient with Complex Regional Pain Syndrome</a:t>
            </a:r>
            <a:br>
              <a:rPr lang="en-US" altLang="en-US" sz="2400"/>
            </a:br>
            <a:r>
              <a:rPr lang="en-US" altLang="en-US" sz="1600"/>
              <a:t>Lauren Millman, D.C., Thomas Forest, D.C., Todd Hubbard, D.D., M.S</a:t>
            </a:r>
            <a:r>
              <a:rPr lang="en-US" altLang="en-US" sz="1600" i="1"/>
              <a:t>. Journal  of Upper Cervical Chiropractic  Research </a:t>
            </a:r>
            <a:r>
              <a:rPr lang="en-US" altLang="en-US" sz="1600"/>
              <a:t>– October 10, 2012-pages 85-91</a:t>
            </a:r>
          </a:p>
        </p:txBody>
      </p:sp>
      <p:sp>
        <p:nvSpPr>
          <p:cNvPr id="52227" name="Content Placeholder 2"/>
          <p:cNvSpPr>
            <a:spLocks noGrp="1"/>
          </p:cNvSpPr>
          <p:nvPr>
            <p:ph idx="1"/>
          </p:nvPr>
        </p:nvSpPr>
        <p:spPr/>
        <p:txBody>
          <a:bodyPr/>
          <a:lstStyle/>
          <a:p>
            <a:r>
              <a:rPr lang="en-US" altLang="en-US" sz="1600" b="1"/>
              <a:t>Objective-</a:t>
            </a:r>
            <a:r>
              <a:rPr lang="en-US" altLang="en-US" sz="1600"/>
              <a:t> To review the effectiveness of chiropractic care using a specific upper cervical technique in the case of a 10-year-old male with Complex Regional Pain Syndrome.</a:t>
            </a:r>
          </a:p>
          <a:p>
            <a:r>
              <a:rPr lang="en-US" altLang="en-US" sz="1600" b="1"/>
              <a:t>Intervention</a:t>
            </a:r>
            <a:r>
              <a:rPr lang="en-US" altLang="en-US" sz="1600"/>
              <a:t>: Upon initial examination, indications of upper cervical subluxation were evident, based upon radiographic findings, thermography, and leg length inequality. Chiropractic care utilizing a specific upper cervical technique protocol (Blair upper cervical technique) was administered in order to correct upper cervical subluxation.</a:t>
            </a:r>
          </a:p>
        </p:txBody>
      </p:sp>
    </p:spTree>
    <p:extLst>
      <p:ext uri="{BB962C8B-B14F-4D97-AF65-F5344CB8AC3E}">
        <p14:creationId xmlns:p14="http://schemas.microsoft.com/office/powerpoint/2010/main" val="706433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74638"/>
            <a:ext cx="8229600" cy="1477962"/>
          </a:xfrm>
        </p:spPr>
        <p:txBody>
          <a:bodyPr/>
          <a:lstStyle/>
          <a:p>
            <a:r>
              <a:rPr lang="en-US" altLang="en-US" sz="2400" b="1"/>
              <a:t>Upper Cervical Chiropractic Care for a 10-year-old Patient with Complex Regional Pain Syndrome</a:t>
            </a:r>
            <a:br>
              <a:rPr lang="en-US" altLang="en-US" sz="2400"/>
            </a:br>
            <a:r>
              <a:rPr lang="en-US" altLang="en-US" sz="1600"/>
              <a:t>Lauren Millman, D.C., Thomas Forest, D.C., Todd Hubbard, D.D., M.S</a:t>
            </a:r>
            <a:r>
              <a:rPr lang="en-US" altLang="en-US" sz="1600" i="1"/>
              <a:t> Journal  of Upper Cervical Chiropractic  Research </a:t>
            </a:r>
            <a:r>
              <a:rPr lang="en-US" altLang="en-US" sz="1600"/>
              <a:t>– October 10, 2012-pages 85-91</a:t>
            </a:r>
          </a:p>
        </p:txBody>
      </p:sp>
      <p:sp>
        <p:nvSpPr>
          <p:cNvPr id="53251" name="Content Placeholder 2"/>
          <p:cNvSpPr>
            <a:spLocks noGrp="1"/>
          </p:cNvSpPr>
          <p:nvPr>
            <p:ph idx="1"/>
          </p:nvPr>
        </p:nvSpPr>
        <p:spPr/>
        <p:txBody>
          <a:bodyPr/>
          <a:lstStyle/>
          <a:p>
            <a:r>
              <a:rPr lang="en-US" altLang="en-US" sz="1600" b="1"/>
              <a:t>Objective-</a:t>
            </a:r>
            <a:r>
              <a:rPr lang="en-US" altLang="en-US" sz="1600"/>
              <a:t> To review the effectiveness of chiropractic care using a specific upper cervical technique in the case of a 10-year-old male with Complex Regional Pain Syndrome.</a:t>
            </a:r>
          </a:p>
          <a:p>
            <a:r>
              <a:rPr lang="en-US" altLang="en-US" sz="1600" b="1"/>
              <a:t>Intervention</a:t>
            </a:r>
            <a:r>
              <a:rPr lang="en-US" altLang="en-US" sz="1600"/>
              <a:t>: Upon initial examination, indications of upper cervical subluxation were evident, based upon radiographic findings, thermography, and leg length inequality. Chiropractic care utilizing a specific upper cervical technique protocol (Blair upper cervical technique) was administered in order to correct upper cervical subluxation.</a:t>
            </a:r>
          </a:p>
          <a:p>
            <a:r>
              <a:rPr lang="en-US" altLang="en-US" sz="1600" b="1"/>
              <a:t>Outcome: </a:t>
            </a:r>
            <a:r>
              <a:rPr lang="en-US" altLang="en-US" sz="1600"/>
              <a:t>although still ongoing case, the following report is a detailed 10-month record of the 1-year-old boy’s response to his upper cervical technique, including a decrease in symptoms associated with CRPS Type 1, noting them as less frequent, of less duration and decreased severity.</a:t>
            </a:r>
          </a:p>
        </p:txBody>
      </p:sp>
    </p:spTree>
    <p:extLst>
      <p:ext uri="{BB962C8B-B14F-4D97-AF65-F5344CB8AC3E}">
        <p14:creationId xmlns:p14="http://schemas.microsoft.com/office/powerpoint/2010/main" val="1232076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274638"/>
            <a:ext cx="8229600" cy="1477962"/>
          </a:xfrm>
        </p:spPr>
        <p:txBody>
          <a:bodyPr/>
          <a:lstStyle/>
          <a:p>
            <a:r>
              <a:rPr lang="en-US" altLang="en-US" sz="2400" b="1"/>
              <a:t>Upper Cervical Chiropractic Care for a 10-year-old Patient with Complex Regional Pain Syndrome</a:t>
            </a:r>
            <a:br>
              <a:rPr lang="en-US" altLang="en-US" sz="2400"/>
            </a:br>
            <a:r>
              <a:rPr lang="en-US" altLang="en-US" sz="1600"/>
              <a:t>Lauren Millman, D.C., Thomas Forest, D.C., Todd Hubbard, D.D., M.S.</a:t>
            </a:r>
            <a:r>
              <a:rPr lang="en-US" altLang="en-US" sz="1600" i="1"/>
              <a:t> Journal  of Upper Cervical Chiropractic  Research </a:t>
            </a:r>
            <a:r>
              <a:rPr lang="en-US" altLang="en-US" sz="1600"/>
              <a:t>– October 10, 2012-pages 85-91</a:t>
            </a:r>
          </a:p>
        </p:txBody>
      </p:sp>
      <p:sp>
        <p:nvSpPr>
          <p:cNvPr id="54275" name="Content Placeholder 2"/>
          <p:cNvSpPr>
            <a:spLocks noGrp="1"/>
          </p:cNvSpPr>
          <p:nvPr>
            <p:ph idx="1"/>
          </p:nvPr>
        </p:nvSpPr>
        <p:spPr/>
        <p:txBody>
          <a:bodyPr/>
          <a:lstStyle/>
          <a:p>
            <a:r>
              <a:rPr lang="en-US" altLang="en-US" sz="1600" b="1"/>
              <a:t>Objective-</a:t>
            </a:r>
            <a:r>
              <a:rPr lang="en-US" altLang="en-US" sz="1600"/>
              <a:t> To review the effectiveness of chiropractic care using a specific upper cervical technique in the case of a 10-year-old male with Complex Regional Pain Syndrome.</a:t>
            </a:r>
          </a:p>
          <a:p>
            <a:r>
              <a:rPr lang="en-US" altLang="en-US" sz="1600" b="1"/>
              <a:t>Intervention</a:t>
            </a:r>
            <a:r>
              <a:rPr lang="en-US" altLang="en-US" sz="1600"/>
              <a:t>: Upon initial examination, indications of upper cervical subluxation were evident, based upon radiographic findings, thermography, and leg length inequality. Chiropractic care utilizing a specific upper cervical technique protocol (Blair upper cervical technique) was administered in order to correct upper cervical subluxation.</a:t>
            </a:r>
          </a:p>
          <a:p>
            <a:r>
              <a:rPr lang="en-US" altLang="en-US" sz="1600" b="1"/>
              <a:t>Outcome: </a:t>
            </a:r>
            <a:r>
              <a:rPr lang="en-US" altLang="en-US" sz="1600"/>
              <a:t>although still ongoing case, the following report is a detailed 10-month record of the 1-year-old boy’s response to his upper cervical technique, including a decrease in symptoms associated with CRPS Type 1, noting them as less frequent, of less duration and decreased severity.</a:t>
            </a:r>
          </a:p>
          <a:p>
            <a:r>
              <a:rPr lang="en-US" altLang="en-US" sz="1600" b="1"/>
              <a:t>Conclusion</a:t>
            </a:r>
            <a:r>
              <a:rPr lang="en-US" altLang="en-US" sz="1600"/>
              <a:t>: Due to the marked and timely improvement of this patient, this case report exhibits the need for further investigation in the use of the non-invasive, light –force, cost-effective, and highly specific approach to correcting upper cervical subluxations which have an effect on this condition.</a:t>
            </a:r>
          </a:p>
        </p:txBody>
      </p:sp>
    </p:spTree>
    <p:extLst>
      <p:ext uri="{BB962C8B-B14F-4D97-AF65-F5344CB8AC3E}">
        <p14:creationId xmlns:p14="http://schemas.microsoft.com/office/powerpoint/2010/main" val="2747415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t>Todd A. Hubbard, DC, MS</a:t>
            </a:r>
          </a:p>
        </p:txBody>
      </p:sp>
      <p:sp>
        <p:nvSpPr>
          <p:cNvPr id="33795" name="Rectangle 2"/>
          <p:cNvSpPr>
            <a:spLocks noGrp="1" noChangeArrowheads="1"/>
          </p:cNvSpPr>
          <p:nvPr>
            <p:ph type="title" idx="4294967295"/>
          </p:nvPr>
        </p:nvSpPr>
        <p:spPr>
          <a:xfrm>
            <a:off x="0" y="228600"/>
            <a:ext cx="8001000" cy="1143000"/>
          </a:xfrm>
        </p:spPr>
        <p:txBody>
          <a:bodyPr>
            <a:normAutofit fontScale="90000"/>
          </a:bodyPr>
          <a:lstStyle/>
          <a:p>
            <a:pPr algn="l">
              <a:defRPr/>
            </a:pPr>
            <a:r>
              <a:rPr lang="en-US" sz="2800" b="1" dirty="0"/>
              <a:t>Cyclic Vomiting in a 7 year old female. </a:t>
            </a:r>
            <a:br>
              <a:rPr lang="en-US" sz="2800" dirty="0"/>
            </a:br>
            <a:r>
              <a:rPr lang="en-US" sz="2800" dirty="0"/>
              <a:t>Hubbard T, Crisp C. </a:t>
            </a:r>
            <a:r>
              <a:rPr lang="en-US" sz="2800" i="1" dirty="0"/>
              <a:t>Journal of Chiropractic Medicine</a:t>
            </a:r>
            <a:br>
              <a:rPr lang="en-US" sz="2800" i="1" dirty="0"/>
            </a:br>
            <a:r>
              <a:rPr lang="en-US" sz="2400" dirty="0"/>
              <a:t>Received 15 July 2010; accepted 19 July 2010</a:t>
            </a:r>
            <a:br>
              <a:rPr lang="en-US" sz="2800" dirty="0"/>
            </a:br>
            <a:endParaRPr lang="en-US" sz="2800" dirty="0"/>
          </a:p>
        </p:txBody>
      </p:sp>
      <p:sp>
        <p:nvSpPr>
          <p:cNvPr id="155651" name="Rectangle 3"/>
          <p:cNvSpPr>
            <a:spLocks noGrp="1" noChangeArrowheads="1"/>
          </p:cNvSpPr>
          <p:nvPr>
            <p:ph type="body" idx="4294967295"/>
          </p:nvPr>
        </p:nvSpPr>
        <p:spPr>
          <a:xfrm>
            <a:off x="0" y="1066800"/>
            <a:ext cx="9144000" cy="5334000"/>
          </a:xfrm>
        </p:spPr>
        <p:txBody>
          <a:bodyPr/>
          <a:lstStyle/>
          <a:p>
            <a:pPr>
              <a:lnSpc>
                <a:spcPct val="90000"/>
              </a:lnSpc>
              <a:buFontTx/>
              <a:buNone/>
            </a:pPr>
            <a:endParaRPr lang="en-US" altLang="en-US" sz="1600"/>
          </a:p>
          <a:p>
            <a:pPr>
              <a:lnSpc>
                <a:spcPct val="90000"/>
              </a:lnSpc>
            </a:pPr>
            <a:r>
              <a:rPr lang="en-US" altLang="en-US" sz="2400" b="1"/>
              <a:t>Clinical Features</a:t>
            </a:r>
            <a:r>
              <a:rPr lang="en-US" altLang="en-US" sz="2400"/>
              <a:t>: A 7-yr-old girl had a history of cyclic vomiting episodes for the past 4 1/2 years. She also complained of a 2-month history of constant headaches and stomach ache.  </a:t>
            </a:r>
          </a:p>
          <a:p>
            <a:pPr>
              <a:lnSpc>
                <a:spcPct val="90000"/>
              </a:lnSpc>
            </a:pPr>
            <a:r>
              <a:rPr lang="en-US" altLang="en-US" sz="2400" b="1"/>
              <a:t>Intervention and Outcome</a:t>
            </a:r>
            <a:r>
              <a:rPr lang="en-US" altLang="en-US" sz="2400"/>
              <a:t>: The patient received low-force chiropractic spinal manipulation to her upper cervical spine. There was improvement in her symptoms within an hour after the chiropractic adjustment. Her symptoms only returned after direct trauma to her neck. The recurring symptoms again disappeared immediately after chiropractic adjustment.</a:t>
            </a:r>
          </a:p>
          <a:p>
            <a:pPr>
              <a:lnSpc>
                <a:spcPct val="90000"/>
              </a:lnSpc>
            </a:pPr>
            <a:r>
              <a:rPr lang="en-US" altLang="en-US" sz="2400" b="1"/>
              <a:t>Conclusion:</a:t>
            </a:r>
            <a:r>
              <a:rPr lang="en-US" altLang="en-US" sz="2400"/>
              <a:t> This case study suggests there may be a role for the use of chiropractic spinal manipulative therapy for treating cyclic vomiting syndrome. </a:t>
            </a:r>
          </a:p>
        </p:txBody>
      </p:sp>
    </p:spTree>
    <p:extLst>
      <p:ext uri="{BB962C8B-B14F-4D97-AF65-F5344CB8AC3E}">
        <p14:creationId xmlns:p14="http://schemas.microsoft.com/office/powerpoint/2010/main" val="25655142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56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5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5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idx="1"/>
          </p:nvPr>
        </p:nvSpPr>
        <p:spPr>
          <a:xfrm>
            <a:off x="685800" y="457200"/>
            <a:ext cx="7772400" cy="5638800"/>
          </a:xfrm>
        </p:spPr>
        <p:txBody>
          <a:bodyPr/>
          <a:lstStyle/>
          <a:p>
            <a:pPr eaLnBrk="1" hangingPunct="1">
              <a:lnSpc>
                <a:spcPct val="90000"/>
              </a:lnSpc>
            </a:pPr>
            <a:r>
              <a:rPr lang="en-US" altLang="en-US" b="1">
                <a:cs typeface="Times New Roman" pitchFamily="18" charset="0"/>
              </a:rPr>
              <a:t>Upper Cervical Protocol  For Ten Meniere’s</a:t>
            </a:r>
            <a:r>
              <a:rPr lang="en-US" altLang="en-US"/>
              <a:t> </a:t>
            </a:r>
            <a:r>
              <a:rPr lang="en-US" altLang="en-US" b="1"/>
              <a:t>Patients</a:t>
            </a:r>
            <a:r>
              <a:rPr lang="en-US" altLang="en-US" sz="2400"/>
              <a:t>  By Michael Burcon, D.C.</a:t>
            </a:r>
          </a:p>
          <a:p>
            <a:pPr eaLnBrk="1" hangingPunct="1">
              <a:lnSpc>
                <a:spcPct val="90000"/>
              </a:lnSpc>
            </a:pPr>
            <a:r>
              <a:rPr lang="en-US" altLang="en-US" sz="2400"/>
              <a:t>Copyrighted </a:t>
            </a:r>
            <a:r>
              <a:rPr lang="en-US" altLang="en-US" sz="2400" i="1"/>
              <a:t>Journal of Vertebral Subluxation Res.</a:t>
            </a:r>
          </a:p>
          <a:p>
            <a:pPr eaLnBrk="1" hangingPunct="1">
              <a:lnSpc>
                <a:spcPct val="90000"/>
              </a:lnSpc>
            </a:pPr>
            <a:r>
              <a:rPr lang="en-US" altLang="en-US" sz="2400"/>
              <a:t>Meniere’s is characterized by </a:t>
            </a:r>
            <a:r>
              <a:rPr lang="en-US" altLang="en-US" sz="2400">
                <a:solidFill>
                  <a:srgbClr val="FF00FF"/>
                </a:solidFill>
              </a:rPr>
              <a:t>vertigo, nausea, inner ear pressure, low frequency hearing loss, and tinnitus. HA’s,depression, neck stiffness, and “brain fog”</a:t>
            </a:r>
            <a:r>
              <a:rPr lang="en-US" altLang="en-US" sz="2400"/>
              <a:t> are associated symptoms. A Blair series of cervical x-rays were taken along with standard upper cervical testing procedures.  It is noteworthy that each of the Meniere’s patients had a posterior inferior displacement (subluxation) of the C-1 segment. Conclusion: All patients responded favorably to side posture spinal adjustments.  </a:t>
            </a:r>
            <a:r>
              <a:rPr lang="en-US" altLang="en-US" sz="2400">
                <a:solidFill>
                  <a:srgbClr val="FF9900"/>
                </a:solidFill>
              </a:rPr>
              <a:t>The odds that ten consecutive Meniere’s patients would have a posterior and inferior atlas listing with laterality on the opposite side of ear involvement is over one million to one!</a:t>
            </a:r>
            <a:r>
              <a:rPr lang="en-US" altLang="en-US" sz="2400"/>
              <a:t>    </a:t>
            </a:r>
          </a:p>
          <a:p>
            <a:pPr eaLnBrk="1" hangingPunct="1">
              <a:lnSpc>
                <a:spcPct val="90000"/>
              </a:lnSpc>
            </a:pPr>
            <a:endParaRPr lang="en-US" altLang="en-US"/>
          </a:p>
        </p:txBody>
      </p:sp>
    </p:spTree>
    <p:extLst>
      <p:ext uri="{BB962C8B-B14F-4D97-AF65-F5344CB8AC3E}">
        <p14:creationId xmlns:p14="http://schemas.microsoft.com/office/powerpoint/2010/main" val="3060182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t>Todd A. Hubbard, DC, MS</a:t>
            </a:r>
          </a:p>
        </p:txBody>
      </p:sp>
      <p:sp>
        <p:nvSpPr>
          <p:cNvPr id="57347" name="Rectangle 2"/>
          <p:cNvSpPr>
            <a:spLocks noGrp="1" noChangeArrowheads="1"/>
          </p:cNvSpPr>
          <p:nvPr>
            <p:ph type="title" idx="4294967295"/>
          </p:nvPr>
        </p:nvSpPr>
        <p:spPr>
          <a:xfrm>
            <a:off x="0" y="0"/>
            <a:ext cx="8229600" cy="1143000"/>
          </a:xfrm>
        </p:spPr>
        <p:txBody>
          <a:bodyPr/>
          <a:lstStyle/>
          <a:p>
            <a:r>
              <a:rPr lang="en-US" altLang="en-US" sz="2800"/>
              <a:t>Upper cervical chiropractic care for juvenile myoclonic seizure disorder: A case report.</a:t>
            </a:r>
          </a:p>
        </p:txBody>
      </p:sp>
      <p:sp>
        <p:nvSpPr>
          <p:cNvPr id="157699" name="Rectangle 3"/>
          <p:cNvSpPr>
            <a:spLocks noGrp="1" noChangeArrowheads="1"/>
          </p:cNvSpPr>
          <p:nvPr>
            <p:ph type="body" idx="4294967295"/>
          </p:nvPr>
        </p:nvSpPr>
        <p:spPr>
          <a:xfrm>
            <a:off x="0" y="1219200"/>
            <a:ext cx="9144000" cy="4953000"/>
          </a:xfrm>
        </p:spPr>
        <p:txBody>
          <a:bodyPr/>
          <a:lstStyle/>
          <a:p>
            <a:pPr>
              <a:lnSpc>
                <a:spcPct val="80000"/>
              </a:lnSpc>
            </a:pPr>
            <a:endParaRPr lang="en-US" altLang="en-US" sz="2000" b="1"/>
          </a:p>
          <a:p>
            <a:pPr algn="ctr">
              <a:lnSpc>
                <a:spcPct val="80000"/>
              </a:lnSpc>
              <a:buFontTx/>
              <a:buNone/>
            </a:pPr>
            <a:r>
              <a:rPr lang="en-US" altLang="en-US" sz="1600"/>
              <a:t>Hubbard T, Crisp C, Vowles B. J. Chiropr Med 2010;</a:t>
            </a:r>
            <a:r>
              <a:rPr lang="fr-FR" altLang="en-US" sz="1600"/>
              <a:t>9(2):60-68</a:t>
            </a:r>
          </a:p>
          <a:p>
            <a:pPr algn="ctr">
              <a:lnSpc>
                <a:spcPct val="80000"/>
              </a:lnSpc>
              <a:buFontTx/>
              <a:buNone/>
            </a:pPr>
            <a:endParaRPr lang="fr-FR" altLang="en-US" sz="1200" b="1"/>
          </a:p>
          <a:p>
            <a:pPr algn="ctr">
              <a:lnSpc>
                <a:spcPct val="80000"/>
              </a:lnSpc>
              <a:buFontTx/>
              <a:buNone/>
            </a:pPr>
            <a:endParaRPr lang="en-US" altLang="en-US" sz="1200" b="1"/>
          </a:p>
          <a:p>
            <a:pPr>
              <a:lnSpc>
                <a:spcPct val="80000"/>
              </a:lnSpc>
            </a:pPr>
            <a:r>
              <a:rPr lang="en-US" altLang="en-US" sz="2000"/>
              <a:t>Purpose: To describe the upper cervical chiropractic management of a 25 year old female diagnosed with Juvenile Myoclonic Epilepsy (JME).</a:t>
            </a:r>
          </a:p>
          <a:p>
            <a:pPr>
              <a:lnSpc>
                <a:spcPct val="80000"/>
              </a:lnSpc>
            </a:pPr>
            <a:r>
              <a:rPr lang="en-US" altLang="en-US" sz="2000"/>
              <a:t>Clinical Features: A 25-yr-old white female with a history of JME, diagnosed at the age of 14. Her seizure episodes began shortly after trauma to the cervical spine and the start of her menstrual cycle. </a:t>
            </a:r>
          </a:p>
          <a:p>
            <a:pPr>
              <a:lnSpc>
                <a:spcPct val="80000"/>
              </a:lnSpc>
            </a:pPr>
            <a:r>
              <a:rPr lang="en-US" altLang="en-US" sz="2000"/>
              <a:t>Intervention and Outcome: The patient received high-velocity, low-amplitude (HVLA) chiropractic spinal manipulation to her upper cervical spine using the Blair upper cervical chiropractic technique protocol. There was improvement in her seizure episodes and menstrual cycles following 12 weeks of chiropractic care.</a:t>
            </a:r>
          </a:p>
          <a:p>
            <a:pPr>
              <a:lnSpc>
                <a:spcPct val="80000"/>
              </a:lnSpc>
            </a:pPr>
            <a:r>
              <a:rPr lang="en-US" altLang="en-US" sz="2000"/>
              <a:t>Conclusion: This case study suggests the need for more research in the link between upper cervical specific chiropractic care and seizure disorders.</a:t>
            </a:r>
          </a:p>
        </p:txBody>
      </p:sp>
      <p:sp>
        <p:nvSpPr>
          <p:cNvPr id="57349" name="Footer Placeholder 4"/>
          <p:cNvSpPr txBox="1">
            <a:spLocks noGrp="1"/>
          </p:cNvSpPr>
          <p:nvPr/>
        </p:nvSpPr>
        <p:spPr bwMode="auto">
          <a:xfrm>
            <a:off x="3124200" y="63817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400"/>
          </a:p>
        </p:txBody>
      </p:sp>
    </p:spTree>
    <p:extLst>
      <p:ext uri="{BB962C8B-B14F-4D97-AF65-F5344CB8AC3E}">
        <p14:creationId xmlns:p14="http://schemas.microsoft.com/office/powerpoint/2010/main" val="33932655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7699">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7699">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769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76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z="2400"/>
              <a:t>Upper Cervical Chiropractic Management of an Adult with</a:t>
            </a:r>
            <a:br>
              <a:rPr lang="en-US" altLang="en-US" sz="2400"/>
            </a:br>
            <a:r>
              <a:rPr lang="en-US" altLang="en-US" sz="2400"/>
              <a:t>Ankylosing Spondylitis: A Case Report</a:t>
            </a:r>
            <a:br>
              <a:rPr lang="en-US" altLang="en-US" sz="2000"/>
            </a:br>
            <a:r>
              <a:rPr lang="en-US" altLang="en-US" sz="1400" i="1"/>
              <a:t>Cailen E Wells DC1 &amp; John Williams  DC2</a:t>
            </a:r>
            <a:endParaRPr lang="en-US" altLang="en-US" sz="1400"/>
          </a:p>
        </p:txBody>
      </p:sp>
      <p:sp>
        <p:nvSpPr>
          <p:cNvPr id="58371" name="Content Placeholder 2"/>
          <p:cNvSpPr>
            <a:spLocks noGrp="1"/>
          </p:cNvSpPr>
          <p:nvPr>
            <p:ph idx="1"/>
          </p:nvPr>
        </p:nvSpPr>
        <p:spPr>
          <a:xfrm>
            <a:off x="457200" y="1828800"/>
            <a:ext cx="8229600" cy="4297363"/>
          </a:xfrm>
        </p:spPr>
        <p:txBody>
          <a:bodyPr/>
          <a:lstStyle/>
          <a:p>
            <a:r>
              <a:rPr lang="en-US" altLang="en-US" sz="1800" b="1"/>
              <a:t>Clinical Features: </a:t>
            </a:r>
            <a:r>
              <a:rPr lang="en-US" altLang="en-US" sz="1800"/>
              <a:t>A 52 year old male presented with postural stiffness in multiple joints, mid-back pain, neck pain, bilateral shoulder pain, bilateral leg and hip pain. Past history included three motor vehicle accidents prior to the diagnosis of Ankylosing Spondylitis.</a:t>
            </a:r>
          </a:p>
        </p:txBody>
      </p:sp>
    </p:spTree>
    <p:extLst>
      <p:ext uri="{BB962C8B-B14F-4D97-AF65-F5344CB8AC3E}">
        <p14:creationId xmlns:p14="http://schemas.microsoft.com/office/powerpoint/2010/main" val="2471521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defRPr/>
            </a:pPr>
            <a:r>
              <a:rPr lang="en-US" sz="2800" b="1" dirty="0"/>
              <a:t>Absence of Symmetry in Superior Articular Facets on the First Cervical Vertebra</a:t>
            </a:r>
            <a:br>
              <a:rPr lang="en-US" sz="2800" dirty="0"/>
            </a:br>
            <a:r>
              <a:rPr lang="en-US" sz="2000" dirty="0"/>
              <a:t>JMPT 1994 17(5):314-320 Gottlieb MS</a:t>
            </a:r>
            <a:endParaRPr lang="en-US" sz="2800" dirty="0"/>
          </a:p>
        </p:txBody>
      </p:sp>
      <p:sp>
        <p:nvSpPr>
          <p:cNvPr id="40963" name="Rectangle 3"/>
          <p:cNvSpPr>
            <a:spLocks noGrp="1" noChangeArrowheads="1"/>
          </p:cNvSpPr>
          <p:nvPr>
            <p:ph idx="1"/>
          </p:nvPr>
        </p:nvSpPr>
        <p:spPr/>
        <p:txBody>
          <a:bodyPr/>
          <a:lstStyle/>
          <a:p>
            <a:pPr eaLnBrk="1" hangingPunct="1">
              <a:lnSpc>
                <a:spcPct val="90000"/>
              </a:lnSpc>
            </a:pPr>
            <a:r>
              <a:rPr lang="en-US" altLang="en-US" sz="2800"/>
              <a:t>The shape, size, angle, texture, border, and/or number of superior articular facets were measured to determine symmetry.</a:t>
            </a:r>
          </a:p>
        </p:txBody>
      </p:sp>
    </p:spTree>
    <p:extLst>
      <p:ext uri="{BB962C8B-B14F-4D97-AF65-F5344CB8AC3E}">
        <p14:creationId xmlns:p14="http://schemas.microsoft.com/office/powerpoint/2010/main" val="25400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z="2400"/>
              <a:t>Upper Cervical Chiropractic Management of an Adult with</a:t>
            </a:r>
            <a:br>
              <a:rPr lang="en-US" altLang="en-US" sz="2400"/>
            </a:br>
            <a:r>
              <a:rPr lang="en-US" altLang="en-US" sz="2400"/>
              <a:t>Ankylosing Spondylitis: A Case Report</a:t>
            </a:r>
            <a:br>
              <a:rPr lang="en-US" altLang="en-US" sz="2000"/>
            </a:br>
            <a:r>
              <a:rPr lang="en-US" altLang="en-US" sz="1400" i="1"/>
              <a:t>Cailen E Wells DC1 &amp; John Williams  DC2</a:t>
            </a:r>
            <a:endParaRPr lang="en-US" altLang="en-US" sz="1400"/>
          </a:p>
        </p:txBody>
      </p:sp>
      <p:sp>
        <p:nvSpPr>
          <p:cNvPr id="59395" name="Content Placeholder 2"/>
          <p:cNvSpPr>
            <a:spLocks noGrp="1"/>
          </p:cNvSpPr>
          <p:nvPr>
            <p:ph idx="1"/>
          </p:nvPr>
        </p:nvSpPr>
        <p:spPr>
          <a:xfrm>
            <a:off x="457200" y="1828800"/>
            <a:ext cx="8229600" cy="4297363"/>
          </a:xfrm>
        </p:spPr>
        <p:txBody>
          <a:bodyPr/>
          <a:lstStyle/>
          <a:p>
            <a:r>
              <a:rPr lang="en-US" altLang="en-US" sz="1800" b="1"/>
              <a:t>Clinical Features: </a:t>
            </a:r>
            <a:r>
              <a:rPr lang="en-US" altLang="en-US" sz="1800"/>
              <a:t>A 52 year old male presented with postural stiffness in multiple joints, mid-back pain, neck pain, bilateral shoulder pain, bilateral leg and hip pain. Past history included three motor vehicle accidents prior to the diagnosis of Ankylosing Spondylitis.</a:t>
            </a:r>
          </a:p>
          <a:p>
            <a:r>
              <a:rPr lang="en-US" altLang="en-US" sz="1800" b="1"/>
              <a:t>Intervention and Outcomes: </a:t>
            </a:r>
            <a:r>
              <a:rPr lang="en-US" altLang="en-US" sz="1800"/>
              <a:t>Subluxations were confirmed with upper cervical radiographs, paraspinal digital infrared imaging, and a Grostic leg check analysis. Blair and Knee Chest techniques were utilized over a 4 month period. Positive improvements were also seen in blood pressure.</a:t>
            </a:r>
          </a:p>
        </p:txBody>
      </p:sp>
    </p:spTree>
    <p:extLst>
      <p:ext uri="{BB962C8B-B14F-4D97-AF65-F5344CB8AC3E}">
        <p14:creationId xmlns:p14="http://schemas.microsoft.com/office/powerpoint/2010/main" val="1206445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z="2400"/>
              <a:t>Upper Cervical Chiropractic Management of an Adult with</a:t>
            </a:r>
            <a:br>
              <a:rPr lang="en-US" altLang="en-US" sz="2400"/>
            </a:br>
            <a:r>
              <a:rPr lang="en-US" altLang="en-US" sz="2400"/>
              <a:t>Ankylosing Spondylitis: A Case Report</a:t>
            </a:r>
            <a:br>
              <a:rPr lang="en-US" altLang="en-US" sz="2000"/>
            </a:br>
            <a:r>
              <a:rPr lang="en-US" altLang="en-US" sz="1400" i="1"/>
              <a:t>Cailen E Wells DC1 &amp; John Williams  DC2</a:t>
            </a:r>
            <a:endParaRPr lang="en-US" altLang="en-US" sz="1400"/>
          </a:p>
        </p:txBody>
      </p:sp>
      <p:sp>
        <p:nvSpPr>
          <p:cNvPr id="60419" name="Content Placeholder 2"/>
          <p:cNvSpPr>
            <a:spLocks noGrp="1"/>
          </p:cNvSpPr>
          <p:nvPr>
            <p:ph idx="1"/>
          </p:nvPr>
        </p:nvSpPr>
        <p:spPr>
          <a:xfrm>
            <a:off x="457200" y="1828800"/>
            <a:ext cx="8229600" cy="4297363"/>
          </a:xfrm>
        </p:spPr>
        <p:txBody>
          <a:bodyPr/>
          <a:lstStyle/>
          <a:p>
            <a:r>
              <a:rPr lang="en-US" altLang="en-US" sz="1800" b="1"/>
              <a:t>Clinical Features: </a:t>
            </a:r>
            <a:r>
              <a:rPr lang="en-US" altLang="en-US" sz="1800"/>
              <a:t>A 52 year old male presented with postural stiffness in multiple joints, mid-back pain, neck pain, bilateral shoulder pain, bilateral leg and hip pain. Past history included three motor vehicle accidents prior to the diagnosis of Ankylosing Spondylitis.</a:t>
            </a:r>
          </a:p>
          <a:p>
            <a:r>
              <a:rPr lang="en-US" altLang="en-US" sz="1800" b="1"/>
              <a:t>Intervention and Outcomes: </a:t>
            </a:r>
            <a:r>
              <a:rPr lang="en-US" altLang="en-US" sz="1800"/>
              <a:t>Subluxations were confirmed with upper cervical radiographs, paraspinal digital infrared imaging, and a Grostic leg check analysis. Blair and Knee Chest techniques were utilized over a 4 month period. Positive improvements were also seen in blood pressure.</a:t>
            </a:r>
          </a:p>
          <a:p>
            <a:r>
              <a:rPr lang="en-US" altLang="en-US" sz="1800" b="1"/>
              <a:t>Conclusion: </a:t>
            </a:r>
            <a:r>
              <a:rPr lang="en-US" altLang="en-US" sz="1800"/>
              <a:t>This case report exhibits the need for further study of both the Knee Chest and Blair corrections of an upper cervical vertebral subluxation in a patient with AS.</a:t>
            </a:r>
          </a:p>
          <a:p>
            <a:r>
              <a:rPr lang="en-US" altLang="en-US" sz="1800" b="1"/>
              <a:t>Key Words: </a:t>
            </a:r>
            <a:r>
              <a:rPr lang="en-US" altLang="en-US" sz="1800" b="1" i="1"/>
              <a:t>Upper cervical chiropractic, Blair technique,</a:t>
            </a:r>
            <a:endParaRPr lang="en-US" altLang="en-US" sz="1800"/>
          </a:p>
        </p:txBody>
      </p:sp>
    </p:spTree>
    <p:extLst>
      <p:ext uri="{BB962C8B-B14F-4D97-AF65-F5344CB8AC3E}">
        <p14:creationId xmlns:p14="http://schemas.microsoft.com/office/powerpoint/2010/main" val="1890627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a:t>Harvey Lillard (?)</a:t>
            </a:r>
          </a:p>
        </p:txBody>
      </p:sp>
      <p:sp>
        <p:nvSpPr>
          <p:cNvPr id="64515" name="Content Placeholder 2"/>
          <p:cNvSpPr>
            <a:spLocks noGrp="1"/>
          </p:cNvSpPr>
          <p:nvPr>
            <p:ph idx="1"/>
          </p:nvPr>
        </p:nvSpPr>
        <p:spPr/>
        <p:txBody>
          <a:bodyPr/>
          <a:lstStyle/>
          <a:p>
            <a:endParaRPr lang="en-US" altLang="en-US"/>
          </a:p>
        </p:txBody>
      </p:sp>
    </p:spTree>
    <p:extLst>
      <p:ext uri="{BB962C8B-B14F-4D97-AF65-F5344CB8AC3E}">
        <p14:creationId xmlns:p14="http://schemas.microsoft.com/office/powerpoint/2010/main" val="253554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a:bodyPr>
          <a:lstStyle/>
          <a:p>
            <a:pPr eaLnBrk="1" hangingPunct="1"/>
            <a:r>
              <a:rPr lang="en-US" altLang="en-US" sz="3200"/>
              <a:t>Hearing Loss After Blunt Neck Trauma</a:t>
            </a:r>
            <a:br>
              <a:rPr lang="en-US" altLang="en-US" sz="3200"/>
            </a:br>
            <a:r>
              <a:rPr lang="en-US" altLang="en-US" sz="2000" i="1"/>
              <a:t>Otology and Neurotology </a:t>
            </a:r>
            <a:r>
              <a:rPr lang="en-US" altLang="en-US" sz="2000"/>
              <a:t>2003: 24(5):734-737 Segal, et al</a:t>
            </a:r>
            <a:endParaRPr lang="en-US" altLang="en-US" sz="3200"/>
          </a:p>
        </p:txBody>
      </p:sp>
      <p:sp>
        <p:nvSpPr>
          <p:cNvPr id="65539" name="Rectangle 3"/>
          <p:cNvSpPr>
            <a:spLocks noGrp="1" noChangeArrowheads="1"/>
          </p:cNvSpPr>
          <p:nvPr>
            <p:ph idx="1"/>
          </p:nvPr>
        </p:nvSpPr>
        <p:spPr/>
        <p:txBody>
          <a:bodyPr>
            <a:normAutofit/>
          </a:bodyPr>
          <a:lstStyle/>
          <a:p>
            <a:pPr eaLnBrk="1" hangingPunct="1"/>
            <a:r>
              <a:rPr lang="en-US" altLang="en-US" sz="2800" dirty="0"/>
              <a:t>Objective-to report for the 1</a:t>
            </a:r>
            <a:r>
              <a:rPr lang="en-US" altLang="en-US" sz="2800" baseline="30000" dirty="0"/>
              <a:t>st</a:t>
            </a:r>
            <a:r>
              <a:rPr lang="en-US" altLang="en-US" sz="2800" dirty="0"/>
              <a:t> time hearing impairment from blunt neck trauma involving 83 patients. 51.5% had hearing loss, 55.4% noted tinnitus within three months of the trauma.</a:t>
            </a:r>
          </a:p>
          <a:p>
            <a:pPr eaLnBrk="1" hangingPunct="1"/>
            <a:r>
              <a:rPr lang="en-US" altLang="en-US" sz="2800" dirty="0"/>
              <a:t>A </a:t>
            </a:r>
            <a:r>
              <a:rPr lang="en-US" altLang="en-US" sz="2800" dirty="0" err="1"/>
              <a:t>reflexogenic</a:t>
            </a:r>
            <a:r>
              <a:rPr lang="en-US" altLang="en-US" sz="2800" dirty="0"/>
              <a:t> disturbance of the neck via divergent afferent proprioceptive activity to the central auditory nervous system might be an explanation.”</a:t>
            </a:r>
          </a:p>
          <a:p>
            <a:pPr eaLnBrk="1" hangingPunct="1"/>
            <a:r>
              <a:rPr lang="en-US" altLang="en-US" sz="2800" dirty="0">
                <a:solidFill>
                  <a:srgbClr val="FFFF00"/>
                </a:solidFill>
              </a:rPr>
              <a:t>The medical prognosis is poor with only 10% showing spontaneous improvement within a year</a:t>
            </a:r>
            <a:r>
              <a:rPr lang="en-US" altLang="en-US" sz="2800" dirty="0">
                <a:solidFill>
                  <a:srgbClr val="FF0000"/>
                </a:solidFill>
              </a:rPr>
              <a:t>.</a:t>
            </a:r>
          </a:p>
          <a:p>
            <a:pPr eaLnBrk="1" hangingPunct="1"/>
            <a:endParaRPr lang="en-US" altLang="en-US" sz="2800" dirty="0">
              <a:solidFill>
                <a:srgbClr val="FFFF66"/>
              </a:solidFill>
            </a:endParaRPr>
          </a:p>
        </p:txBody>
      </p:sp>
    </p:spTree>
    <p:extLst>
      <p:ext uri="{BB962C8B-B14F-4D97-AF65-F5344CB8AC3E}">
        <p14:creationId xmlns:p14="http://schemas.microsoft.com/office/powerpoint/2010/main" val="1000924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z="3200"/>
              <a:t>Cervicogenic Hearing Loss</a:t>
            </a:r>
            <a:br>
              <a:rPr lang="en-US" altLang="en-US" sz="3200"/>
            </a:br>
            <a:r>
              <a:rPr lang="en-US" altLang="en-US" sz="1800"/>
              <a:t>M. Hulse, Professor of ENT, Heidelberg University</a:t>
            </a:r>
            <a:br>
              <a:rPr lang="en-US" altLang="en-US" sz="1800"/>
            </a:br>
            <a:r>
              <a:rPr lang="en-US" altLang="en-US" sz="1800"/>
              <a:t>Source: Greg Buchanan info@upspine.com</a:t>
            </a:r>
            <a:endParaRPr lang="en-US" altLang="en-US" sz="3200"/>
          </a:p>
        </p:txBody>
      </p:sp>
      <p:sp>
        <p:nvSpPr>
          <p:cNvPr id="66563" name="Rectangle 3"/>
          <p:cNvSpPr>
            <a:spLocks noGrp="1" noChangeArrowheads="1"/>
          </p:cNvSpPr>
          <p:nvPr>
            <p:ph idx="1"/>
          </p:nvPr>
        </p:nvSpPr>
        <p:spPr/>
        <p:txBody>
          <a:bodyPr>
            <a:noAutofit/>
          </a:bodyPr>
          <a:lstStyle/>
          <a:p>
            <a:pPr eaLnBrk="1" hangingPunct="1"/>
            <a:r>
              <a:rPr lang="en-US" altLang="en-US" sz="3600" dirty="0"/>
              <a:t>Findings in 62 patients suffering from </a:t>
            </a:r>
            <a:r>
              <a:rPr lang="en-US" altLang="en-US" sz="3600" dirty="0" err="1"/>
              <a:t>vertebragenic</a:t>
            </a:r>
            <a:r>
              <a:rPr lang="en-US" altLang="en-US" sz="3600" dirty="0"/>
              <a:t> hearing disorders are reported before and after chiropractic management.  </a:t>
            </a:r>
          </a:p>
          <a:p>
            <a:pPr eaLnBrk="1" hangingPunct="1"/>
            <a:r>
              <a:rPr lang="en-US" altLang="en-US" sz="3600" b="1" dirty="0">
                <a:solidFill>
                  <a:srgbClr val="FFFF00"/>
                </a:solidFill>
              </a:rPr>
              <a:t>Results indicate that hearing disorders are reversible… the therapy of choice is chiropractic manipulation of the upper cervical spine.</a:t>
            </a:r>
          </a:p>
        </p:txBody>
      </p:sp>
    </p:spTree>
    <p:extLst>
      <p:ext uri="{BB962C8B-B14F-4D97-AF65-F5344CB8AC3E}">
        <p14:creationId xmlns:p14="http://schemas.microsoft.com/office/powerpoint/2010/main" val="2309075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There is ample research confirming the efficacy of Blair Upper Cervical care.  Join this group of dedicated precision oriented doctors who feel that EVERYONE deserves to be neurologically clear. A brain stem free of neurological interference will impact society physically, socially, and mentally. As BJ has told us, “Get the Big Idea, and all else follows.”</a:t>
            </a:r>
          </a:p>
        </p:txBody>
      </p:sp>
    </p:spTree>
    <p:extLst>
      <p:ext uri="{BB962C8B-B14F-4D97-AF65-F5344CB8AC3E}">
        <p14:creationId xmlns:p14="http://schemas.microsoft.com/office/powerpoint/2010/main" val="3492095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9BDDC-0351-4893-B783-1FBFF122E1E6}"/>
              </a:ext>
            </a:extLst>
          </p:cNvPr>
          <p:cNvSpPr>
            <a:spLocks noGrp="1"/>
          </p:cNvSpPr>
          <p:nvPr>
            <p:ph type="title"/>
          </p:nvPr>
        </p:nvSpPr>
        <p:spPr/>
        <p:txBody>
          <a:bodyPr/>
          <a:lstStyle/>
          <a:p>
            <a:r>
              <a:rPr lang="en-US" dirty="0"/>
              <a:t>The End</a:t>
            </a:r>
          </a:p>
        </p:txBody>
      </p:sp>
      <p:pic>
        <p:nvPicPr>
          <p:cNvPr id="6146" name="Picture 2" descr="SACRUM, ILLUSTRATION Stock Photo - Alamy">
            <a:extLst>
              <a:ext uri="{FF2B5EF4-FFF2-40B4-BE49-F238E27FC236}">
                <a16:creationId xmlns:a16="http://schemas.microsoft.com/office/drawing/2014/main" id="{9A67CC5B-7A8E-41CF-A888-0FDDA751A5F2}"/>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7752"/>
          <a:stretch/>
        </p:blipFill>
        <p:spPr bwMode="auto">
          <a:xfrm>
            <a:off x="2903633" y="1882934"/>
            <a:ext cx="3547872" cy="390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032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OPTIONAL</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dirty="0"/>
              <a:t>What does the LEG CHECK research say</a:t>
            </a:r>
          </a:p>
        </p:txBody>
      </p:sp>
      <p:sp>
        <p:nvSpPr>
          <p:cNvPr id="6148" name="Rectangle 3"/>
          <p:cNvSpPr>
            <a:spLocks noGrp="1" noChangeArrowheads="1"/>
          </p:cNvSpPr>
          <p:nvPr>
            <p:ph idx="1"/>
          </p:nvPr>
        </p:nvSpPr>
        <p:spPr>
          <a:xfrm>
            <a:off x="457200" y="2286000"/>
            <a:ext cx="8001000" cy="3657600"/>
          </a:xfrm>
        </p:spPr>
        <p:txBody>
          <a:bodyPr/>
          <a:lstStyle/>
          <a:p>
            <a:pPr eaLnBrk="1" hangingPunct="1">
              <a:spcBef>
                <a:spcPct val="0"/>
              </a:spcBef>
              <a:buFontTx/>
              <a:buNone/>
            </a:pPr>
            <a:r>
              <a:rPr lang="en-US" altLang="en-US" sz="1600" dirty="0"/>
              <a:t>Knutson GA. J Manipulative </a:t>
            </a:r>
            <a:r>
              <a:rPr lang="en-US" altLang="en-US" sz="1600" dirty="0" err="1"/>
              <a:t>Physiol</a:t>
            </a:r>
            <a:r>
              <a:rPr lang="en-US" altLang="en-US" sz="1600" dirty="0"/>
              <a:t> </a:t>
            </a:r>
            <a:r>
              <a:rPr lang="en-US" altLang="en-US" sz="1600" dirty="0" err="1"/>
              <a:t>Ther</a:t>
            </a:r>
            <a:r>
              <a:rPr lang="en-US" altLang="en-US" sz="1600" dirty="0"/>
              <a:t> 2002 Jul-Aug;25(6):425.</a:t>
            </a:r>
            <a:r>
              <a:rPr lang="en-US" altLang="en-US" dirty="0"/>
              <a:t> </a:t>
            </a:r>
            <a:r>
              <a:rPr lang="en-US" altLang="en-US" sz="2000" dirty="0"/>
              <a:t>Incidence of foot rotation, pelvic crest </a:t>
            </a:r>
            <a:r>
              <a:rPr lang="en-US" altLang="en-US" sz="2000" dirty="0" err="1"/>
              <a:t>unleveling</a:t>
            </a:r>
            <a:r>
              <a:rPr lang="en-US" altLang="en-US" sz="2000" dirty="0"/>
              <a:t>, and supine leg length alignment asymmetry and their relationship to self-reported back pain. </a:t>
            </a:r>
            <a:endParaRPr lang="en-US" altLang="en-US" dirty="0"/>
          </a:p>
          <a:p>
            <a:pPr eaLnBrk="1" hangingPunct="1">
              <a:buFontTx/>
              <a:buNone/>
            </a:pPr>
            <a:r>
              <a:rPr lang="en-US" altLang="en-US"/>
              <a:t>the supine leg length alignment check had clinical validity as a stand-alone test for recurring back pain </a:t>
            </a:r>
          </a:p>
          <a:p>
            <a:pPr eaLnBrk="1" hangingPunct="1"/>
            <a:endParaRPr lang="en-US" altLang="en-US"/>
          </a:p>
        </p:txBody>
      </p:sp>
      <p:sp>
        <p:nvSpPr>
          <p:cNvPr id="6146" name="Slide Number Placeholder 5"/>
          <p:cNvSpPr>
            <a:spLocks noGrp="1"/>
          </p:cNvSpPr>
          <p:nvPr>
            <p:ph type="sldNum" sz="quarter" idx="12"/>
          </p:nvPr>
        </p:nvSpPr>
        <p:spPr>
          <a:noFill/>
          <a:ln>
            <a:miter lim="800000"/>
            <a:headEnd/>
            <a:tailEnd/>
          </a:ln>
        </p:spPr>
        <p:txBody>
          <a:bodyPr/>
          <a:lstStyle/>
          <a:p>
            <a:fld id="{5C653C2C-33D5-4D1F-AF74-C8AB5A5EEA9A}" type="slidenum">
              <a:rPr lang="en-US" altLang="en-US"/>
              <a:pPr/>
              <a:t>28</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lnSpc>
                <a:spcPct val="100000"/>
              </a:lnSpc>
            </a:pPr>
            <a:r>
              <a:rPr lang="en-US" altLang="en-US" sz="2000"/>
              <a:t>Mannello DM. Leg length inequality. J Manipulative Physiol Ther. 1992 Nov-Dec;15(9):576-90. Links</a:t>
            </a:r>
            <a:br>
              <a:rPr lang="en-US" altLang="en-US" sz="2000"/>
            </a:br>
            <a:endParaRPr lang="en-US" altLang="en-US" sz="3800"/>
          </a:p>
        </p:txBody>
      </p:sp>
      <p:sp>
        <p:nvSpPr>
          <p:cNvPr id="4100" name="Rectangle 3"/>
          <p:cNvSpPr>
            <a:spLocks noGrp="1" noChangeArrowheads="1"/>
          </p:cNvSpPr>
          <p:nvPr>
            <p:ph idx="1"/>
          </p:nvPr>
        </p:nvSpPr>
        <p:spPr>
          <a:xfrm>
            <a:off x="457200" y="1828800"/>
            <a:ext cx="8686800" cy="4648200"/>
          </a:xfrm>
        </p:spPr>
        <p:txBody>
          <a:bodyPr/>
          <a:lstStyle/>
          <a:p>
            <a:pPr eaLnBrk="1" hangingPunct="1">
              <a:lnSpc>
                <a:spcPct val="90000"/>
              </a:lnSpc>
            </a:pPr>
            <a:r>
              <a:rPr lang="en-US" altLang="en-US" sz="2100"/>
              <a:t>There appears to be a lack of agreement concerning incidence, classification and point of clinical significance. However, the manifestations or consequences of LLI demonstrate greater accordance. </a:t>
            </a:r>
          </a:p>
          <a:p>
            <a:pPr eaLnBrk="1" hangingPunct="1">
              <a:lnSpc>
                <a:spcPct val="90000"/>
              </a:lnSpc>
            </a:pPr>
            <a:r>
              <a:rPr lang="en-US" altLang="en-US" sz="2100"/>
              <a:t>Of the three most commonly utilized evaluation methods, radiographic are recognized as the most reliable procedure for the evaluation of anatomical LLI. Much controversy exists with some of the clinical orthopedic methods and the visual "quick" leg check. </a:t>
            </a:r>
          </a:p>
          <a:p>
            <a:pPr eaLnBrk="1" hangingPunct="1">
              <a:lnSpc>
                <a:spcPct val="90000"/>
              </a:lnSpc>
            </a:pPr>
            <a:r>
              <a:rPr lang="en-US" altLang="en-US" sz="2100"/>
              <a:t>Because there is such a vast range in estimates of reliability, few if any definitive conclusions can be made regarding these methods. Given this, it is evident that more research is needed before the use of certain orthopedic and visual checks are considered reliable and valid. </a:t>
            </a:r>
          </a:p>
        </p:txBody>
      </p:sp>
      <p:sp>
        <p:nvSpPr>
          <p:cNvPr id="4098" name="Slide Number Placeholder 5"/>
          <p:cNvSpPr>
            <a:spLocks noGrp="1"/>
          </p:cNvSpPr>
          <p:nvPr>
            <p:ph type="sldNum" sz="quarter" idx="12"/>
          </p:nvPr>
        </p:nvSpPr>
        <p:spPr>
          <a:noFill/>
          <a:ln>
            <a:miter lim="800000"/>
            <a:headEnd/>
            <a:tailEnd/>
          </a:ln>
        </p:spPr>
        <p:txBody>
          <a:bodyPr/>
          <a:lstStyle/>
          <a:p>
            <a:fld id="{506A9B2A-1231-4B03-B034-BAA50ABAF019}" type="slidenum">
              <a:rPr lang="en-US" altLang="en-US"/>
              <a:pPr/>
              <a:t>29</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defRPr/>
            </a:pPr>
            <a:r>
              <a:rPr lang="en-US" sz="2800" b="1" dirty="0"/>
              <a:t>Absence of Symmetry in Superior Articular Facets on the First Cervical Vertebra</a:t>
            </a:r>
            <a:br>
              <a:rPr lang="en-US" sz="2800" dirty="0"/>
            </a:br>
            <a:r>
              <a:rPr lang="en-US" sz="2000" dirty="0"/>
              <a:t>JMPT 1994 17(5):314-320 Gottlieb MS</a:t>
            </a:r>
            <a:endParaRPr lang="en-US" sz="2800" dirty="0"/>
          </a:p>
        </p:txBody>
      </p:sp>
      <p:sp>
        <p:nvSpPr>
          <p:cNvPr id="41987" name="Rectangle 3"/>
          <p:cNvSpPr>
            <a:spLocks noGrp="1" noChangeArrowheads="1"/>
          </p:cNvSpPr>
          <p:nvPr>
            <p:ph idx="1"/>
          </p:nvPr>
        </p:nvSpPr>
        <p:spPr/>
        <p:txBody>
          <a:bodyPr>
            <a:normAutofit/>
          </a:bodyPr>
          <a:lstStyle/>
          <a:p>
            <a:pPr eaLnBrk="1" hangingPunct="1">
              <a:lnSpc>
                <a:spcPct val="90000"/>
              </a:lnSpc>
            </a:pPr>
            <a:r>
              <a:rPr lang="en-US" altLang="en-US" sz="2800"/>
              <a:t>The shape, size, angle, texture, border, and/or number of superior articular facets were measured to determine symmetry.</a:t>
            </a:r>
          </a:p>
          <a:p>
            <a:pPr eaLnBrk="1" hangingPunct="1">
              <a:lnSpc>
                <a:spcPct val="90000"/>
              </a:lnSpc>
            </a:pPr>
            <a:r>
              <a:rPr lang="en-US" altLang="en-US" sz="2800">
                <a:solidFill>
                  <a:srgbClr val="FF0000"/>
                </a:solidFill>
              </a:rPr>
              <a:t>Results: On comparison of right and left sides, 0% of the facets were mirror images while 63% of the atlases had grossly asymmetrical facets</a:t>
            </a:r>
          </a:p>
        </p:txBody>
      </p:sp>
    </p:spTree>
    <p:extLst>
      <p:ext uri="{BB962C8B-B14F-4D97-AF65-F5344CB8AC3E}">
        <p14:creationId xmlns:p14="http://schemas.microsoft.com/office/powerpoint/2010/main" val="2153539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rmAutofit fontScale="90000"/>
          </a:bodyPr>
          <a:lstStyle/>
          <a:p>
            <a:pPr eaLnBrk="1" hangingPunct="1">
              <a:lnSpc>
                <a:spcPct val="100000"/>
              </a:lnSpc>
            </a:pPr>
            <a:r>
              <a:rPr lang="en-US" altLang="en-US" sz="2000"/>
              <a:t>Cooperstein R, Morschhauser E, Lisi A, Nick TG. Validity of compressive leg checking in measuring artificial leg-length inequality. </a:t>
            </a:r>
            <a:r>
              <a:rPr lang="en-US" altLang="en-US" sz="1800"/>
              <a:t>J Manipulative Physiol Ther. 2003 Nov-Dec;26(9):557-66</a:t>
            </a:r>
            <a:br>
              <a:rPr lang="en-US" altLang="en-US" sz="1800"/>
            </a:br>
            <a:r>
              <a:rPr lang="en-US" altLang="en-US" sz="3800"/>
              <a:t> </a:t>
            </a:r>
          </a:p>
        </p:txBody>
      </p:sp>
      <p:sp>
        <p:nvSpPr>
          <p:cNvPr id="5124" name="Rectangle 3"/>
          <p:cNvSpPr>
            <a:spLocks noGrp="1" noChangeArrowheads="1"/>
          </p:cNvSpPr>
          <p:nvPr>
            <p:ph idx="1"/>
          </p:nvPr>
        </p:nvSpPr>
        <p:spPr>
          <a:xfrm>
            <a:off x="457200" y="2286000"/>
            <a:ext cx="8686800" cy="3657600"/>
          </a:xfrm>
        </p:spPr>
        <p:txBody>
          <a:bodyPr/>
          <a:lstStyle/>
          <a:p>
            <a:pPr eaLnBrk="1" hangingPunct="1"/>
            <a:r>
              <a:rPr lang="en-US" altLang="en-US" sz="2600"/>
              <a:t>Compressive leg checking seems highly accurate, detecting artificial changes in leg length +/-1.87 mm, and thus possesses concurrent validity assessed against artificial LLI. </a:t>
            </a:r>
          </a:p>
          <a:p>
            <a:pPr eaLnBrk="1" hangingPunct="1"/>
            <a:r>
              <a:rPr lang="en-US" altLang="en-US" sz="2600"/>
              <a:t>Pre-leg-check and post-leg-check differences should exceed 3.74 mm to be confident a real change has occurred. It is unknown whether compressive leg checking is clinically relevant. </a:t>
            </a:r>
          </a:p>
        </p:txBody>
      </p:sp>
      <p:sp>
        <p:nvSpPr>
          <p:cNvPr id="5122" name="Slide Number Placeholder 5"/>
          <p:cNvSpPr>
            <a:spLocks noGrp="1"/>
          </p:cNvSpPr>
          <p:nvPr>
            <p:ph type="sldNum" sz="quarter" idx="12"/>
          </p:nvPr>
        </p:nvSpPr>
        <p:spPr>
          <a:noFill/>
          <a:ln>
            <a:miter lim="800000"/>
            <a:headEnd/>
            <a:tailEnd/>
          </a:ln>
        </p:spPr>
        <p:txBody>
          <a:bodyPr/>
          <a:lstStyle/>
          <a:p>
            <a:fld id="{B0A88D18-A2D4-4EF7-B58F-6ACD1147B81D}" type="slidenum">
              <a:rPr lang="en-US" altLang="en-US"/>
              <a:pPr/>
              <a:t>30</a:t>
            </a:fld>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fontScale="90000"/>
          </a:bodyPr>
          <a:lstStyle/>
          <a:p>
            <a:pPr eaLnBrk="1" hangingPunct="1"/>
            <a:r>
              <a:rPr lang="en-US" altLang="en-US" sz="2000" b="1"/>
              <a:t>French SD</a:t>
            </a:r>
            <a:r>
              <a:rPr lang="en-US" altLang="en-US" sz="2000"/>
              <a:t>, </a:t>
            </a:r>
            <a:r>
              <a:rPr lang="en-US" altLang="en-US" sz="2000" b="1"/>
              <a:t>Green S</a:t>
            </a:r>
            <a:r>
              <a:rPr lang="en-US" altLang="en-US" sz="2000"/>
              <a:t>, </a:t>
            </a:r>
            <a:r>
              <a:rPr lang="en-US" altLang="en-US" sz="2000" b="1"/>
              <a:t>Forbes A</a:t>
            </a:r>
            <a:r>
              <a:rPr lang="en-US" altLang="en-US" sz="2000"/>
              <a:t>.</a:t>
            </a:r>
            <a:r>
              <a:rPr lang="en-US" altLang="en-US" sz="3800"/>
              <a:t> </a:t>
            </a:r>
            <a:r>
              <a:rPr lang="en-US" altLang="en-US" sz="2000" b="1"/>
              <a:t>Reliability of chiropractic methods commonly used to detect manipulable lesions in patients with chronic low-back pain.</a:t>
            </a:r>
            <a:br>
              <a:rPr lang="en-US" altLang="en-US" sz="2000" b="1"/>
            </a:br>
            <a:r>
              <a:rPr lang="en-US" altLang="en-US" sz="2000"/>
              <a:t>J Manipulative Physiol Ther. 2001 Feb;24(2):145-6. </a:t>
            </a:r>
            <a:endParaRPr lang="en-US" altLang="en-US" sz="3800"/>
          </a:p>
        </p:txBody>
      </p:sp>
      <p:sp>
        <p:nvSpPr>
          <p:cNvPr id="7172" name="Rectangle 3"/>
          <p:cNvSpPr>
            <a:spLocks noGrp="1" noChangeArrowheads="1"/>
          </p:cNvSpPr>
          <p:nvPr>
            <p:ph idx="1"/>
          </p:nvPr>
        </p:nvSpPr>
        <p:spPr>
          <a:xfrm>
            <a:off x="609600" y="2286000"/>
            <a:ext cx="8305800" cy="4267200"/>
          </a:xfrm>
        </p:spPr>
        <p:txBody>
          <a:bodyPr/>
          <a:lstStyle/>
          <a:p>
            <a:pPr eaLnBrk="1" hangingPunct="1">
              <a:lnSpc>
                <a:spcPct val="90000"/>
              </a:lnSpc>
            </a:pPr>
            <a:r>
              <a:rPr lang="en-US" altLang="en-US" sz="2600"/>
              <a:t>This study of commonly used chiropractic diagnostic methods in patients with chronic mechanical low-back pain to detect manipulable lesions in the lower thoracic spine, lumbar spine, and the sacroiliac joints has revealed that the measures are not reproducible. </a:t>
            </a:r>
          </a:p>
          <a:p>
            <a:pPr eaLnBrk="1" hangingPunct="1">
              <a:lnSpc>
                <a:spcPct val="90000"/>
              </a:lnSpc>
            </a:pPr>
            <a:r>
              <a:rPr lang="en-US" altLang="en-US" sz="2600"/>
              <a:t>The implementation of these examination techniques alone should not be seen by practitioners to provide reliable information concerning where to direct a manipulative procedure in patients with chronic mechanical low-back pain. </a:t>
            </a:r>
          </a:p>
        </p:txBody>
      </p:sp>
      <p:sp>
        <p:nvSpPr>
          <p:cNvPr id="7170" name="Slide Number Placeholder 5"/>
          <p:cNvSpPr>
            <a:spLocks noGrp="1"/>
          </p:cNvSpPr>
          <p:nvPr>
            <p:ph type="sldNum" sz="quarter" idx="12"/>
          </p:nvPr>
        </p:nvSpPr>
        <p:spPr>
          <a:noFill/>
          <a:ln>
            <a:miter lim="800000"/>
            <a:headEnd/>
            <a:tailEnd/>
          </a:ln>
        </p:spPr>
        <p:txBody>
          <a:bodyPr/>
          <a:lstStyle/>
          <a:p>
            <a:fld id="{86B10B60-6D36-4743-8295-B848F1ACFD4D}" type="slidenum">
              <a:rPr lang="en-US" altLang="en-US"/>
              <a:pPr/>
              <a:t>31</a:t>
            </a:fld>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ltLang="en-US" sz="2000"/>
              <a:t>Youngquist MW, Fuhr AW, Osterbauer PJ. Interexaminer reliability of an isolation test for the identification of cervical subluxation.</a:t>
            </a:r>
            <a:br>
              <a:rPr lang="en-US" altLang="en-US" sz="2000"/>
            </a:br>
            <a:endParaRPr lang="en-US" altLang="en-US" sz="3800"/>
          </a:p>
        </p:txBody>
      </p:sp>
      <p:sp>
        <p:nvSpPr>
          <p:cNvPr id="8196" name="Rectangle 3"/>
          <p:cNvSpPr>
            <a:spLocks noGrp="1" noChangeArrowheads="1"/>
          </p:cNvSpPr>
          <p:nvPr>
            <p:ph idx="1"/>
          </p:nvPr>
        </p:nvSpPr>
        <p:spPr/>
        <p:txBody>
          <a:bodyPr/>
          <a:lstStyle/>
          <a:p>
            <a:pPr eaLnBrk="1" hangingPunct="1">
              <a:lnSpc>
                <a:spcPct val="80000"/>
              </a:lnSpc>
            </a:pPr>
            <a:r>
              <a:rPr lang="en-US" altLang="en-US" sz="2100"/>
              <a:t>A reliability study was conducted to determine whether prone leg length analysis in association with an isolation test maneuver was reproducible. </a:t>
            </a:r>
          </a:p>
          <a:p>
            <a:pPr eaLnBrk="1" hangingPunct="1">
              <a:lnSpc>
                <a:spcPct val="80000"/>
              </a:lnSpc>
            </a:pPr>
            <a:r>
              <a:rPr lang="en-US" altLang="en-US" sz="2100"/>
              <a:t>Seventy-two subjects were evaluated by two examiners on separate occasions for the presence of C1 subluxation. </a:t>
            </a:r>
          </a:p>
          <a:p>
            <a:pPr eaLnBrk="1" hangingPunct="1">
              <a:lnSpc>
                <a:spcPct val="80000"/>
              </a:lnSpc>
            </a:pPr>
            <a:r>
              <a:rPr lang="en-US" altLang="en-US" sz="2100"/>
              <a:t>The results indicate good reliability using this method of analysis for alleged upper cervical subluxation in this patient population. </a:t>
            </a:r>
          </a:p>
          <a:p>
            <a:pPr eaLnBrk="1" hangingPunct="1">
              <a:lnSpc>
                <a:spcPct val="80000"/>
              </a:lnSpc>
            </a:pPr>
            <a:r>
              <a:rPr lang="en-US" altLang="en-US" sz="2100"/>
              <a:t>Further investigation is necessary to correlate this method of analysis with the empirical evidence of manipulable lesions or subluxations.</a:t>
            </a:r>
          </a:p>
          <a:p>
            <a:pPr eaLnBrk="1" hangingPunct="1">
              <a:lnSpc>
                <a:spcPct val="80000"/>
              </a:lnSpc>
              <a:buFontTx/>
              <a:buNone/>
            </a:pPr>
            <a:endParaRPr lang="en-US" altLang="en-US" sz="2100"/>
          </a:p>
        </p:txBody>
      </p:sp>
      <p:sp>
        <p:nvSpPr>
          <p:cNvPr id="8194" name="Slide Number Placeholder 5"/>
          <p:cNvSpPr>
            <a:spLocks noGrp="1"/>
          </p:cNvSpPr>
          <p:nvPr>
            <p:ph type="sldNum" sz="quarter" idx="12"/>
          </p:nvPr>
        </p:nvSpPr>
        <p:spPr>
          <a:noFill/>
          <a:ln>
            <a:miter lim="800000"/>
            <a:headEnd/>
            <a:tailEnd/>
          </a:ln>
        </p:spPr>
        <p:txBody>
          <a:bodyPr/>
          <a:lstStyle/>
          <a:p>
            <a:fld id="{E0B3D707-610E-4A08-83D3-EF76877C7692}" type="slidenum">
              <a:rPr lang="en-US" altLang="en-US"/>
              <a:pPr/>
              <a:t>32</a:t>
            </a:fld>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normAutofit fontScale="90000"/>
          </a:bodyPr>
          <a:lstStyle/>
          <a:p>
            <a:pPr eaLnBrk="1" hangingPunct="1"/>
            <a:br>
              <a:rPr lang="en-US" altLang="en-US" sz="2000"/>
            </a:br>
            <a:r>
              <a:rPr lang="en-US" altLang="en-US" sz="2000"/>
              <a:t>Shambaugh P, Sclafani L, Fanselow D. Reliability of the Derifield-Thompson test for leg length inequality, and use of the test to demonstrate cervical adjusting efficacy. J Manipulative Physiol Ther. 1989 Apr;12(2):151. </a:t>
            </a:r>
            <a:endParaRPr lang="en-US" altLang="en-US" sz="3800"/>
          </a:p>
        </p:txBody>
      </p:sp>
      <p:sp>
        <p:nvSpPr>
          <p:cNvPr id="9220" name="Rectangle 3"/>
          <p:cNvSpPr>
            <a:spLocks noGrp="1" noChangeArrowheads="1"/>
          </p:cNvSpPr>
          <p:nvPr>
            <p:ph idx="1"/>
          </p:nvPr>
        </p:nvSpPr>
        <p:spPr/>
        <p:txBody>
          <a:bodyPr/>
          <a:lstStyle/>
          <a:p>
            <a:pPr eaLnBrk="1" hangingPunct="1">
              <a:lnSpc>
                <a:spcPct val="80000"/>
              </a:lnSpc>
            </a:pPr>
            <a:r>
              <a:rPr lang="en-US" altLang="en-US" sz="2100"/>
              <a:t>The Derifield-Thompson test for leg length inequality (LLI) is commonly used by chiropractors to assess a need for adjustment and to evaluate the results of adjustment. </a:t>
            </a:r>
          </a:p>
          <a:p>
            <a:pPr eaLnBrk="1" hangingPunct="1">
              <a:lnSpc>
                <a:spcPct val="80000"/>
              </a:lnSpc>
            </a:pPr>
            <a:r>
              <a:rPr lang="en-US" altLang="en-US" sz="2100"/>
              <a:t>The two previous studies testing the reliability of the technique reported conflicting results. </a:t>
            </a:r>
          </a:p>
          <a:p>
            <a:pPr eaLnBrk="1" hangingPunct="1">
              <a:lnSpc>
                <a:spcPct val="80000"/>
              </a:lnSpc>
            </a:pPr>
            <a:r>
              <a:rPr lang="en-US" altLang="en-US" sz="2100"/>
              <a:t>This study demonstrated that clinicians could reliably measure a LLI to less than 3 mm (both inter- and intraobserver), and also detect a change in LLI when the head was rotated. </a:t>
            </a:r>
          </a:p>
          <a:p>
            <a:pPr eaLnBrk="1" hangingPunct="1">
              <a:lnSpc>
                <a:spcPct val="80000"/>
              </a:lnSpc>
            </a:pPr>
            <a:r>
              <a:rPr lang="en-US" altLang="en-US" sz="2100"/>
              <a:t>Neither cervical adjustment nor gluteal massage produced a significant change in observed LLI.</a:t>
            </a:r>
          </a:p>
        </p:txBody>
      </p:sp>
      <p:sp>
        <p:nvSpPr>
          <p:cNvPr id="9218" name="Slide Number Placeholder 5"/>
          <p:cNvSpPr>
            <a:spLocks noGrp="1"/>
          </p:cNvSpPr>
          <p:nvPr>
            <p:ph type="sldNum" sz="quarter" idx="12"/>
          </p:nvPr>
        </p:nvSpPr>
        <p:spPr>
          <a:noFill/>
          <a:ln>
            <a:miter lim="800000"/>
            <a:headEnd/>
            <a:tailEnd/>
          </a:ln>
        </p:spPr>
        <p:txBody>
          <a:bodyPr/>
          <a:lstStyle/>
          <a:p>
            <a:fld id="{17750E00-80DD-43EE-924B-FDF81547FB83}" type="slidenum">
              <a:rPr lang="en-US" altLang="en-US"/>
              <a:pPr/>
              <a:t>33</a:t>
            </a:fld>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fontScale="90000"/>
          </a:bodyPr>
          <a:lstStyle/>
          <a:p>
            <a:pPr eaLnBrk="1" hangingPunct="1"/>
            <a:r>
              <a:rPr lang="en-US" altLang="en-US" sz="2000"/>
              <a:t>COOPERSTEIN R, LISI AJ, MORSCHHAUSER E </a:t>
            </a:r>
            <a:br>
              <a:rPr lang="en-US" altLang="en-US" sz="2000"/>
            </a:br>
            <a:r>
              <a:rPr lang="en-US" altLang="en-US" sz="2000"/>
              <a:t>CROSS-SECTIONAL VALIDY STUDY OF COMPRESSIVE LEG CHECKING IN MEASURING ARTIFICIALLY CREATED LEG LENGTH INEQUALITY </a:t>
            </a:r>
            <a:r>
              <a:rPr lang="en-US" altLang="en-US" sz="1800"/>
              <a:t>J Chiropr Med: SEP 2004(3:3)Page(s)91-95Author(s)</a:t>
            </a:r>
            <a:br>
              <a:rPr lang="en-US" altLang="en-US" sz="1800"/>
            </a:br>
            <a:endParaRPr lang="en-US" altLang="en-US" sz="1800"/>
          </a:p>
        </p:txBody>
      </p:sp>
      <p:sp>
        <p:nvSpPr>
          <p:cNvPr id="10244" name="Rectangle 3"/>
          <p:cNvSpPr>
            <a:spLocks noGrp="1" noChangeArrowheads="1"/>
          </p:cNvSpPr>
          <p:nvPr>
            <p:ph idx="1"/>
          </p:nvPr>
        </p:nvSpPr>
        <p:spPr>
          <a:xfrm>
            <a:off x="914400" y="2286000"/>
            <a:ext cx="7543800" cy="4343400"/>
          </a:xfrm>
        </p:spPr>
        <p:txBody>
          <a:bodyPr/>
          <a:lstStyle/>
          <a:p>
            <a:pPr eaLnBrk="1" hangingPunct="1">
              <a:lnSpc>
                <a:spcPct val="90000"/>
              </a:lnSpc>
            </a:pPr>
            <a:r>
              <a:rPr lang="en-US" altLang="en-US" sz="2600" b="1"/>
              <a:t>Conclusions:</a:t>
            </a:r>
            <a:r>
              <a:rPr lang="en-US" altLang="en-US" sz="2600"/>
              <a:t> Instrumented, compressive leg checking seems highly accurate, detecting artificial changes in leg length of 2-3 mm, and thus possesses concurrent validity assessed against artificial LLI. </a:t>
            </a:r>
          </a:p>
          <a:p>
            <a:pPr eaLnBrk="1" hangingPunct="1">
              <a:lnSpc>
                <a:spcPct val="90000"/>
              </a:lnSpc>
            </a:pPr>
            <a:r>
              <a:rPr lang="en-US" altLang="en-US" sz="2600"/>
              <a:t>Pre- and post leg check differences should exceed about 4-6 mm to be highly confident a real change has occurred. </a:t>
            </a:r>
          </a:p>
          <a:p>
            <a:pPr eaLnBrk="1" hangingPunct="1">
              <a:lnSpc>
                <a:spcPct val="90000"/>
              </a:lnSpc>
            </a:pPr>
            <a:r>
              <a:rPr lang="en-US" altLang="en-US" sz="2600"/>
              <a:t>It is unknown whether compressive leg checking is clinically relevant. </a:t>
            </a:r>
          </a:p>
        </p:txBody>
      </p:sp>
      <p:sp>
        <p:nvSpPr>
          <p:cNvPr id="10242" name="Slide Number Placeholder 5"/>
          <p:cNvSpPr>
            <a:spLocks noGrp="1"/>
          </p:cNvSpPr>
          <p:nvPr>
            <p:ph type="sldNum" sz="quarter" idx="12"/>
          </p:nvPr>
        </p:nvSpPr>
        <p:spPr>
          <a:noFill/>
          <a:ln>
            <a:miter lim="800000"/>
            <a:headEnd/>
            <a:tailEnd/>
          </a:ln>
        </p:spPr>
        <p:txBody>
          <a:bodyPr/>
          <a:lstStyle/>
          <a:p>
            <a:fld id="{34EFE5BF-C83D-4077-A697-4E20A06C9182}" type="slidenum">
              <a:rPr lang="en-US" altLang="en-US"/>
              <a:pPr/>
              <a:t>34</a:t>
            </a:fld>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1295400" y="0"/>
            <a:ext cx="7086600" cy="1447800"/>
          </a:xfrm>
        </p:spPr>
        <p:txBody>
          <a:bodyPr/>
          <a:lstStyle/>
          <a:p>
            <a:pPr algn="ctr" eaLnBrk="1" hangingPunct="1"/>
            <a:r>
              <a:rPr lang="en-US" altLang="en-US" u="sng"/>
              <a:t>Prill Leg Checks</a:t>
            </a:r>
          </a:p>
        </p:txBody>
      </p:sp>
      <p:sp>
        <p:nvSpPr>
          <p:cNvPr id="35844" name="Rectangle 3"/>
          <p:cNvSpPr>
            <a:spLocks noGrp="1" noChangeArrowheads="1"/>
          </p:cNvSpPr>
          <p:nvPr>
            <p:ph idx="1"/>
          </p:nvPr>
        </p:nvSpPr>
        <p:spPr>
          <a:xfrm>
            <a:off x="1219200" y="1143000"/>
            <a:ext cx="7334250" cy="5486400"/>
          </a:xfrm>
        </p:spPr>
        <p:txBody>
          <a:bodyPr/>
          <a:lstStyle/>
          <a:p>
            <a:pPr eaLnBrk="1" hangingPunct="1">
              <a:buFontTx/>
              <a:buNone/>
            </a:pPr>
            <a:r>
              <a:rPr lang="en-US" altLang="en-US" sz="2800"/>
              <a:t>Dr. Prill Used Supine leg and arm balance checks.  The Blair Technique uses a modified Prill leg check with the patient prone.  This modification was used to flow with the other prone leg checks used.</a:t>
            </a:r>
          </a:p>
          <a:p>
            <a:pPr eaLnBrk="1" hangingPunct="1">
              <a:buFontTx/>
              <a:buNone/>
            </a:pPr>
            <a:r>
              <a:rPr lang="en-US" altLang="en-US" sz="2800"/>
              <a:t>When using the muscle testing procedures, it is important that the patient use very little pressure against the doctors resistance.  Too much pressure by the patient will cause false positives.  We do not want the large skeletal muscles involved, only the smaller proprioception muscles.</a:t>
            </a:r>
          </a:p>
        </p:txBody>
      </p:sp>
      <p:sp>
        <p:nvSpPr>
          <p:cNvPr id="35842" name="Slide Number Placeholder 5"/>
          <p:cNvSpPr>
            <a:spLocks noGrp="1"/>
          </p:cNvSpPr>
          <p:nvPr>
            <p:ph type="sldNum" sz="quarter" idx="12"/>
          </p:nvPr>
        </p:nvSpPr>
        <p:spPr>
          <a:noFill/>
          <a:ln>
            <a:miter lim="800000"/>
            <a:headEnd/>
            <a:tailEnd/>
          </a:ln>
        </p:spPr>
        <p:txBody>
          <a:bodyPr/>
          <a:lstStyle/>
          <a:p>
            <a:fld id="{5C8B2D1E-15A9-4796-A9B1-4CF3EC21EE95}" type="slidenum">
              <a:rPr lang="en-US" altLang="en-US"/>
              <a:pPr/>
              <a:t>35</a:t>
            </a:fld>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295400" y="533400"/>
            <a:ext cx="7086600" cy="1447800"/>
          </a:xfrm>
        </p:spPr>
        <p:txBody>
          <a:bodyPr/>
          <a:lstStyle/>
          <a:p>
            <a:pPr algn="ctr" eaLnBrk="1" hangingPunct="1"/>
            <a:r>
              <a:rPr lang="en-US" altLang="en-US" u="sng"/>
              <a:t>Prill Leg Checks</a:t>
            </a:r>
          </a:p>
        </p:txBody>
      </p:sp>
      <p:sp>
        <p:nvSpPr>
          <p:cNvPr id="36868" name="Rectangle 3"/>
          <p:cNvSpPr>
            <a:spLocks noGrp="1" noChangeArrowheads="1"/>
          </p:cNvSpPr>
          <p:nvPr>
            <p:ph idx="1"/>
          </p:nvPr>
        </p:nvSpPr>
        <p:spPr>
          <a:xfrm>
            <a:off x="1295400" y="1752600"/>
            <a:ext cx="7086600" cy="4419600"/>
          </a:xfrm>
        </p:spPr>
        <p:txBody>
          <a:bodyPr/>
          <a:lstStyle/>
          <a:p>
            <a:pPr eaLnBrk="1" hangingPunct="1">
              <a:lnSpc>
                <a:spcPct val="90000"/>
              </a:lnSpc>
            </a:pPr>
            <a:r>
              <a:rPr lang="en-US" altLang="en-US"/>
              <a:t>Prill Leg Checks are based off of the Kinesiology or muscle testing principle.</a:t>
            </a:r>
          </a:p>
          <a:p>
            <a:pPr eaLnBrk="1" hangingPunct="1">
              <a:lnSpc>
                <a:spcPct val="90000"/>
              </a:lnSpc>
            </a:pPr>
            <a:r>
              <a:rPr lang="en-US" altLang="en-US"/>
              <a:t>S.O.T. uses a Subluxation Complex protocol that incorporate spinal segments that biomechanically work together.</a:t>
            </a:r>
          </a:p>
          <a:p>
            <a:pPr eaLnBrk="1" hangingPunct="1">
              <a:lnSpc>
                <a:spcPct val="90000"/>
              </a:lnSpc>
            </a:pPr>
            <a:r>
              <a:rPr lang="en-US" altLang="en-US"/>
              <a:t>(as a side note) these subluxation complexes follow acupuncture meridians.</a:t>
            </a:r>
          </a:p>
          <a:p>
            <a:pPr eaLnBrk="1" hangingPunct="1">
              <a:lnSpc>
                <a:spcPct val="90000"/>
              </a:lnSpc>
              <a:buFontTx/>
              <a:buNone/>
            </a:pPr>
            <a:r>
              <a:rPr lang="en-US" altLang="en-US"/>
              <a:t> </a:t>
            </a:r>
          </a:p>
        </p:txBody>
      </p:sp>
      <p:sp>
        <p:nvSpPr>
          <p:cNvPr id="36866" name="Slide Number Placeholder 5"/>
          <p:cNvSpPr>
            <a:spLocks noGrp="1"/>
          </p:cNvSpPr>
          <p:nvPr>
            <p:ph type="sldNum" sz="quarter" idx="12"/>
          </p:nvPr>
        </p:nvSpPr>
        <p:spPr>
          <a:noFill/>
          <a:ln>
            <a:miter lim="800000"/>
            <a:headEnd/>
            <a:tailEnd/>
          </a:ln>
        </p:spPr>
        <p:txBody>
          <a:bodyPr/>
          <a:lstStyle/>
          <a:p>
            <a:fld id="{65A77DCD-AD5A-4686-8336-D05029729DF1}" type="slidenum">
              <a:rPr lang="en-US" altLang="en-US"/>
              <a:pPr/>
              <a:t>36</a:t>
            </a:fld>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1295400" y="0"/>
            <a:ext cx="7086600" cy="1447800"/>
          </a:xfrm>
        </p:spPr>
        <p:txBody>
          <a:bodyPr/>
          <a:lstStyle/>
          <a:p>
            <a:pPr algn="ctr" eaLnBrk="1" hangingPunct="1"/>
            <a:r>
              <a:rPr lang="en-US" altLang="en-US" u="sng"/>
              <a:t>Prill Leg Checks</a:t>
            </a:r>
          </a:p>
        </p:txBody>
      </p:sp>
      <p:sp>
        <p:nvSpPr>
          <p:cNvPr id="37892" name="Rectangle 3"/>
          <p:cNvSpPr>
            <a:spLocks noGrp="1" noChangeArrowheads="1"/>
          </p:cNvSpPr>
          <p:nvPr>
            <p:ph idx="1"/>
          </p:nvPr>
        </p:nvSpPr>
        <p:spPr>
          <a:xfrm>
            <a:off x="914400" y="1371600"/>
            <a:ext cx="7848600" cy="4191000"/>
          </a:xfrm>
        </p:spPr>
        <p:txBody>
          <a:bodyPr/>
          <a:lstStyle/>
          <a:p>
            <a:pPr eaLnBrk="1" hangingPunct="1">
              <a:buFontTx/>
              <a:buNone/>
            </a:pPr>
            <a:r>
              <a:rPr lang="en-US" altLang="en-US"/>
              <a:t>Subluxation Complexes:</a:t>
            </a:r>
          </a:p>
          <a:p>
            <a:pPr eaLnBrk="1" hangingPunct="1">
              <a:buFontTx/>
              <a:buNone/>
            </a:pPr>
            <a:r>
              <a:rPr lang="en-US" altLang="en-US"/>
              <a:t>The theory behind the muscle testing used in the subluxation complex system is that if your patient has a subluxation at any spinal level in the complex, it will be indicated when testing any muscle that is neurologically supplied to a vertebral level in the complex.</a:t>
            </a:r>
          </a:p>
        </p:txBody>
      </p:sp>
      <p:sp>
        <p:nvSpPr>
          <p:cNvPr id="37890" name="Slide Number Placeholder 5"/>
          <p:cNvSpPr>
            <a:spLocks noGrp="1"/>
          </p:cNvSpPr>
          <p:nvPr>
            <p:ph type="sldNum" sz="quarter" idx="12"/>
          </p:nvPr>
        </p:nvSpPr>
        <p:spPr>
          <a:noFill/>
          <a:ln>
            <a:miter lim="800000"/>
            <a:headEnd/>
            <a:tailEnd/>
          </a:ln>
        </p:spPr>
        <p:txBody>
          <a:bodyPr/>
          <a:lstStyle/>
          <a:p>
            <a:fld id="{FFE7306F-538D-409C-8657-B8765CBE71DA}" type="slidenum">
              <a:rPr lang="en-US" altLang="en-US"/>
              <a:pPr/>
              <a:t>37</a:t>
            </a:fld>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1295400" y="228600"/>
            <a:ext cx="7086600" cy="1447800"/>
          </a:xfrm>
        </p:spPr>
        <p:txBody>
          <a:bodyPr/>
          <a:lstStyle/>
          <a:p>
            <a:pPr algn="ctr" eaLnBrk="1" hangingPunct="1"/>
            <a:r>
              <a:rPr lang="en-US" altLang="en-US" u="sng"/>
              <a:t>Subluxation Complexes</a:t>
            </a:r>
          </a:p>
        </p:txBody>
      </p:sp>
      <p:sp>
        <p:nvSpPr>
          <p:cNvPr id="38916" name="Rectangle 3"/>
          <p:cNvSpPr>
            <a:spLocks noGrp="1" noChangeArrowheads="1"/>
          </p:cNvSpPr>
          <p:nvPr>
            <p:ph idx="1"/>
          </p:nvPr>
        </p:nvSpPr>
        <p:spPr>
          <a:xfrm>
            <a:off x="1219200" y="1600200"/>
            <a:ext cx="7086600" cy="3257550"/>
          </a:xfrm>
        </p:spPr>
        <p:txBody>
          <a:bodyPr/>
          <a:lstStyle/>
          <a:p>
            <a:pPr eaLnBrk="1" hangingPunct="1">
              <a:lnSpc>
                <a:spcPct val="90000"/>
              </a:lnSpc>
              <a:buFontTx/>
              <a:buNone/>
            </a:pPr>
            <a:r>
              <a:rPr lang="en-US" altLang="en-US"/>
              <a:t>Both DeJarnette and Prill advocate clearing out the upper spinal levels in the complex first before adjusting the lower spinal levels.</a:t>
            </a:r>
          </a:p>
          <a:p>
            <a:pPr eaLnBrk="1" hangingPunct="1">
              <a:lnSpc>
                <a:spcPct val="90000"/>
              </a:lnSpc>
              <a:buFontTx/>
              <a:buNone/>
            </a:pPr>
            <a:r>
              <a:rPr lang="en-US" altLang="en-US"/>
              <a:t>When muscle testing, the patient should start the movement and the force should be minimal.  Barely enough to even feel the pressure applied.</a:t>
            </a:r>
          </a:p>
        </p:txBody>
      </p:sp>
      <p:sp>
        <p:nvSpPr>
          <p:cNvPr id="38914" name="Slide Number Placeholder 5"/>
          <p:cNvSpPr>
            <a:spLocks noGrp="1"/>
          </p:cNvSpPr>
          <p:nvPr>
            <p:ph type="sldNum" sz="quarter" idx="12"/>
          </p:nvPr>
        </p:nvSpPr>
        <p:spPr>
          <a:noFill/>
          <a:ln>
            <a:miter lim="800000"/>
            <a:headEnd/>
            <a:tailEnd/>
          </a:ln>
        </p:spPr>
        <p:txBody>
          <a:bodyPr/>
          <a:lstStyle/>
          <a:p>
            <a:fld id="{F5E4E8F2-6C13-48A1-B677-22102F22276E}" type="slidenum">
              <a:rPr lang="en-US" altLang="en-US"/>
              <a:pPr/>
              <a:t>38</a:t>
            </a:fld>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9AC64EC2-6677-5A7B-045B-A07451A70F5F}"/>
              </a:ext>
            </a:extLst>
          </p:cNvPr>
          <p:cNvSpPr>
            <a:spLocks noGrp="1" noChangeArrowheads="1"/>
          </p:cNvSpPr>
          <p:nvPr>
            <p:ph type="title"/>
          </p:nvPr>
        </p:nvSpPr>
        <p:spPr/>
        <p:txBody>
          <a:bodyPr/>
          <a:lstStyle/>
          <a:p>
            <a:endParaRPr lang="en-US" altLang="en-US"/>
          </a:p>
        </p:txBody>
      </p:sp>
      <p:sp>
        <p:nvSpPr>
          <p:cNvPr id="62467" name="Content Placeholder 2">
            <a:extLst>
              <a:ext uri="{FF2B5EF4-FFF2-40B4-BE49-F238E27FC236}">
                <a16:creationId xmlns:a16="http://schemas.microsoft.com/office/drawing/2014/main" id="{74616204-8597-91D2-A448-A9E53610EAB1}"/>
              </a:ext>
            </a:extLst>
          </p:cNvPr>
          <p:cNvSpPr>
            <a:spLocks noGrp="1" noChangeArrowheads="1"/>
          </p:cNvSpPr>
          <p:nvPr>
            <p:ph idx="1"/>
          </p:nvPr>
        </p:nvSpPr>
        <p:spPr>
          <a:xfrm>
            <a:off x="762000" y="228600"/>
            <a:ext cx="7696200" cy="5715000"/>
          </a:xfrm>
        </p:spPr>
        <p:txBody>
          <a:bodyPr>
            <a:normAutofit lnSpcReduction="10000"/>
          </a:bodyPr>
          <a:lstStyle/>
          <a:p>
            <a:r>
              <a:rPr lang="en-US" altLang="en-US" sz="1600" dirty="0"/>
              <a:t>(</a:t>
            </a:r>
            <a:r>
              <a:rPr lang="en-US" altLang="en-US" sz="1800" dirty="0"/>
              <a:t>Scientific Explanation)</a:t>
            </a:r>
          </a:p>
          <a:p>
            <a:r>
              <a:rPr lang="en-US" altLang="en-US" sz="1800" dirty="0"/>
              <a:t>Corticospinal tracts and the tracts responsible for tonal changes in leg/limb musculature.</a:t>
            </a:r>
            <a:br>
              <a:rPr lang="en-US" altLang="en-US" sz="1800" dirty="0"/>
            </a:br>
            <a:br>
              <a:rPr lang="en-US" altLang="en-US" sz="1800" dirty="0"/>
            </a:br>
            <a:r>
              <a:rPr lang="en-US" altLang="en-US" sz="1800" dirty="0"/>
              <a:t>The Dorsal Column Medial Lemniscus systems play the part in delivering sensory input to the brain from the body.</a:t>
            </a:r>
            <a:br>
              <a:rPr lang="en-US" altLang="en-US" sz="1800" dirty="0"/>
            </a:br>
            <a:br>
              <a:rPr lang="en-US" altLang="en-US" sz="1800" dirty="0"/>
            </a:br>
            <a:r>
              <a:rPr lang="en-US" altLang="en-US" sz="1800" dirty="0"/>
              <a:t>The Pontomedullary Reticular Formation (PMRF) is the center in the brain (specifically brainstem) that allows us to stay upright and resist the overall effect of gravity.</a:t>
            </a:r>
            <a:br>
              <a:rPr lang="en-US" altLang="en-US" sz="1800" dirty="0"/>
            </a:br>
            <a:br>
              <a:rPr lang="en-US" altLang="en-US" sz="1800" dirty="0"/>
            </a:br>
            <a:r>
              <a:rPr lang="en-US" altLang="en-US" sz="1800" dirty="0"/>
              <a:t>The Ipsilateral Cerebellum refines movement and is thought to be the brain center that "actions" the information gathered by the three areas mentioned above.</a:t>
            </a:r>
            <a:br>
              <a:rPr lang="en-US" altLang="en-US" sz="1800" dirty="0"/>
            </a:br>
            <a:br>
              <a:rPr lang="en-US" altLang="en-US" sz="1800" dirty="0"/>
            </a:br>
            <a:r>
              <a:rPr lang="en-US" altLang="en-US" sz="1800" dirty="0"/>
              <a:t>The VSC impacts these at any number of levels depending upon the practice model of UC or Full Spine work.  The effect is believed to be multifaceted; ranging from neurological </a:t>
            </a:r>
            <a:r>
              <a:rPr lang="en-US" altLang="en-US" sz="1800" dirty="0" err="1"/>
              <a:t>dysafferentation</a:t>
            </a:r>
            <a:r>
              <a:rPr lang="en-US" altLang="en-US" sz="1800" dirty="0"/>
              <a:t> or </a:t>
            </a:r>
            <a:r>
              <a:rPr lang="en-US" altLang="en-US" sz="1800" dirty="0" err="1"/>
              <a:t>dysefferentation</a:t>
            </a:r>
            <a:r>
              <a:rPr lang="en-US" altLang="en-US" sz="1800" dirty="0"/>
              <a:t>, a direct impact of muscle tone due to the misalignment, and even histochemical changes that create localized pockets of inflammation in afferent/efferent pathways. </a:t>
            </a:r>
          </a:p>
          <a:p>
            <a:br>
              <a:rPr lang="en-US" altLang="en-US" sz="1800" dirty="0"/>
            </a:br>
            <a:r>
              <a:rPr lang="en-US" altLang="en-US" sz="1800" dirty="0" err="1"/>
              <a:t>Ramneek</a:t>
            </a:r>
            <a:r>
              <a:rPr lang="en-US" altLang="en-US" sz="1800" dirty="0"/>
              <a:t> S. </a:t>
            </a:r>
            <a:r>
              <a:rPr lang="en-US" altLang="en-US" sz="1800" dirty="0" err="1"/>
              <a:t>Bhogal</a:t>
            </a:r>
            <a:r>
              <a:rPr lang="en-US" altLang="en-US" sz="1800" dirty="0"/>
              <a:t>, DC, DABCI Professor / Chair of Technique Life Chiropractic College West (03-16-19)</a:t>
            </a:r>
          </a:p>
        </p:txBody>
      </p:sp>
      <p:sp>
        <p:nvSpPr>
          <p:cNvPr id="62468" name="Slide Number Placeholder 3">
            <a:extLst>
              <a:ext uri="{FF2B5EF4-FFF2-40B4-BE49-F238E27FC236}">
                <a16:creationId xmlns:a16="http://schemas.microsoft.com/office/drawing/2014/main" id="{B2AC80FE-3528-CAB3-EA36-163F250B6D5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sz="3000">
                <a:solidFill>
                  <a:schemeClr val="tx1"/>
                </a:solidFill>
                <a:latin typeface="Arial" panose="020B0604020202020204" pitchFamily="34" charset="0"/>
              </a:defRPr>
            </a:lvl1pPr>
            <a:lvl2pPr marL="742950" indent="-285750">
              <a:spcBef>
                <a:spcPct val="40000"/>
              </a:spcBef>
              <a:buClr>
                <a:schemeClr val="tx1"/>
              </a:buClr>
              <a:buChar char="–"/>
              <a:defRPr sz="2600">
                <a:solidFill>
                  <a:schemeClr val="tx1"/>
                </a:solidFill>
                <a:latin typeface="Arial" panose="020B0604020202020204" pitchFamily="34" charset="0"/>
              </a:defRPr>
            </a:lvl2pPr>
            <a:lvl3pPr marL="1143000" indent="-228600">
              <a:lnSpc>
                <a:spcPct val="95000"/>
              </a:lnSpc>
              <a:spcBef>
                <a:spcPct val="35000"/>
              </a:spcBef>
              <a:buClr>
                <a:schemeClr val="tx1"/>
              </a:buClr>
              <a:buChar char="•"/>
              <a:defRPr sz="2400">
                <a:solidFill>
                  <a:schemeClr val="tx1"/>
                </a:solidFill>
                <a:latin typeface="Arial" panose="020B0604020202020204" pitchFamily="34" charset="0"/>
              </a:defRPr>
            </a:lvl3pPr>
            <a:lvl4pPr marL="1600200" indent="-228600">
              <a:lnSpc>
                <a:spcPct val="75000"/>
              </a:lnSpc>
              <a:spcBef>
                <a:spcPct val="30000"/>
              </a:spcBef>
              <a:buClr>
                <a:schemeClr val="tx1"/>
              </a:buClr>
              <a:buChar char="–"/>
              <a:defRPr sz="2000">
                <a:solidFill>
                  <a:schemeClr val="tx1"/>
                </a:solidFill>
                <a:latin typeface="Arial" panose="020B0604020202020204" pitchFamily="34" charset="0"/>
              </a:defRPr>
            </a:lvl4pPr>
            <a:lvl5pPr marL="2057400" indent="-228600">
              <a:lnSpc>
                <a:spcPct val="75000"/>
              </a:lnSpc>
              <a:spcBef>
                <a:spcPct val="30000"/>
              </a:spcBef>
              <a:buClr>
                <a:schemeClr val="tx1"/>
              </a:buClr>
              <a:buChar char="»"/>
              <a:defRPr>
                <a:solidFill>
                  <a:schemeClr val="tx1"/>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9pPr>
          </a:lstStyle>
          <a:p>
            <a:pPr>
              <a:spcBef>
                <a:spcPct val="20000"/>
              </a:spcBef>
              <a:buClrTx/>
              <a:buFontTx/>
              <a:buNone/>
            </a:pPr>
            <a:fld id="{51FD1D5F-AB16-4B4D-8CFD-E435D4E90E93}" type="slidenum">
              <a:rPr lang="en-US" altLang="en-US" sz="1400" smtClean="0"/>
              <a:pPr>
                <a:spcBef>
                  <a:spcPct val="20000"/>
                </a:spcBef>
                <a:buClrTx/>
                <a:buFontTx/>
                <a:buNone/>
              </a:pPr>
              <a:t>39</a:t>
            </a:fld>
            <a:endParaRPr lang="en-US" alt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defRPr/>
            </a:pPr>
            <a:r>
              <a:rPr lang="en-US" sz="2800" b="1" dirty="0"/>
              <a:t>Absence of Symmetry in Superior Articular Facets on the First Cervical Vertebra</a:t>
            </a:r>
            <a:br>
              <a:rPr lang="en-US" sz="2800" dirty="0"/>
            </a:br>
            <a:r>
              <a:rPr lang="en-US" sz="2000" dirty="0"/>
              <a:t>JMPT 1994 17(5):314-320 Gottlieb MS</a:t>
            </a:r>
            <a:endParaRPr lang="en-US" sz="2800" dirty="0"/>
          </a:p>
        </p:txBody>
      </p:sp>
      <p:sp>
        <p:nvSpPr>
          <p:cNvPr id="43011" name="Rectangle 3"/>
          <p:cNvSpPr>
            <a:spLocks noGrp="1" noChangeArrowheads="1"/>
          </p:cNvSpPr>
          <p:nvPr>
            <p:ph idx="1"/>
          </p:nvPr>
        </p:nvSpPr>
        <p:spPr/>
        <p:txBody>
          <a:bodyPr>
            <a:normAutofit/>
          </a:bodyPr>
          <a:lstStyle/>
          <a:p>
            <a:pPr eaLnBrk="1" hangingPunct="1">
              <a:lnSpc>
                <a:spcPct val="90000"/>
              </a:lnSpc>
            </a:pPr>
            <a:r>
              <a:rPr lang="en-US" altLang="en-US" sz="2800" dirty="0"/>
              <a:t>The shape, size, angle, texture, border, and/or number of superior articular facets were measured to determine symmetry.</a:t>
            </a:r>
          </a:p>
          <a:p>
            <a:pPr eaLnBrk="1" hangingPunct="1">
              <a:lnSpc>
                <a:spcPct val="90000"/>
              </a:lnSpc>
            </a:pPr>
            <a:r>
              <a:rPr lang="en-US" altLang="en-US" sz="2800" dirty="0">
                <a:solidFill>
                  <a:srgbClr val="FF0000"/>
                </a:solidFill>
              </a:rPr>
              <a:t>Results: On comparison of right and left sides, 0% of the facets were mirror images while 63% of the atlases had grossly asymmetrical facets</a:t>
            </a:r>
          </a:p>
          <a:p>
            <a:pPr eaLnBrk="1" hangingPunct="1">
              <a:lnSpc>
                <a:spcPct val="90000"/>
              </a:lnSpc>
            </a:pPr>
            <a:r>
              <a:rPr lang="en-US" altLang="en-US" sz="2800" dirty="0"/>
              <a:t>Three atlases had two facets on the left and one on the right, while two atlases had two facets on the right with a single facet on the left.  Two atlases had four superior facets, two on each side. </a:t>
            </a:r>
          </a:p>
        </p:txBody>
      </p:sp>
    </p:spTree>
    <p:extLst>
      <p:ext uri="{BB962C8B-B14F-4D97-AF65-F5344CB8AC3E}">
        <p14:creationId xmlns:p14="http://schemas.microsoft.com/office/powerpoint/2010/main" val="191540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838200" y="0"/>
            <a:ext cx="7543800" cy="1143000"/>
          </a:xfrm>
        </p:spPr>
        <p:txBody>
          <a:bodyPr/>
          <a:lstStyle/>
          <a:p>
            <a:pPr algn="ctr" eaLnBrk="1" hangingPunct="1"/>
            <a:r>
              <a:rPr lang="en-US" altLang="en-US"/>
              <a:t>Using the Prill Leg Checks</a:t>
            </a:r>
          </a:p>
        </p:txBody>
      </p:sp>
      <p:sp>
        <p:nvSpPr>
          <p:cNvPr id="41988" name="Rectangle 3"/>
          <p:cNvSpPr>
            <a:spLocks noGrp="1" noChangeArrowheads="1"/>
          </p:cNvSpPr>
          <p:nvPr>
            <p:ph idx="1"/>
          </p:nvPr>
        </p:nvSpPr>
        <p:spPr>
          <a:xfrm>
            <a:off x="914400" y="990600"/>
            <a:ext cx="7543800" cy="5715000"/>
          </a:xfrm>
        </p:spPr>
        <p:txBody>
          <a:bodyPr/>
          <a:lstStyle/>
          <a:p>
            <a:pPr eaLnBrk="1" hangingPunct="1">
              <a:lnSpc>
                <a:spcPct val="90000"/>
              </a:lnSpc>
              <a:buFontTx/>
              <a:buNone/>
            </a:pPr>
            <a:r>
              <a:rPr lang="en-US" altLang="en-US" dirty="0"/>
              <a:t>Do Not use too much pressure.  1pound of pressure for the patient is enough to elicit a response.</a:t>
            </a:r>
          </a:p>
          <a:p>
            <a:pPr eaLnBrk="1" hangingPunct="1">
              <a:lnSpc>
                <a:spcPct val="90000"/>
              </a:lnSpc>
              <a:buFontTx/>
              <a:buNone/>
            </a:pPr>
            <a:r>
              <a:rPr lang="en-US" altLang="en-US" dirty="0"/>
              <a:t>Resistance should be held for 3-4 seconds</a:t>
            </a:r>
          </a:p>
          <a:p>
            <a:pPr eaLnBrk="1" hangingPunct="1">
              <a:lnSpc>
                <a:spcPct val="90000"/>
              </a:lnSpc>
              <a:buFontTx/>
              <a:buNone/>
            </a:pPr>
            <a:r>
              <a:rPr lang="en-US" altLang="en-US" dirty="0"/>
              <a:t>These muscle reflexes will only appear for a few seconds.  Therefore, while you don’t have to rush, they should be done in a timely manner. </a:t>
            </a:r>
          </a:p>
          <a:p>
            <a:pPr eaLnBrk="1" hangingPunct="1">
              <a:lnSpc>
                <a:spcPct val="90000"/>
              </a:lnSpc>
              <a:buFontTx/>
              <a:buNone/>
            </a:pPr>
            <a:r>
              <a:rPr lang="en-US" altLang="en-US" dirty="0"/>
              <a:t>Once a positive test is found, Dr. </a:t>
            </a:r>
            <a:r>
              <a:rPr lang="en-US" altLang="en-US" dirty="0" err="1"/>
              <a:t>Prill</a:t>
            </a:r>
            <a:r>
              <a:rPr lang="en-US" altLang="en-US" dirty="0"/>
              <a:t> recommends a physical challenge of the joint for confirmation. </a:t>
            </a:r>
            <a:r>
              <a:rPr lang="en-US" altLang="en-US" sz="1600" dirty="0"/>
              <a:t>(will cover later)</a:t>
            </a:r>
          </a:p>
          <a:p>
            <a:pPr eaLnBrk="1" hangingPunct="1">
              <a:lnSpc>
                <a:spcPct val="90000"/>
              </a:lnSpc>
              <a:buFontTx/>
              <a:buNone/>
            </a:pPr>
            <a:r>
              <a:rPr lang="en-US" altLang="en-US" sz="3200" dirty="0"/>
              <a:t>The </a:t>
            </a:r>
            <a:r>
              <a:rPr lang="en-US" altLang="en-US" sz="3200" dirty="0" err="1"/>
              <a:t>Prill</a:t>
            </a:r>
            <a:r>
              <a:rPr lang="en-US" altLang="en-US" sz="3200" dirty="0"/>
              <a:t> Leg Length Iniquity tests will be covered later in the class.</a:t>
            </a:r>
          </a:p>
        </p:txBody>
      </p:sp>
      <p:sp>
        <p:nvSpPr>
          <p:cNvPr id="41986" name="Slide Number Placeholder 5"/>
          <p:cNvSpPr>
            <a:spLocks noGrp="1"/>
          </p:cNvSpPr>
          <p:nvPr>
            <p:ph type="sldNum" sz="quarter" idx="12"/>
          </p:nvPr>
        </p:nvSpPr>
        <p:spPr>
          <a:noFill/>
          <a:ln>
            <a:miter lim="800000"/>
            <a:headEnd/>
            <a:tailEnd/>
          </a:ln>
        </p:spPr>
        <p:txBody>
          <a:bodyPr/>
          <a:lstStyle/>
          <a:p>
            <a:fld id="{8AAFD720-A388-48E6-989C-03ACC1FD1F6F}" type="slidenum">
              <a:rPr lang="en-US" altLang="en-US"/>
              <a:pPr/>
              <a:t>40</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28650" y="365126"/>
            <a:ext cx="8210550" cy="1325563"/>
          </a:xfrm>
        </p:spPr>
        <p:txBody>
          <a:bodyPr>
            <a:normAutofit/>
          </a:bodyPr>
          <a:lstStyle/>
          <a:p>
            <a:r>
              <a:rPr lang="en-US" altLang="en-US" dirty="0"/>
              <a:t>Symmetry is an abnormal finding. </a:t>
            </a:r>
          </a:p>
        </p:txBody>
      </p:sp>
      <p:pic>
        <p:nvPicPr>
          <p:cNvPr id="44035" name="Picture 2" descr="07110959316FRe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25676" t="23111" r="24396" b="28828"/>
          <a:stretch>
            <a:fillRect/>
          </a:stretch>
        </p:blipFill>
        <p:spPr>
          <a:xfrm>
            <a:off x="1447800" y="1524000"/>
            <a:ext cx="6126163" cy="4932363"/>
          </a:xfrm>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58312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a:bodyPr>
          <a:lstStyle/>
          <a:p>
            <a:r>
              <a:rPr lang="en-US" altLang="en-US"/>
              <a:t>Asymmetry is a normal finding. </a:t>
            </a:r>
          </a:p>
        </p:txBody>
      </p:sp>
      <p:pic>
        <p:nvPicPr>
          <p:cNvPr id="45059" name="Picture 2" descr="C:\Users\owner\Desktop\X-ray anomalies\malformed bp.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371600" y="1447800"/>
            <a:ext cx="6308725" cy="4514850"/>
          </a:xfrm>
        </p:spPr>
      </p:pic>
    </p:spTree>
    <p:extLst>
      <p:ext uri="{BB962C8B-B14F-4D97-AF65-F5344CB8AC3E}">
        <p14:creationId xmlns:p14="http://schemas.microsoft.com/office/powerpoint/2010/main" val="3037821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a:bodyPr>
          <a:lstStyle/>
          <a:p>
            <a:r>
              <a:rPr lang="en-US" altLang="en-US"/>
              <a:t>Look closely at posterior arch</a:t>
            </a:r>
          </a:p>
        </p:txBody>
      </p:sp>
      <p:pic>
        <p:nvPicPr>
          <p:cNvPr id="46083" name="Picture 2" descr="C:\Users\owner\Desktop\X-ray anomalies\Dr. Lawler.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6171" y="1825625"/>
            <a:ext cx="6742796" cy="4351338"/>
          </a:xfrm>
        </p:spPr>
      </p:pic>
    </p:spTree>
    <p:extLst>
      <p:ext uri="{BB962C8B-B14F-4D97-AF65-F5344CB8AC3E}">
        <p14:creationId xmlns:p14="http://schemas.microsoft.com/office/powerpoint/2010/main" val="2578256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t>Todd A. Hubbard, DC, MS</a:t>
            </a:r>
          </a:p>
        </p:txBody>
      </p:sp>
      <p:sp>
        <p:nvSpPr>
          <p:cNvPr id="47107" name="Rectangle 2"/>
          <p:cNvSpPr>
            <a:spLocks noGrp="1" noChangeArrowheads="1"/>
          </p:cNvSpPr>
          <p:nvPr>
            <p:ph type="title" idx="4294967295"/>
          </p:nvPr>
        </p:nvSpPr>
        <p:spPr>
          <a:xfrm>
            <a:off x="0" y="0"/>
            <a:ext cx="8229600" cy="1143000"/>
          </a:xfrm>
        </p:spPr>
        <p:txBody>
          <a:bodyPr/>
          <a:lstStyle/>
          <a:p>
            <a:r>
              <a:rPr lang="en-US" altLang="en-US"/>
              <a:t>Blair Technique Research</a:t>
            </a:r>
          </a:p>
        </p:txBody>
      </p:sp>
      <p:sp>
        <p:nvSpPr>
          <p:cNvPr id="161795" name="Rectangle 3"/>
          <p:cNvSpPr>
            <a:spLocks noGrp="1" noChangeArrowheads="1"/>
          </p:cNvSpPr>
          <p:nvPr>
            <p:ph type="body" idx="4294967295"/>
          </p:nvPr>
        </p:nvSpPr>
        <p:spPr>
          <a:xfrm>
            <a:off x="0" y="1295400"/>
            <a:ext cx="9144000" cy="5562600"/>
          </a:xfrm>
        </p:spPr>
        <p:txBody>
          <a:bodyPr/>
          <a:lstStyle/>
          <a:p>
            <a:pPr>
              <a:lnSpc>
                <a:spcPct val="80000"/>
              </a:lnSpc>
              <a:buFontTx/>
              <a:buNone/>
            </a:pPr>
            <a:r>
              <a:rPr lang="en-US" altLang="en-US" sz="2400" b="1" dirty="0"/>
              <a:t>Inter and intra-examiner reliability of the Blair </a:t>
            </a:r>
            <a:r>
              <a:rPr lang="en-US" altLang="en-US" sz="2400" b="1" dirty="0" err="1"/>
              <a:t>protracto</a:t>
            </a:r>
            <a:r>
              <a:rPr lang="en-US" altLang="en-US" sz="2400" b="1" dirty="0"/>
              <a:t>-view x-ray: Examination of a chiropractic technique</a:t>
            </a:r>
            <a:r>
              <a:rPr lang="en-US" altLang="en-US" sz="2400" dirty="0"/>
              <a:t>. </a:t>
            </a:r>
          </a:p>
          <a:p>
            <a:pPr>
              <a:lnSpc>
                <a:spcPct val="80000"/>
              </a:lnSpc>
              <a:buFontTx/>
              <a:buNone/>
            </a:pPr>
            <a:r>
              <a:rPr lang="en-US" altLang="en-US" sz="1600" dirty="0"/>
              <a:t>		Hubbard T, </a:t>
            </a:r>
            <a:r>
              <a:rPr lang="en-US" altLang="en-US" sz="1600" dirty="0" err="1"/>
              <a:t>Vowles</a:t>
            </a:r>
            <a:r>
              <a:rPr lang="en-US" altLang="en-US" sz="1600" dirty="0"/>
              <a:t> B, Forest T.; J. </a:t>
            </a:r>
            <a:r>
              <a:rPr lang="en-US" altLang="en-US" sz="1600" dirty="0" err="1"/>
              <a:t>Chiropr</a:t>
            </a:r>
            <a:r>
              <a:rPr lang="en-US" altLang="en-US" sz="1600" dirty="0"/>
              <a:t> Med 2010;</a:t>
            </a:r>
            <a:r>
              <a:rPr lang="fr-FR" altLang="en-US" sz="1600" dirty="0"/>
              <a:t>9(2):60-68</a:t>
            </a:r>
          </a:p>
          <a:p>
            <a:pPr>
              <a:lnSpc>
                <a:spcPct val="80000"/>
              </a:lnSpc>
              <a:buFontTx/>
              <a:buNone/>
            </a:pPr>
            <a:endParaRPr lang="en-US" altLang="en-US" sz="1600" dirty="0"/>
          </a:p>
          <a:p>
            <a:pPr>
              <a:lnSpc>
                <a:spcPct val="80000"/>
              </a:lnSpc>
            </a:pPr>
            <a:r>
              <a:rPr lang="en-US" altLang="en-US" sz="2000" dirty="0"/>
              <a:t>METHODS: 25 x-ray examiners, ranging from students to chiropractors with 11+ years experience. Examiners looked at 100 Blair </a:t>
            </a:r>
            <a:r>
              <a:rPr lang="en-US" altLang="en-US" sz="2000" dirty="0" err="1"/>
              <a:t>protracto</a:t>
            </a:r>
            <a:r>
              <a:rPr lang="en-US" altLang="en-US" sz="2000" dirty="0"/>
              <a:t>-view x-rays (oblique </a:t>
            </a:r>
            <a:r>
              <a:rPr lang="en-US" altLang="en-US" sz="2000" dirty="0" err="1"/>
              <a:t>Nasium</a:t>
            </a:r>
            <a:r>
              <a:rPr lang="en-US" altLang="en-US" sz="2000" dirty="0"/>
              <a:t>). </a:t>
            </a:r>
          </a:p>
          <a:p>
            <a:pPr>
              <a:lnSpc>
                <a:spcPct val="80000"/>
              </a:lnSpc>
            </a:pPr>
            <a:r>
              <a:rPr lang="en-US" altLang="en-US" sz="2000" dirty="0"/>
              <a:t>RESULTS: The overall inter-examiner reliability showed substantial reliability at 0.62. </a:t>
            </a:r>
          </a:p>
          <a:p>
            <a:pPr lvl="1">
              <a:lnSpc>
                <a:spcPct val="80000"/>
              </a:lnSpc>
            </a:pPr>
            <a:r>
              <a:rPr lang="en-US" altLang="en-US" sz="1800" dirty="0"/>
              <a:t>Within group kappa showed: no certification = 0.61, Proficiency = 0.66, Primary level = 0.61 and </a:t>
            </a:r>
            <a:r>
              <a:rPr lang="en-US" altLang="en-US" sz="1800" u="sng" dirty="0"/>
              <a:t>Advance level certification = 0.74</a:t>
            </a:r>
            <a:r>
              <a:rPr lang="en-US" altLang="en-US" sz="1800" dirty="0"/>
              <a:t>. The overall intra-examiner reliability showed outstanding reliability at 0.81. Within group kappa showed: no certification = 0.76, proficiency = 0.84, primary level = 0.82 and </a:t>
            </a:r>
            <a:r>
              <a:rPr lang="en-US" altLang="en-US" sz="1800" u="sng" dirty="0"/>
              <a:t>advance level certification = 0.92</a:t>
            </a:r>
            <a:r>
              <a:rPr lang="en-US" altLang="en-US" sz="1800" dirty="0"/>
              <a:t>. </a:t>
            </a:r>
            <a:r>
              <a:rPr lang="en-US" altLang="en-US" sz="1200" dirty="0"/>
              <a:t>All Kappa values had a </a:t>
            </a:r>
            <a:r>
              <a:rPr lang="en-US" altLang="en-US" sz="1200" i="1" dirty="0"/>
              <a:t>p</a:t>
            </a:r>
            <a:r>
              <a:rPr lang="en-US" altLang="en-US" sz="1200" dirty="0"/>
              <a:t>-value &lt; 0.001.</a:t>
            </a:r>
          </a:p>
          <a:p>
            <a:pPr>
              <a:lnSpc>
                <a:spcPct val="80000"/>
              </a:lnSpc>
            </a:pPr>
            <a:r>
              <a:rPr lang="en-US" altLang="en-US" sz="2000" dirty="0"/>
              <a:t>CONCLUSION: This study shows the Blair </a:t>
            </a:r>
            <a:r>
              <a:rPr lang="en-US" altLang="en-US" sz="2000" dirty="0" err="1"/>
              <a:t>protracto</a:t>
            </a:r>
            <a:r>
              <a:rPr lang="en-US" altLang="en-US" sz="2000" dirty="0"/>
              <a:t>-view to be a reliable tool for analyzing the alignment/misalignment of the </a:t>
            </a:r>
            <a:r>
              <a:rPr lang="en-US" altLang="en-US" sz="2000" dirty="0" err="1"/>
              <a:t>occipito-atlantal</a:t>
            </a:r>
            <a:r>
              <a:rPr lang="en-US" altLang="en-US" sz="2000" dirty="0"/>
              <a:t> articulation. </a:t>
            </a:r>
          </a:p>
        </p:txBody>
      </p:sp>
    </p:spTree>
    <p:extLst>
      <p:ext uri="{BB962C8B-B14F-4D97-AF65-F5344CB8AC3E}">
        <p14:creationId xmlns:p14="http://schemas.microsoft.com/office/powerpoint/2010/main" val="6620927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1795">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179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179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1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09600" y="1600200"/>
            <a:ext cx="8229600" cy="1398588"/>
          </a:xfrm>
        </p:spPr>
        <p:txBody>
          <a:bodyPr/>
          <a:lstStyle/>
          <a:p>
            <a:r>
              <a:rPr lang="en-US" altLang="en-US"/>
              <a:t>Analysis step 1 (image reve</a:t>
            </a:r>
          </a:p>
        </p:txBody>
      </p:sp>
      <p:sp>
        <p:nvSpPr>
          <p:cNvPr id="48131" name="Content Placeholder 2"/>
          <p:cNvSpPr>
            <a:spLocks noGrp="1"/>
          </p:cNvSpPr>
          <p:nvPr>
            <p:ph sz="half" idx="1"/>
          </p:nvPr>
        </p:nvSpPr>
        <p:spPr/>
        <p:txBody>
          <a:bodyPr/>
          <a:lstStyle/>
          <a:p>
            <a:endParaRPr lang="en-US" altLang="en-US"/>
          </a:p>
        </p:txBody>
      </p:sp>
      <p:sp>
        <p:nvSpPr>
          <p:cNvPr id="48132" name="Content Placeholder 3"/>
          <p:cNvSpPr>
            <a:spLocks noGrp="1"/>
          </p:cNvSpPr>
          <p:nvPr>
            <p:ph sz="half" idx="2"/>
          </p:nvPr>
        </p:nvSpPr>
        <p:spPr/>
        <p:txBody>
          <a:bodyPr/>
          <a:lstStyle/>
          <a:p>
            <a:endParaRPr lang="en-US" altLang="en-US"/>
          </a:p>
        </p:txBody>
      </p:sp>
      <p:pic>
        <p:nvPicPr>
          <p:cNvPr id="4098" name="Picture 2" descr="H:\Ct scan\CIALONA GIOVANNI\TC2011149000.jpg"/>
          <p:cNvPicPr>
            <a:picLocks noChangeAspect="1" noChangeArrowheads="1"/>
          </p:cNvPicPr>
          <p:nvPr/>
        </p:nvPicPr>
        <p:blipFill>
          <a:blip r:embed="rId3" cstate="print"/>
          <a:srcRect/>
          <a:stretch>
            <a:fillRect/>
          </a:stretch>
        </p:blipFill>
        <p:spPr bwMode="auto">
          <a:xfrm>
            <a:off x="0" y="0"/>
            <a:ext cx="9108695" cy="6858000"/>
          </a:xfrm>
          <a:prstGeom prst="rect">
            <a:avLst/>
          </a:prstGeom>
          <a:noFill/>
          <a:scene3d>
            <a:camera prst="orthographicFront">
              <a:rot lat="0" lon="300000" rev="0"/>
            </a:camera>
            <a:lightRig rig="threePt" dir="t"/>
          </a:scene3d>
        </p:spPr>
      </p:pic>
      <p:sp>
        <p:nvSpPr>
          <p:cNvPr id="48134" name="TextBox 6"/>
          <p:cNvSpPr txBox="1">
            <a:spLocks noChangeArrowheads="1"/>
          </p:cNvSpPr>
          <p:nvPr/>
        </p:nvSpPr>
        <p:spPr bwMode="auto">
          <a:xfrm>
            <a:off x="685800" y="3200400"/>
            <a:ext cx="9318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9600"/>
              <a:t>R</a:t>
            </a:r>
          </a:p>
        </p:txBody>
      </p:sp>
      <p:sp>
        <p:nvSpPr>
          <p:cNvPr id="8" name="Rectangle 7"/>
          <p:cNvSpPr/>
          <p:nvPr/>
        </p:nvSpPr>
        <p:spPr>
          <a:xfrm>
            <a:off x="228600" y="228600"/>
            <a:ext cx="8343952" cy="156966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Step 2: check alignment of </a:t>
            </a:r>
          </a:p>
          <a:p>
            <a:pPr algn="ctr">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C1 to foramen magnum</a:t>
            </a:r>
          </a:p>
        </p:txBody>
      </p:sp>
      <p:cxnSp>
        <p:nvCxnSpPr>
          <p:cNvPr id="10" name="Straight Arrow Connector 9"/>
          <p:cNvCxnSpPr/>
          <p:nvPr/>
        </p:nvCxnSpPr>
        <p:spPr>
          <a:xfrm flipH="1" flipV="1">
            <a:off x="3505200" y="3886200"/>
            <a:ext cx="990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889035"/>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165</TotalTime>
  <Words>3463</Words>
  <Application>Microsoft Office PowerPoint</Application>
  <PresentationFormat>On-screen Show (4:3)</PresentationFormat>
  <Paragraphs>182</Paragraphs>
  <Slides>40</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Corbel</vt:lpstr>
      <vt:lpstr>Times New Roman</vt:lpstr>
      <vt:lpstr>Depth</vt:lpstr>
      <vt:lpstr>Blair Upper Cervical Research</vt:lpstr>
      <vt:lpstr>Absence of Symmetry in Superior Articular Facets on the First Cervical Vertebra JMPT 1994 17(5):314-320 Gottlieb MS</vt:lpstr>
      <vt:lpstr>Absence of Symmetry in Superior Articular Facets on the First Cervical Vertebra JMPT 1994 17(5):314-320 Gottlieb MS</vt:lpstr>
      <vt:lpstr>Absence of Symmetry in Superior Articular Facets on the First Cervical Vertebra JMPT 1994 17(5):314-320 Gottlieb MS</vt:lpstr>
      <vt:lpstr>Symmetry is an abnormal finding. </vt:lpstr>
      <vt:lpstr>Asymmetry is a normal finding. </vt:lpstr>
      <vt:lpstr>Look closely at posterior arch</vt:lpstr>
      <vt:lpstr>Blair Technique Research</vt:lpstr>
      <vt:lpstr>Analysis step 1 (image reve</vt:lpstr>
      <vt:lpstr>ASR</vt:lpstr>
      <vt:lpstr>PowerPoint Presentation</vt:lpstr>
      <vt:lpstr>Upper Cervical Chiropractic Care for a 10-year-old Patient with Complex Regional Pain Syndrome Lauren Millman, D.C., Thomas Forest, D.C., Todd Hubbard, D.D., M.S. Journal  of Upper Cervical Chiropractic  Research – October 10, 2012-pages 85-91</vt:lpstr>
      <vt:lpstr>Upper Cervical Chiropractic Care for a 10-year-old Patient with Complex Regional Pain Syndrome Lauren Millman, D.C., Thomas Forest, D.C., Todd Hubbard, D.D., M.S. Journal  of Upper Cervical Chiropractic  Research – October 10, 2012-pages 85-91</vt:lpstr>
      <vt:lpstr>Upper Cervical Chiropractic Care for a 10-year-old Patient with Complex Regional Pain Syndrome Lauren Millman, D.C., Thomas Forest, D.C., Todd Hubbard, D.D., M.S Journal  of Upper Cervical Chiropractic  Research – October 10, 2012-pages 85-91</vt:lpstr>
      <vt:lpstr>Upper Cervical Chiropractic Care for a 10-year-old Patient with Complex Regional Pain Syndrome Lauren Millman, D.C., Thomas Forest, D.C., Todd Hubbard, D.D., M.S. Journal  of Upper Cervical Chiropractic  Research – October 10, 2012-pages 85-91</vt:lpstr>
      <vt:lpstr>Cyclic Vomiting in a 7 year old female.  Hubbard T, Crisp C. Journal of Chiropractic Medicine Received 15 July 2010; accepted 19 July 2010 </vt:lpstr>
      <vt:lpstr>PowerPoint Presentation</vt:lpstr>
      <vt:lpstr>Upper cervical chiropractic care for juvenile myoclonic seizure disorder: A case report.</vt:lpstr>
      <vt:lpstr>Upper Cervical Chiropractic Management of an Adult with Ankylosing Spondylitis: A Case Report Cailen E Wells DC1 &amp; John Williams  DC2</vt:lpstr>
      <vt:lpstr>Upper Cervical Chiropractic Management of an Adult with Ankylosing Spondylitis: A Case Report Cailen E Wells DC1 &amp; John Williams  DC2</vt:lpstr>
      <vt:lpstr>Upper Cervical Chiropractic Management of an Adult with Ankylosing Spondylitis: A Case Report Cailen E Wells DC1 &amp; John Williams  DC2</vt:lpstr>
      <vt:lpstr>Harvey Lillard (?)</vt:lpstr>
      <vt:lpstr>Hearing Loss After Blunt Neck Trauma Otology and Neurotology 2003: 24(5):734-737 Segal, et al</vt:lpstr>
      <vt:lpstr>Cervicogenic Hearing Loss M. Hulse, Professor of ENT, Heidelberg University Source: Greg Buchanan info@upspine.com</vt:lpstr>
      <vt:lpstr>PowerPoint Presentation</vt:lpstr>
      <vt:lpstr>The End</vt:lpstr>
      <vt:lpstr>OPTIONAL</vt:lpstr>
      <vt:lpstr>What does the LEG CHECK research say</vt:lpstr>
      <vt:lpstr>Mannello DM. Leg length inequality. J Manipulative Physiol Ther. 1992 Nov-Dec;15(9):576-90. Links </vt:lpstr>
      <vt:lpstr>Cooperstein R, Morschhauser E, Lisi A, Nick TG. Validity of compressive leg checking in measuring artificial leg-length inequality. J Manipulative Physiol Ther. 2003 Nov-Dec;26(9):557-66  </vt:lpstr>
      <vt:lpstr>French SD, Green S, Forbes A. Reliability of chiropractic methods commonly used to detect manipulable lesions in patients with chronic low-back pain. J Manipulative Physiol Ther. 2001 Feb;24(2):145-6. </vt:lpstr>
      <vt:lpstr>Youngquist MW, Fuhr AW, Osterbauer PJ. Interexaminer reliability of an isolation test for the identification of cervical subluxation. </vt:lpstr>
      <vt:lpstr> Shambaugh P, Sclafani L, Fanselow D. Reliability of the Derifield-Thompson test for leg length inequality, and use of the test to demonstrate cervical adjusting efficacy. J Manipulative Physiol Ther. 1989 Apr;12(2):151. </vt:lpstr>
      <vt:lpstr>COOPERSTEIN R, LISI AJ, MORSCHHAUSER E  CROSS-SECTIONAL VALIDY STUDY OF COMPRESSIVE LEG CHECKING IN MEASURING ARTIFICIALLY CREATED LEG LENGTH INEQUALITY J Chiropr Med: SEP 2004(3:3)Page(s)91-95Author(s) </vt:lpstr>
      <vt:lpstr>Prill Leg Checks</vt:lpstr>
      <vt:lpstr>Prill Leg Checks</vt:lpstr>
      <vt:lpstr>Prill Leg Checks</vt:lpstr>
      <vt:lpstr>Subluxation Complexes</vt:lpstr>
      <vt:lpstr>PowerPoint Presentation</vt:lpstr>
      <vt:lpstr>Using the Prill Leg Checks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Blair Upper Cervical Research</dc:title>
  <dc:creator>UCSTUFF</dc:creator>
  <cp:lastModifiedBy>Thomas Forest</cp:lastModifiedBy>
  <cp:revision>14</cp:revision>
  <dcterms:created xsi:type="dcterms:W3CDTF">2015-02-08T20:00:20Z</dcterms:created>
  <dcterms:modified xsi:type="dcterms:W3CDTF">2024-04-18T15:30:02Z</dcterms:modified>
</cp:coreProperties>
</file>