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12"/>
  </p:notesMasterIdLst>
  <p:sldIdLst>
    <p:sldId id="256" r:id="rId2"/>
    <p:sldId id="258" r:id="rId3"/>
    <p:sldId id="259" r:id="rId4"/>
    <p:sldId id="291" r:id="rId5"/>
    <p:sldId id="257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339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2" r:id="rId39"/>
    <p:sldId id="340" r:id="rId40"/>
    <p:sldId id="341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46" r:id="rId52"/>
    <p:sldId id="355" r:id="rId53"/>
    <p:sldId id="357" r:id="rId54"/>
    <p:sldId id="361" r:id="rId55"/>
    <p:sldId id="345" r:id="rId56"/>
    <p:sldId id="358" r:id="rId57"/>
    <p:sldId id="359" r:id="rId58"/>
    <p:sldId id="360" r:id="rId59"/>
    <p:sldId id="362" r:id="rId60"/>
    <p:sldId id="347" r:id="rId61"/>
    <p:sldId id="363" r:id="rId62"/>
    <p:sldId id="348" r:id="rId63"/>
    <p:sldId id="349" r:id="rId64"/>
    <p:sldId id="350" r:id="rId65"/>
    <p:sldId id="351" r:id="rId66"/>
    <p:sldId id="352" r:id="rId67"/>
    <p:sldId id="366" r:id="rId68"/>
    <p:sldId id="365" r:id="rId69"/>
    <p:sldId id="353" r:id="rId70"/>
    <p:sldId id="364" r:id="rId71"/>
    <p:sldId id="354" r:id="rId72"/>
    <p:sldId id="367" r:id="rId73"/>
    <p:sldId id="368" r:id="rId74"/>
    <p:sldId id="303" r:id="rId75"/>
    <p:sldId id="304" r:id="rId76"/>
    <p:sldId id="305" r:id="rId77"/>
    <p:sldId id="306" r:id="rId78"/>
    <p:sldId id="307" r:id="rId79"/>
    <p:sldId id="308" r:id="rId80"/>
    <p:sldId id="309" r:id="rId81"/>
    <p:sldId id="310" r:id="rId82"/>
    <p:sldId id="311" r:id="rId83"/>
    <p:sldId id="312" r:id="rId84"/>
    <p:sldId id="313" r:id="rId85"/>
    <p:sldId id="314" r:id="rId86"/>
    <p:sldId id="315" r:id="rId87"/>
    <p:sldId id="316" r:id="rId88"/>
    <p:sldId id="317" r:id="rId89"/>
    <p:sldId id="318" r:id="rId90"/>
    <p:sldId id="319" r:id="rId91"/>
    <p:sldId id="320" r:id="rId92"/>
    <p:sldId id="323" r:id="rId93"/>
    <p:sldId id="324" r:id="rId94"/>
    <p:sldId id="321" r:id="rId95"/>
    <p:sldId id="322" r:id="rId96"/>
    <p:sldId id="344" r:id="rId97"/>
    <p:sldId id="343" r:id="rId98"/>
    <p:sldId id="326" r:id="rId99"/>
    <p:sldId id="327" r:id="rId100"/>
    <p:sldId id="328" r:id="rId101"/>
    <p:sldId id="329" r:id="rId102"/>
    <p:sldId id="330" r:id="rId103"/>
    <p:sldId id="331" r:id="rId104"/>
    <p:sldId id="332" r:id="rId105"/>
    <p:sldId id="333" r:id="rId106"/>
    <p:sldId id="334" r:id="rId107"/>
    <p:sldId id="338" r:id="rId108"/>
    <p:sldId id="335" r:id="rId109"/>
    <p:sldId id="336" r:id="rId110"/>
    <p:sldId id="337" r:id="rId1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 autoAdjust="0"/>
    <p:restoredTop sz="94607" autoAdjust="0"/>
  </p:normalViewPr>
  <p:slideViewPr>
    <p:cSldViewPr>
      <p:cViewPr varScale="1">
        <p:scale>
          <a:sx n="97" d="100"/>
          <a:sy n="97" d="100"/>
        </p:scale>
        <p:origin x="296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7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651A6-449B-4D9D-93D5-4420DFD44CA5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821B9-BCC0-4E0E-ADDF-889F3CB80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163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FF4D37-9FDE-420E-A8E3-E2087168CB56}" type="slidenum">
              <a:rPr lang="en-US" altLang="en-US" smtClean="0"/>
              <a:pPr eaLnBrk="1" hangingPunct="1">
                <a:spcBef>
                  <a:spcPct val="0"/>
                </a:spcBef>
              </a:pPr>
              <a:t>51</a:t>
            </a:fld>
            <a:endParaRPr lang="en-US" altLang="en-US" smtClean="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57105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E853BC-8350-40C7-944B-63785FF7AD3C}" type="slidenum">
              <a:rPr lang="en-US" altLang="en-US" smtClean="0"/>
              <a:pPr eaLnBrk="1" hangingPunct="1">
                <a:spcBef>
                  <a:spcPct val="0"/>
                </a:spcBef>
              </a:pPr>
              <a:t>60</a:t>
            </a:fld>
            <a:endParaRPr lang="en-US" altLang="en-US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89816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E853BC-8350-40C7-944B-63785FF7AD3C}" type="slidenum">
              <a:rPr lang="en-US" altLang="en-US" smtClean="0"/>
              <a:pPr eaLnBrk="1" hangingPunct="1">
                <a:spcBef>
                  <a:spcPct val="0"/>
                </a:spcBef>
              </a:pPr>
              <a:t>61</a:t>
            </a:fld>
            <a:endParaRPr lang="en-US" altLang="en-US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19769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980977-B5F5-4B4C-86C5-97FB0C235CAD}" type="slidenum">
              <a:rPr lang="en-US" altLang="en-US" smtClean="0"/>
              <a:pPr eaLnBrk="1" hangingPunct="1">
                <a:spcBef>
                  <a:spcPct val="0"/>
                </a:spcBef>
              </a:pPr>
              <a:t>62</a:t>
            </a:fld>
            <a:endParaRPr lang="en-US" altLang="en-US" smtClean="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19926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434C86C-F5DD-4B0C-ABBD-FAA43D7EC5CC}" type="slidenum">
              <a:rPr lang="en-US" altLang="en-US" smtClean="0"/>
              <a:pPr eaLnBrk="1" hangingPunct="1">
                <a:spcBef>
                  <a:spcPct val="0"/>
                </a:spcBef>
              </a:pPr>
              <a:t>63</a:t>
            </a:fld>
            <a:endParaRPr lang="en-US" altLang="en-US" smtClean="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14162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496D8A9-EA94-439B-9FD2-A9369EC38D29}" type="slidenum">
              <a:rPr lang="en-US" altLang="en-US" smtClean="0"/>
              <a:pPr eaLnBrk="1" hangingPunct="1">
                <a:spcBef>
                  <a:spcPct val="0"/>
                </a:spcBef>
              </a:pPr>
              <a:t>64</a:t>
            </a:fld>
            <a:endParaRPr lang="en-US" altLang="en-US" smtClean="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14138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FF4D37-9FDE-420E-A8E3-E2087168CB56}" type="slidenum">
              <a:rPr lang="en-US" altLang="en-US" smtClean="0"/>
              <a:pPr eaLnBrk="1" hangingPunct="1">
                <a:spcBef>
                  <a:spcPct val="0"/>
                </a:spcBef>
              </a:pPr>
              <a:t>52</a:t>
            </a:fld>
            <a:endParaRPr lang="en-US" altLang="en-US" smtClean="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11538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FF4D37-9FDE-420E-A8E3-E2087168CB56}" type="slidenum">
              <a:rPr lang="en-US" altLang="en-US" smtClean="0"/>
              <a:pPr eaLnBrk="1" hangingPunct="1">
                <a:spcBef>
                  <a:spcPct val="0"/>
                </a:spcBef>
              </a:pPr>
              <a:t>53</a:t>
            </a:fld>
            <a:endParaRPr lang="en-US" altLang="en-US" smtClean="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12125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FF4D37-9FDE-420E-A8E3-E2087168CB56}" type="slidenum">
              <a:rPr lang="en-US" altLang="en-US" smtClean="0"/>
              <a:pPr eaLnBrk="1" hangingPunct="1">
                <a:spcBef>
                  <a:spcPct val="0"/>
                </a:spcBef>
              </a:pPr>
              <a:t>54</a:t>
            </a:fld>
            <a:endParaRPr lang="en-US" altLang="en-US" smtClean="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15048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C68B65-33B7-4EAC-849A-F1E008827770}" type="slidenum">
              <a:rPr lang="en-US" altLang="en-US" smtClean="0"/>
              <a:pPr eaLnBrk="1" hangingPunct="1">
                <a:spcBef>
                  <a:spcPct val="0"/>
                </a:spcBef>
              </a:pPr>
              <a:t>55</a:t>
            </a:fld>
            <a:endParaRPr lang="en-US" altLang="en-US" smtClean="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71802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C68B65-33B7-4EAC-849A-F1E008827770}" type="slidenum">
              <a:rPr lang="en-US" altLang="en-US" smtClean="0"/>
              <a:pPr eaLnBrk="1" hangingPunct="1">
                <a:spcBef>
                  <a:spcPct val="0"/>
                </a:spcBef>
              </a:pPr>
              <a:t>56</a:t>
            </a:fld>
            <a:endParaRPr lang="en-US" altLang="en-US" smtClean="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91282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C68B65-33B7-4EAC-849A-F1E008827770}" type="slidenum">
              <a:rPr lang="en-US" altLang="en-US" smtClean="0"/>
              <a:pPr eaLnBrk="1" hangingPunct="1">
                <a:spcBef>
                  <a:spcPct val="0"/>
                </a:spcBef>
              </a:pPr>
              <a:t>57</a:t>
            </a:fld>
            <a:endParaRPr lang="en-US" altLang="en-US" smtClean="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20245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C68B65-33B7-4EAC-849A-F1E008827770}" type="slidenum">
              <a:rPr lang="en-US" altLang="en-US" smtClean="0"/>
              <a:pPr eaLnBrk="1" hangingPunct="1">
                <a:spcBef>
                  <a:spcPct val="0"/>
                </a:spcBef>
              </a:pPr>
              <a:t>58</a:t>
            </a:fld>
            <a:endParaRPr lang="en-US" altLang="en-US" smtClean="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623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C68B65-33B7-4EAC-849A-F1E008827770}" type="slidenum">
              <a:rPr lang="en-US" altLang="en-US" smtClean="0"/>
              <a:pPr eaLnBrk="1" hangingPunct="1">
                <a:spcBef>
                  <a:spcPct val="0"/>
                </a:spcBef>
              </a:pPr>
              <a:t>59</a:t>
            </a:fld>
            <a:endParaRPr lang="en-US" altLang="en-US" smtClean="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13454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F5EE-9D5C-4E09-BE56-B616C074807F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E9DAD-B97E-4938-804D-3C41665A5FF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F5EE-9D5C-4E09-BE56-B616C074807F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E9DAD-B97E-4938-804D-3C41665A5F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F5EE-9D5C-4E09-BE56-B616C074807F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E9DAD-B97E-4938-804D-3C41665A5F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6B042-9125-46E4-AA68-8AD5A49DB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95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2B66C-5215-44C8-8E10-500B21081F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51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F5EE-9D5C-4E09-BE56-B616C074807F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E9DAD-B97E-4938-804D-3C41665A5F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F5EE-9D5C-4E09-BE56-B616C074807F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A8E9DAD-B97E-4938-804D-3C41665A5FF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F5EE-9D5C-4E09-BE56-B616C074807F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E9DAD-B97E-4938-804D-3C41665A5F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F5EE-9D5C-4E09-BE56-B616C074807F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E9DAD-B97E-4938-804D-3C41665A5F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F5EE-9D5C-4E09-BE56-B616C074807F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E9DAD-B97E-4938-804D-3C41665A5F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F5EE-9D5C-4E09-BE56-B616C074807F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E9DAD-B97E-4938-804D-3C41665A5F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F5EE-9D5C-4E09-BE56-B616C074807F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E9DAD-B97E-4938-804D-3C41665A5F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F5EE-9D5C-4E09-BE56-B616C074807F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E9DAD-B97E-4938-804D-3C41665A5F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75EF5EE-9D5C-4E09-BE56-B616C074807F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A8E9DAD-B97E-4938-804D-3C41665A5FFB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Asymmetry is an Abnormal Finding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Blair Upper </a:t>
            </a:r>
            <a:r>
              <a:rPr lang="en-US" dirty="0" smtClean="0"/>
              <a:t>Cervical</a:t>
            </a:r>
          </a:p>
          <a:p>
            <a:r>
              <a:rPr lang="en-US" dirty="0" smtClean="0"/>
              <a:t>Hour 1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Chiropractic Technique</a:t>
            </a:r>
          </a:p>
          <a:p>
            <a:r>
              <a:rPr lang="en-US" sz="2600" dirty="0" smtClean="0"/>
              <a:t>Instructors- Drs. </a:t>
            </a:r>
            <a:r>
              <a:rPr lang="en-US" sz="2600" dirty="0" smtClean="0"/>
              <a:t>Dennis Campbell &amp; Tom Forest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23321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981200" y="3200400"/>
            <a:ext cx="6526213" cy="15541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66FFFF"/>
                </a:solidFill>
              </a:rPr>
              <a:t>From 1930 until his death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66FFFF"/>
                </a:solidFill>
              </a:rPr>
              <a:t> B.J. placed great emphasis on the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66FFFF"/>
                </a:solidFill>
              </a:rPr>
              <a:t> upper cervical spine.</a:t>
            </a:r>
          </a:p>
        </p:txBody>
      </p:sp>
      <p:pic>
        <p:nvPicPr>
          <p:cNvPr id="14339" name="Picture 9" descr="B J  Palm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09600"/>
            <a:ext cx="1714500" cy="24384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69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4"/>
          <p:cNvSpPr txBox="1">
            <a:spLocks noChangeArrowheads="1"/>
          </p:cNvSpPr>
          <p:nvPr/>
        </p:nvSpPr>
        <p:spPr bwMode="auto">
          <a:xfrm>
            <a:off x="685800" y="609600"/>
            <a:ext cx="7839075" cy="1247775"/>
          </a:xfrm>
          <a:prstGeom prst="rect">
            <a:avLst/>
          </a:prstGeom>
          <a:solidFill>
            <a:srgbClr val="B9DCFF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When a misalignment occurs it does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 so at the articulation/joint.</a:t>
            </a:r>
          </a:p>
        </p:txBody>
      </p:sp>
      <p:sp>
        <p:nvSpPr>
          <p:cNvPr id="177157" name="Text Box 5"/>
          <p:cNvSpPr txBox="1">
            <a:spLocks noChangeArrowheads="1"/>
          </p:cNvSpPr>
          <p:nvPr/>
        </p:nvSpPr>
        <p:spPr bwMode="auto">
          <a:xfrm>
            <a:off x="1371600" y="2362200"/>
            <a:ext cx="6916738" cy="2346325"/>
          </a:xfrm>
          <a:prstGeom prst="rect">
            <a:avLst/>
          </a:prstGeom>
          <a:solidFill>
            <a:srgbClr val="B9DCFF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Standard x-rays do not usually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 view the joint in such a way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 that true misalignment is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  properly revealed.</a:t>
            </a:r>
          </a:p>
        </p:txBody>
      </p:sp>
    </p:spTree>
    <p:extLst>
      <p:ext uri="{BB962C8B-B14F-4D97-AF65-F5344CB8AC3E}">
        <p14:creationId xmlns:p14="http://schemas.microsoft.com/office/powerpoint/2010/main" val="275937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7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1980 protracto for Perr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1143000"/>
            <a:ext cx="6648450" cy="902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3565525" y="3508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Comic Sans MS" pitchFamily="66" charset="0"/>
            </a:endParaRPr>
          </a:p>
        </p:txBody>
      </p:sp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1676400" y="914400"/>
            <a:ext cx="5634038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The patient is turned to see the </a:t>
            </a:r>
            <a:r>
              <a:rPr lang="en-US" altLang="en-US" sz="2800">
                <a:solidFill>
                  <a:srgbClr val="FF0000"/>
                </a:solidFill>
                <a:latin typeface="Comic Sans MS" pitchFamily="66" charset="0"/>
              </a:rPr>
              <a:t>true lateral aspect</a:t>
            </a: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of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 the articulation by looking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  along the condyle convergence.</a:t>
            </a:r>
          </a:p>
        </p:txBody>
      </p:sp>
      <p:sp>
        <p:nvSpPr>
          <p:cNvPr id="125957" name="Line 5"/>
          <p:cNvSpPr>
            <a:spLocks noChangeShapeType="1"/>
          </p:cNvSpPr>
          <p:nvPr/>
        </p:nvSpPr>
        <p:spPr bwMode="auto">
          <a:xfrm>
            <a:off x="3200400" y="3048000"/>
            <a:ext cx="762000" cy="304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2819400" y="304800"/>
            <a:ext cx="33607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(Blair diagonal)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1828800" y="3962400"/>
            <a:ext cx="4344988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This area frequently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provides more reliable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misalignment information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than parts of the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vertebra more subject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to malformation .</a:t>
            </a:r>
          </a:p>
        </p:txBody>
      </p:sp>
    </p:spTree>
    <p:extLst>
      <p:ext uri="{BB962C8B-B14F-4D97-AF65-F5344CB8AC3E}">
        <p14:creationId xmlns:p14="http://schemas.microsoft.com/office/powerpoint/2010/main" val="249033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4" descr="protracto close 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Oval 5"/>
          <p:cNvSpPr>
            <a:spLocks noChangeArrowheads="1"/>
          </p:cNvSpPr>
          <p:nvPr/>
        </p:nvSpPr>
        <p:spPr bwMode="auto">
          <a:xfrm>
            <a:off x="1676400" y="1295400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26980" name="Text Box 6"/>
          <p:cNvSpPr txBox="1">
            <a:spLocks noChangeArrowheads="1"/>
          </p:cNvSpPr>
          <p:nvPr/>
        </p:nvSpPr>
        <p:spPr bwMode="auto">
          <a:xfrm>
            <a:off x="2049463" y="457200"/>
            <a:ext cx="4249737" cy="576263"/>
          </a:xfrm>
          <a:prstGeom prst="rect">
            <a:avLst/>
          </a:prstGeom>
          <a:solidFill>
            <a:srgbClr val="00FFFF"/>
          </a:solidFill>
          <a:ln w="57150">
            <a:solidFill>
              <a:srgbClr val="00001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14"/>
                </a:solidFill>
                <a:latin typeface="Comic Sans MS" pitchFamily="66" charset="0"/>
              </a:rPr>
              <a:t>Here is a close up view</a:t>
            </a:r>
          </a:p>
        </p:txBody>
      </p:sp>
    </p:spTree>
    <p:extLst>
      <p:ext uri="{BB962C8B-B14F-4D97-AF65-F5344CB8AC3E}">
        <p14:creationId xmlns:p14="http://schemas.microsoft.com/office/powerpoint/2010/main" val="135661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ASR-RtPr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1066800"/>
            <a:ext cx="7248525" cy="905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1219200" y="381000"/>
            <a:ext cx="5535613" cy="2051050"/>
          </a:xfrm>
          <a:prstGeom prst="rect">
            <a:avLst/>
          </a:prstGeom>
          <a:solidFill>
            <a:srgbClr val="EAEAEA"/>
          </a:solidFill>
          <a:ln w="9525">
            <a:solidFill>
              <a:srgbClr val="22000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220005"/>
                </a:solidFill>
                <a:latin typeface="Comic Sans MS" pitchFamily="66" charset="0"/>
              </a:rPr>
              <a:t>The patient is turned the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220005"/>
                </a:solidFill>
                <a:latin typeface="Comic Sans MS" pitchFamily="66" charset="0"/>
              </a:rPr>
              <a:t>    other way to see the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220005"/>
                </a:solidFill>
                <a:latin typeface="Comic Sans MS" pitchFamily="66" charset="0"/>
              </a:rPr>
              <a:t>     true lateral aspect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220005"/>
                </a:solidFill>
                <a:latin typeface="Comic Sans MS" pitchFamily="66" charset="0"/>
              </a:rPr>
              <a:t> of the other articulation.</a:t>
            </a:r>
          </a:p>
        </p:txBody>
      </p:sp>
      <p:sp>
        <p:nvSpPr>
          <p:cNvPr id="128004" name="Line 4"/>
          <p:cNvSpPr>
            <a:spLocks noChangeShapeType="1"/>
          </p:cNvSpPr>
          <p:nvPr/>
        </p:nvSpPr>
        <p:spPr bwMode="auto">
          <a:xfrm flipH="1">
            <a:off x="4648200" y="2667000"/>
            <a:ext cx="914400" cy="685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6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4" descr="protracto close 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7" name="Oval 5"/>
          <p:cNvSpPr>
            <a:spLocks noChangeArrowheads="1"/>
          </p:cNvSpPr>
          <p:nvPr/>
        </p:nvSpPr>
        <p:spPr bwMode="auto">
          <a:xfrm>
            <a:off x="6781800" y="1600200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29028" name="Text Box 6"/>
          <p:cNvSpPr txBox="1">
            <a:spLocks noChangeArrowheads="1"/>
          </p:cNvSpPr>
          <p:nvPr/>
        </p:nvSpPr>
        <p:spPr bwMode="auto">
          <a:xfrm>
            <a:off x="2049463" y="457200"/>
            <a:ext cx="4249737" cy="1003300"/>
          </a:xfrm>
          <a:prstGeom prst="rect">
            <a:avLst/>
          </a:prstGeom>
          <a:solidFill>
            <a:srgbClr val="00FFFF"/>
          </a:solidFill>
          <a:ln w="57150">
            <a:solidFill>
              <a:srgbClr val="00001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14"/>
                </a:solidFill>
                <a:latin typeface="Comic Sans MS" pitchFamily="66" charset="0"/>
              </a:rPr>
              <a:t>Here is a close up view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14"/>
                </a:solidFill>
                <a:latin typeface="Comic Sans MS" pitchFamily="66" charset="0"/>
              </a:rPr>
              <a:t> of the other side</a:t>
            </a:r>
          </a:p>
        </p:txBody>
      </p:sp>
    </p:spTree>
    <p:extLst>
      <p:ext uri="{BB962C8B-B14F-4D97-AF65-F5344CB8AC3E}">
        <p14:creationId xmlns:p14="http://schemas.microsoft.com/office/powerpoint/2010/main" val="373817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4" descr="protracto close 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6613"/>
            <a:ext cx="9144000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Text Box 5"/>
          <p:cNvSpPr txBox="1">
            <a:spLocks noChangeArrowheads="1"/>
          </p:cNvSpPr>
          <p:nvPr/>
        </p:nvSpPr>
        <p:spPr bwMode="auto">
          <a:xfrm>
            <a:off x="152400" y="304800"/>
            <a:ext cx="4203700" cy="1430338"/>
          </a:xfrm>
          <a:prstGeom prst="rect">
            <a:avLst/>
          </a:prstGeom>
          <a:solidFill>
            <a:srgbClr val="66FFFF"/>
          </a:solidFill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When a custom diagonal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is taken to view the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antero lateral margin.. </a:t>
            </a:r>
          </a:p>
        </p:txBody>
      </p:sp>
      <p:sp>
        <p:nvSpPr>
          <p:cNvPr id="335878" name="Line 6"/>
          <p:cNvSpPr>
            <a:spLocks noChangeShapeType="1"/>
          </p:cNvSpPr>
          <p:nvPr/>
        </p:nvSpPr>
        <p:spPr bwMode="auto">
          <a:xfrm>
            <a:off x="990600" y="2438400"/>
            <a:ext cx="914400" cy="5334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5880" name="Text Box 8"/>
          <p:cNvSpPr txBox="1">
            <a:spLocks noChangeArrowheads="1"/>
          </p:cNvSpPr>
          <p:nvPr/>
        </p:nvSpPr>
        <p:spPr bwMode="auto">
          <a:xfrm>
            <a:off x="4648200" y="609600"/>
            <a:ext cx="1870075" cy="1003300"/>
          </a:xfrm>
          <a:prstGeom prst="rect">
            <a:avLst/>
          </a:prstGeom>
          <a:solidFill>
            <a:srgbClr val="66FFFF"/>
          </a:solidFill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you will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also see: </a:t>
            </a:r>
          </a:p>
        </p:txBody>
      </p:sp>
      <p:sp>
        <p:nvSpPr>
          <p:cNvPr id="335881" name="Text Box 9"/>
          <p:cNvSpPr txBox="1">
            <a:spLocks noChangeArrowheads="1"/>
          </p:cNvSpPr>
          <p:nvPr/>
        </p:nvSpPr>
        <p:spPr bwMode="auto">
          <a:xfrm>
            <a:off x="560388" y="4495800"/>
            <a:ext cx="177958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latin typeface="Comic Sans MS" pitchFamily="66" charset="0"/>
              </a:rPr>
              <a:t>Slope of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latin typeface="Comic Sans MS" pitchFamily="66" charset="0"/>
              </a:rPr>
              <a:t>condyle</a:t>
            </a:r>
          </a:p>
        </p:txBody>
      </p:sp>
      <p:sp>
        <p:nvSpPr>
          <p:cNvPr id="335882" name="Text Box 10"/>
          <p:cNvSpPr txBox="1">
            <a:spLocks noChangeArrowheads="1"/>
          </p:cNvSpPr>
          <p:nvPr/>
        </p:nvSpPr>
        <p:spPr bwMode="auto">
          <a:xfrm>
            <a:off x="3008313" y="4953000"/>
            <a:ext cx="3078162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Anterior border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 of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Foramen magnum</a:t>
            </a:r>
          </a:p>
        </p:txBody>
      </p:sp>
      <p:sp>
        <p:nvSpPr>
          <p:cNvPr id="335883" name="Text Box 11"/>
          <p:cNvSpPr txBox="1">
            <a:spLocks noChangeArrowheads="1"/>
          </p:cNvSpPr>
          <p:nvPr/>
        </p:nvSpPr>
        <p:spPr bwMode="auto">
          <a:xfrm>
            <a:off x="6519863" y="4876800"/>
            <a:ext cx="2346325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latin typeface="Comic Sans MS" pitchFamily="66" charset="0"/>
              </a:rPr>
              <a:t>Convexity of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latin typeface="Comic Sans MS" pitchFamily="66" charset="0"/>
              </a:rPr>
              <a:t> opposite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latin typeface="Comic Sans MS" pitchFamily="66" charset="0"/>
              </a:rPr>
              <a:t>condyle</a:t>
            </a:r>
          </a:p>
        </p:txBody>
      </p:sp>
      <p:sp>
        <p:nvSpPr>
          <p:cNvPr id="335884" name="Line 12"/>
          <p:cNvSpPr>
            <a:spLocks noChangeShapeType="1"/>
          </p:cNvSpPr>
          <p:nvPr/>
        </p:nvSpPr>
        <p:spPr bwMode="auto">
          <a:xfrm flipV="1">
            <a:off x="1752600" y="3505200"/>
            <a:ext cx="609600" cy="9906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5885" name="Line 13"/>
          <p:cNvSpPr>
            <a:spLocks noChangeShapeType="1"/>
          </p:cNvSpPr>
          <p:nvPr/>
        </p:nvSpPr>
        <p:spPr bwMode="auto">
          <a:xfrm flipV="1">
            <a:off x="4191000" y="2971800"/>
            <a:ext cx="0" cy="1905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5886" name="Line 14"/>
          <p:cNvSpPr>
            <a:spLocks noChangeShapeType="1"/>
          </p:cNvSpPr>
          <p:nvPr/>
        </p:nvSpPr>
        <p:spPr bwMode="auto">
          <a:xfrm flipH="1" flipV="1">
            <a:off x="6934200" y="3733800"/>
            <a:ext cx="609600" cy="914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31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878" grpId="0" animBg="1"/>
      <p:bldP spid="335880" grpId="0" animBg="1"/>
      <p:bldP spid="335881" grpId="0"/>
      <p:bldP spid="335882" grpId="0"/>
      <p:bldP spid="335883" grpId="0"/>
      <p:bldP spid="335884" grpId="0" animBg="1"/>
      <p:bldP spid="335885" grpId="0" animBg="1"/>
      <p:bldP spid="335886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5" descr="AO joint model 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Text Box 6"/>
          <p:cNvSpPr txBox="1">
            <a:spLocks noChangeArrowheads="1"/>
          </p:cNvSpPr>
          <p:nvPr/>
        </p:nvSpPr>
        <p:spPr bwMode="auto">
          <a:xfrm>
            <a:off x="2057400" y="609600"/>
            <a:ext cx="5462588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latin typeface="Comic Sans MS" pitchFamily="66" charset="0"/>
              </a:rPr>
              <a:t>Mold of real occiput turned to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latin typeface="Comic Sans MS" pitchFamily="66" charset="0"/>
              </a:rPr>
              <a:t> see antero lateral margin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latin typeface="Comic Sans MS" pitchFamily="66" charset="0"/>
              </a:rPr>
              <a:t> (viewed from the anterior)</a:t>
            </a:r>
          </a:p>
        </p:txBody>
      </p:sp>
      <p:sp>
        <p:nvSpPr>
          <p:cNvPr id="131076" name="Line 7"/>
          <p:cNvSpPr>
            <a:spLocks noChangeShapeType="1"/>
          </p:cNvSpPr>
          <p:nvPr/>
        </p:nvSpPr>
        <p:spPr bwMode="auto">
          <a:xfrm flipH="1">
            <a:off x="1143000" y="2514600"/>
            <a:ext cx="1371600" cy="762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6904" name="Text Box 8"/>
          <p:cNvSpPr txBox="1">
            <a:spLocks noChangeArrowheads="1"/>
          </p:cNvSpPr>
          <p:nvPr/>
        </p:nvSpPr>
        <p:spPr bwMode="auto">
          <a:xfrm>
            <a:off x="25400" y="4876800"/>
            <a:ext cx="2243138" cy="94615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Slope of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 rt. condyle</a:t>
            </a:r>
          </a:p>
        </p:txBody>
      </p:sp>
      <p:sp>
        <p:nvSpPr>
          <p:cNvPr id="336905" name="Line 9"/>
          <p:cNvSpPr>
            <a:spLocks noChangeShapeType="1"/>
          </p:cNvSpPr>
          <p:nvPr/>
        </p:nvSpPr>
        <p:spPr bwMode="auto">
          <a:xfrm flipV="1">
            <a:off x="990600" y="3962400"/>
            <a:ext cx="457200" cy="8382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6906" name="Text Box 10"/>
          <p:cNvSpPr txBox="1">
            <a:spLocks noChangeArrowheads="1"/>
          </p:cNvSpPr>
          <p:nvPr/>
        </p:nvSpPr>
        <p:spPr bwMode="auto">
          <a:xfrm>
            <a:off x="2563813" y="4953000"/>
            <a:ext cx="2930525" cy="137318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Anterior border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 of foramen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 magnum</a:t>
            </a:r>
          </a:p>
        </p:txBody>
      </p:sp>
      <p:sp>
        <p:nvSpPr>
          <p:cNvPr id="336907" name="Line 11"/>
          <p:cNvSpPr>
            <a:spLocks noChangeShapeType="1"/>
          </p:cNvSpPr>
          <p:nvPr/>
        </p:nvSpPr>
        <p:spPr bwMode="auto">
          <a:xfrm flipV="1">
            <a:off x="3886200" y="3429000"/>
            <a:ext cx="76200" cy="1295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6908" name="Text Box 12"/>
          <p:cNvSpPr txBox="1">
            <a:spLocks noChangeArrowheads="1"/>
          </p:cNvSpPr>
          <p:nvPr/>
        </p:nvSpPr>
        <p:spPr bwMode="auto">
          <a:xfrm>
            <a:off x="5862638" y="5334000"/>
            <a:ext cx="2547937" cy="94615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Convexity of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 left condyle </a:t>
            </a:r>
          </a:p>
        </p:txBody>
      </p:sp>
      <p:sp>
        <p:nvSpPr>
          <p:cNvPr id="336909" name="Line 13"/>
          <p:cNvSpPr>
            <a:spLocks noChangeShapeType="1"/>
          </p:cNvSpPr>
          <p:nvPr/>
        </p:nvSpPr>
        <p:spPr bwMode="auto">
          <a:xfrm flipH="1" flipV="1">
            <a:off x="7086600" y="4648200"/>
            <a:ext cx="762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904" grpId="0" animBg="1"/>
      <p:bldP spid="336905" grpId="0" animBg="1"/>
      <p:bldP spid="336906" grpId="0" animBg="1"/>
      <p:bldP spid="336907" grpId="0" animBg="1"/>
      <p:bldP spid="336908" grpId="0" animBg="1"/>
      <p:bldP spid="336909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D.C’s who have studied Blair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 err="1" smtClean="0"/>
              <a:t>Dr</a:t>
            </a:r>
            <a:r>
              <a:rPr lang="en-US" altLang="en-US" sz="2400" dirty="0" smtClean="0"/>
              <a:t> BJ Palmer-discoverer of the HIO system.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smtClean="0"/>
              <a:t>Dr. Don Kern-current President of Palmer College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smtClean="0"/>
              <a:t>Dr. Sid Williams-past President of Life College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smtClean="0"/>
              <a:t>Dr. Lyle Sherman-Past Director of the BJ Research Clinic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smtClean="0"/>
              <a:t>Dr. Elmer Crowder-B.J. Palmer’s personal chiropractor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smtClean="0"/>
              <a:t>Dr. Charlie Ward- Developer of Ward Management Services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smtClean="0"/>
              <a:t>Dr. Weldon </a:t>
            </a:r>
            <a:r>
              <a:rPr lang="en-US" altLang="en-US" sz="2400" dirty="0" err="1" smtClean="0"/>
              <a:t>Muncy</a:t>
            </a:r>
            <a:r>
              <a:rPr lang="en-US" altLang="en-US" sz="2400" dirty="0" smtClean="0"/>
              <a:t>-Dr. Blair’s right hand man in research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err="1" smtClean="0"/>
              <a:t>Dr</a:t>
            </a:r>
            <a:r>
              <a:rPr lang="en-US" altLang="en-US" sz="2400" dirty="0" smtClean="0"/>
              <a:t> Elmer </a:t>
            </a:r>
            <a:r>
              <a:rPr lang="en-US" altLang="en-US" sz="2400" dirty="0" err="1" smtClean="0"/>
              <a:t>Addington</a:t>
            </a:r>
            <a:r>
              <a:rPr lang="en-US" altLang="en-US" sz="2400" dirty="0" smtClean="0"/>
              <a:t>-current Director of the Blair Clinic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 </a:t>
            </a:r>
            <a:r>
              <a:rPr lang="en-US" altLang="en-US" sz="2400" dirty="0" smtClean="0"/>
              <a:t>                                      AND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60786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667000"/>
          </a:xfrm>
          <a:extLst>
            <a:ext uri="{909E8E84-426E-40DD-AFC4-6F175D3DCCD1}">
              <a14:hiddenFill xmlns:a14="http://schemas.microsoft.com/office/drawing/2010/main">
                <a:solidFill>
                  <a:srgbClr val="00FFCC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3600" smtClean="0">
                <a:solidFill>
                  <a:srgbClr val="000014"/>
                </a:solidFill>
                <a:latin typeface="Comic Sans MS" pitchFamily="66" charset="0"/>
              </a:rPr>
              <a:t>Certified Blair instructor, Dr. Jon Schwarzbauer…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667000"/>
            <a:ext cx="4114800" cy="4191000"/>
          </a:xfrm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mtClean="0">
                <a:latin typeface="Comic Sans MS" pitchFamily="66" charset="0"/>
              </a:rPr>
              <a:t>  </a:t>
            </a:r>
            <a:r>
              <a:rPr lang="en-US" smtClean="0">
                <a:solidFill>
                  <a:srgbClr val="000014"/>
                </a:solidFill>
                <a:latin typeface="Comic Sans MS" pitchFamily="66" charset="0"/>
              </a:rPr>
              <a:t>teaches the Blair adjusting course and assists students on the health center floor.</a:t>
            </a:r>
          </a:p>
        </p:txBody>
      </p:sp>
      <p:pic>
        <p:nvPicPr>
          <p:cNvPr id="167940" name="Picture 8" descr="Jon assisting blair adjust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667000"/>
            <a:ext cx="5029200" cy="41910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92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Reggie speaking 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25"/>
            <a:ext cx="9144000" cy="6969125"/>
          </a:xfrm>
          <a:prstGeom prst="rect">
            <a:avLst/>
          </a:prstGeom>
          <a:noFill/>
          <a:ln w="76200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963" name="Text Box 4"/>
          <p:cNvSpPr txBox="1">
            <a:spLocks noChangeArrowheads="1"/>
          </p:cNvSpPr>
          <p:nvPr/>
        </p:nvSpPr>
        <p:spPr bwMode="auto">
          <a:xfrm>
            <a:off x="1143000" y="3352800"/>
            <a:ext cx="6992938" cy="2098675"/>
          </a:xfrm>
          <a:prstGeom prst="rect">
            <a:avLst/>
          </a:prstGeom>
          <a:solidFill>
            <a:srgbClr val="FFEEDD"/>
          </a:solidFill>
          <a:ln w="57150">
            <a:solidFill>
              <a:srgbClr val="66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1980 – At Sherman Lyceum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 ADIO president, Reggie Gold recruits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 Perry Rush, D.C., to teach “Blair” at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  ADIO </a:t>
            </a:r>
          </a:p>
        </p:txBody>
      </p:sp>
    </p:spTree>
    <p:extLst>
      <p:ext uri="{BB962C8B-B14F-4D97-AF65-F5344CB8AC3E}">
        <p14:creationId xmlns:p14="http://schemas.microsoft.com/office/powerpoint/2010/main" val="360369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457200" y="457200"/>
            <a:ext cx="8197850" cy="2289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66FFFF"/>
                </a:solidFill>
                <a:latin typeface="Comic Sans MS" pitchFamily="66" charset="0"/>
              </a:rPr>
              <a:t>B.J. was constantly researching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66FFFF"/>
                </a:solidFill>
                <a:latin typeface="Comic Sans MS" pitchFamily="66" charset="0"/>
              </a:rPr>
              <a:t> better ways to improve the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66FFFF"/>
                </a:solidFill>
                <a:latin typeface="Comic Sans MS" pitchFamily="66" charset="0"/>
              </a:rPr>
              <a:t> the science of vertebral subluxation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66FFFF"/>
                </a:solidFill>
                <a:latin typeface="Comic Sans MS" pitchFamily="66" charset="0"/>
              </a:rPr>
              <a:t> analysis and correction.</a:t>
            </a:r>
          </a:p>
        </p:txBody>
      </p:sp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457200" y="3048000"/>
            <a:ext cx="8118475" cy="28384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66FFFF"/>
                </a:solidFill>
                <a:latin typeface="Comic Sans MS" pitchFamily="66" charset="0"/>
              </a:rPr>
              <a:t>The B.J. Palmer Spinographic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66FFFF"/>
                </a:solidFill>
                <a:latin typeface="Comic Sans MS" pitchFamily="66" charset="0"/>
              </a:rPr>
              <a:t>Research Department published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66FFFF"/>
                </a:solidFill>
                <a:latin typeface="Comic Sans MS" pitchFamily="66" charset="0"/>
              </a:rPr>
              <a:t>  numerous articles identifying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66FFFF"/>
                </a:solidFill>
                <a:latin typeface="Comic Sans MS" pitchFamily="66" charset="0"/>
              </a:rPr>
              <a:t>the effect of  “malformations”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66FFFF"/>
                </a:solidFill>
                <a:latin typeface="Comic Sans MS" pitchFamily="66" charset="0"/>
              </a:rPr>
              <a:t>on x-ray misalignment interpretation.</a:t>
            </a:r>
          </a:p>
        </p:txBody>
      </p:sp>
    </p:spTree>
    <p:extLst>
      <p:ext uri="{BB962C8B-B14F-4D97-AF65-F5344CB8AC3E}">
        <p14:creationId xmlns:p14="http://schemas.microsoft.com/office/powerpoint/2010/main" val="276526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9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4" descr="76 Guy EZ Reikman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3962400" cy="2971800"/>
          </a:xfrm>
          <a:prstGeom prst="rect">
            <a:avLst/>
          </a:prstGeom>
          <a:noFill/>
          <a:ln w="76200">
            <a:solidFill>
              <a:srgbClr val="00002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89" name="Picture 5" descr="Fred Riekman,P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438400"/>
            <a:ext cx="3109913" cy="4114800"/>
          </a:xfrm>
          <a:prstGeom prst="rect">
            <a:avLst/>
          </a:prstGeom>
          <a:noFill/>
          <a:ln w="57150">
            <a:solidFill>
              <a:srgbClr val="00002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988" name="Text Box 6"/>
          <p:cNvSpPr txBox="1">
            <a:spLocks noChangeArrowheads="1"/>
          </p:cNvSpPr>
          <p:nvPr/>
        </p:nvSpPr>
        <p:spPr bwMode="auto">
          <a:xfrm>
            <a:off x="0" y="4572000"/>
            <a:ext cx="4291013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Comic Sans MS" pitchFamily="66" charset="0"/>
              </a:rPr>
              <a:t>“Easy” Riekman teaches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Comic Sans MS" pitchFamily="66" charset="0"/>
              </a:rPr>
              <a:t> Blair course at Sherman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Comic Sans MS" pitchFamily="66" charset="0"/>
              </a:rPr>
              <a:t> in the early years.</a:t>
            </a:r>
          </a:p>
        </p:txBody>
      </p:sp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798638" y="304800"/>
            <a:ext cx="15573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Then…</a:t>
            </a:r>
          </a:p>
        </p:txBody>
      </p:sp>
      <p:sp>
        <p:nvSpPr>
          <p:cNvPr id="169992" name="Text Box 8"/>
          <p:cNvSpPr txBox="1">
            <a:spLocks noChangeArrowheads="1"/>
          </p:cNvSpPr>
          <p:nvPr/>
        </p:nvSpPr>
        <p:spPr bwMode="auto">
          <a:xfrm>
            <a:off x="4730750" y="1295400"/>
            <a:ext cx="44132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Comic Sans MS" pitchFamily="66" charset="0"/>
              </a:rPr>
              <a:t>Pres. of Life Chiropractic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Comic Sans MS" pitchFamily="66" charset="0"/>
              </a:rPr>
              <a:t>College </a:t>
            </a:r>
          </a:p>
        </p:txBody>
      </p:sp>
      <p:sp>
        <p:nvSpPr>
          <p:cNvPr id="169993" name="Text Box 9"/>
          <p:cNvSpPr txBox="1">
            <a:spLocks noChangeArrowheads="1"/>
          </p:cNvSpPr>
          <p:nvPr/>
        </p:nvSpPr>
        <p:spPr bwMode="auto">
          <a:xfrm>
            <a:off x="5715000" y="381000"/>
            <a:ext cx="2197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..and now.</a:t>
            </a:r>
          </a:p>
        </p:txBody>
      </p:sp>
    </p:spTree>
    <p:extLst>
      <p:ext uri="{BB962C8B-B14F-4D97-AF65-F5344CB8AC3E}">
        <p14:creationId xmlns:p14="http://schemas.microsoft.com/office/powerpoint/2010/main" val="76195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92" grpId="0"/>
      <p:bldP spid="16999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0" y="0"/>
            <a:ext cx="9677400" cy="8586966"/>
          </a:xfrm>
          <a:prstGeom prst="rect">
            <a:avLst/>
          </a:prstGeom>
          <a:gradFill rotWithShape="1">
            <a:gsLst>
              <a:gs pos="0">
                <a:srgbClr val="578C3A"/>
              </a:gs>
              <a:gs pos="100000">
                <a:schemeClr val="tx1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0000"/>
                </a:solidFill>
                <a:latin typeface="Comic Sans MS" pitchFamily="66" charset="0"/>
              </a:rPr>
              <a:t>…in the great majority of cases where pressure cannot be removed or where pressure keeps returning, malformations present in the spine are at fault.”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u="sng" dirty="0">
                <a:solidFill>
                  <a:srgbClr val="000000"/>
                </a:solidFill>
                <a:latin typeface="Comic Sans MS" pitchFamily="66" charset="0"/>
              </a:rPr>
              <a:t>Malformations lead to wrong listings.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 dirty="0">
              <a:solidFill>
                <a:srgbClr val="000000"/>
              </a:solidFill>
              <a:latin typeface="Comic Sans MS" pitchFamily="66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i="1" dirty="0">
                <a:solidFill>
                  <a:srgbClr val="000000"/>
                </a:solidFill>
                <a:latin typeface="Comic Sans MS" pitchFamily="66" charset="0"/>
              </a:rPr>
              <a:t>-Malformations AND THEIR INFLUENCE ON SPINOGRAPHIC INTERPRETATION –BJ PALMER SPINOGRAPHIC RESEARCH CLINIC  </a:t>
            </a:r>
            <a:endParaRPr lang="en-US" altLang="en-US" sz="2800" b="1" i="1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 smtClean="0">
                <a:solidFill>
                  <a:srgbClr val="000000"/>
                </a:solidFill>
                <a:latin typeface="Comic Sans MS" pitchFamily="66" charset="0"/>
              </a:rPr>
              <a:t>Printed </a:t>
            </a:r>
            <a:r>
              <a:rPr lang="en-US" altLang="en-US" sz="2800" dirty="0">
                <a:solidFill>
                  <a:srgbClr val="000000"/>
                </a:solidFill>
                <a:latin typeface="Comic Sans MS" pitchFamily="66" charset="0"/>
              </a:rPr>
              <a:t>in the ICA Review - early 1950’s.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77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Malfo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 w="76200">
            <a:solidFill>
              <a:srgbClr val="33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Line 3"/>
          <p:cNvSpPr>
            <a:spLocks noChangeShapeType="1"/>
          </p:cNvSpPr>
          <p:nvPr/>
        </p:nvSpPr>
        <p:spPr bwMode="auto">
          <a:xfrm flipV="1">
            <a:off x="2590800" y="4648200"/>
            <a:ext cx="61722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0" y="304800"/>
            <a:ext cx="8501063" cy="1247775"/>
          </a:xfrm>
          <a:prstGeom prst="rect">
            <a:avLst/>
          </a:prstGeom>
          <a:solidFill>
            <a:schemeClr val="bg2"/>
          </a:solidFill>
          <a:ln w="57150">
            <a:solidFill>
              <a:srgbClr val="33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Each month a new article was sent out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 by B.J. instructing chiropractors: </a:t>
            </a:r>
          </a:p>
        </p:txBody>
      </p:sp>
    </p:spTree>
    <p:extLst>
      <p:ext uri="{BB962C8B-B14F-4D97-AF65-F5344CB8AC3E}">
        <p14:creationId xmlns:p14="http://schemas.microsoft.com/office/powerpoint/2010/main" val="34306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2"/>
          <p:cNvSpPr>
            <a:spLocks noChangeArrowheads="1" noChangeShapeType="1" noTextEdit="1"/>
          </p:cNvSpPr>
          <p:nvPr/>
        </p:nvSpPr>
        <p:spPr bwMode="auto">
          <a:xfrm rot="-154617">
            <a:off x="3657600" y="228600"/>
            <a:ext cx="5181600" cy="12096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5769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52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B.J. on Malformations</a:t>
            </a:r>
          </a:p>
        </p:txBody>
      </p:sp>
      <p:pic>
        <p:nvPicPr>
          <p:cNvPr id="155652" name="Picture 4" descr="Malform BJ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3376">
            <a:off x="2819400" y="2057400"/>
            <a:ext cx="2971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7" descr="1 Notes on Malformations of the Foramen Magn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9202">
            <a:off x="0" y="304800"/>
            <a:ext cx="310356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6" name="Picture 8" descr="Malfor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64050">
            <a:off x="609600" y="2438400"/>
            <a:ext cx="33147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7" name="Picture 9" descr="Malfor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1021">
            <a:off x="5600700" y="1676400"/>
            <a:ext cx="35433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88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1355725" y="890588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945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315200" cy="985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2583" name="Text Box 7"/>
          <p:cNvSpPr txBox="1">
            <a:spLocks noChangeArrowheads="1"/>
          </p:cNvSpPr>
          <p:nvPr/>
        </p:nvSpPr>
        <p:spPr bwMode="auto">
          <a:xfrm rot="-769192">
            <a:off x="1371600" y="1905000"/>
            <a:ext cx="5897563" cy="2289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“Inability to make correct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spinographic analysis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is responsible for a large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 percentage of inaccuracy”</a:t>
            </a:r>
          </a:p>
        </p:txBody>
      </p:sp>
    </p:spTree>
    <p:extLst>
      <p:ext uri="{BB962C8B-B14F-4D97-AF65-F5344CB8AC3E}">
        <p14:creationId xmlns:p14="http://schemas.microsoft.com/office/powerpoint/2010/main" val="209311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355725" y="890588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315200" cy="985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7700" name="Text Box 4"/>
          <p:cNvSpPr txBox="1">
            <a:spLocks noChangeArrowheads="1"/>
          </p:cNvSpPr>
          <p:nvPr/>
        </p:nvSpPr>
        <p:spPr bwMode="auto">
          <a:xfrm rot="-769192">
            <a:off x="228600" y="1447800"/>
            <a:ext cx="7283450" cy="17399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“It is safe to say that about 60%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 of the cases spinographed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 give no trouble.”</a:t>
            </a:r>
          </a:p>
        </p:txBody>
      </p:sp>
      <p:sp>
        <p:nvSpPr>
          <p:cNvPr id="157701" name="Text Box 5"/>
          <p:cNvSpPr txBox="1">
            <a:spLocks noChangeArrowheads="1"/>
          </p:cNvSpPr>
          <p:nvPr/>
        </p:nvSpPr>
        <p:spPr bwMode="auto">
          <a:xfrm>
            <a:off x="1852613" y="4267200"/>
            <a:ext cx="5703887" cy="17399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“A discussion of causative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 factors in the remaining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40% is considered here.”</a:t>
            </a:r>
          </a:p>
        </p:txBody>
      </p:sp>
    </p:spTree>
    <p:extLst>
      <p:ext uri="{BB962C8B-B14F-4D97-AF65-F5344CB8AC3E}">
        <p14:creationId xmlns:p14="http://schemas.microsoft.com/office/powerpoint/2010/main" val="377050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0" grpId="0" animBg="1"/>
      <p:bldP spid="15770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Copy of AP cervical spinograph problems BJ 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025"/>
            <a:ext cx="914400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457200" y="1066800"/>
            <a:ext cx="7453313" cy="17399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“Do not expect to be able to make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 a satisfactory analysis of every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 case with an AP, lateral, and BP…</a:t>
            </a:r>
          </a:p>
        </p:txBody>
      </p:sp>
      <p:sp>
        <p:nvSpPr>
          <p:cNvPr id="156678" name="Text Box 6"/>
          <p:cNvSpPr txBox="1">
            <a:spLocks noChangeArrowheads="1"/>
          </p:cNvSpPr>
          <p:nvPr/>
        </p:nvSpPr>
        <p:spPr bwMode="auto">
          <a:xfrm>
            <a:off x="1298575" y="3657600"/>
            <a:ext cx="7273925" cy="17399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(when problems are encountered)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…other views and stereoscopic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 projection are the only answer.”</a:t>
            </a:r>
          </a:p>
        </p:txBody>
      </p:sp>
    </p:spTree>
    <p:extLst>
      <p:ext uri="{BB962C8B-B14F-4D97-AF65-F5344CB8AC3E}">
        <p14:creationId xmlns:p14="http://schemas.microsoft.com/office/powerpoint/2010/main" val="346228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2422525" y="738188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4579" name="Text Box 7"/>
          <p:cNvSpPr txBox="1">
            <a:spLocks noChangeArrowheads="1"/>
          </p:cNvSpPr>
          <p:nvPr/>
        </p:nvSpPr>
        <p:spPr bwMode="auto">
          <a:xfrm>
            <a:off x="1524000" y="609600"/>
            <a:ext cx="5980113" cy="11906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66FFFF"/>
                </a:solidFill>
                <a:latin typeface="Comic Sans MS" pitchFamily="66" charset="0"/>
              </a:rPr>
              <a:t>B.J. and Blair recognized a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66FFFF"/>
                </a:solidFill>
                <a:latin typeface="Comic Sans MS" pitchFamily="66" charset="0"/>
              </a:rPr>
              <a:t>“Log Jam” in chiropractic:</a:t>
            </a:r>
          </a:p>
        </p:txBody>
      </p:sp>
      <p:sp>
        <p:nvSpPr>
          <p:cNvPr id="147464" name="Text Box 8"/>
          <p:cNvSpPr txBox="1">
            <a:spLocks noChangeArrowheads="1"/>
          </p:cNvSpPr>
          <p:nvPr/>
        </p:nvSpPr>
        <p:spPr bwMode="auto">
          <a:xfrm>
            <a:off x="533400" y="2362200"/>
            <a:ext cx="7864475" cy="28384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66FFFF"/>
                </a:solidFill>
                <a:latin typeface="Comic Sans MS" pitchFamily="66" charset="0"/>
              </a:rPr>
              <a:t>..the inability of the of the average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66FFFF"/>
                </a:solidFill>
                <a:latin typeface="Comic Sans MS" pitchFamily="66" charset="0"/>
              </a:rPr>
              <a:t> chiropractor to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66FFFF"/>
                </a:solidFill>
                <a:latin typeface="Comic Sans MS" pitchFamily="66" charset="0"/>
              </a:rPr>
              <a:t>properly analyze and properly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66FFFF"/>
                </a:solidFill>
                <a:latin typeface="Comic Sans MS" pitchFamily="66" charset="0"/>
              </a:rPr>
              <a:t>adjust the upper cervical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66FFFF"/>
                </a:solidFill>
                <a:latin typeface="Comic Sans MS" pitchFamily="66" charset="0"/>
              </a:rPr>
              <a:t> subluxation. </a:t>
            </a:r>
          </a:p>
        </p:txBody>
      </p:sp>
    </p:spTree>
    <p:extLst>
      <p:ext uri="{BB962C8B-B14F-4D97-AF65-F5344CB8AC3E}">
        <p14:creationId xmlns:p14="http://schemas.microsoft.com/office/powerpoint/2010/main" val="190455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log j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950"/>
            <a:ext cx="9144000" cy="7072313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2971800" y="228600"/>
            <a:ext cx="23399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>
                <a:solidFill>
                  <a:srgbClr val="0000FF"/>
                </a:solidFill>
                <a:latin typeface="Comic Sans MS" pitchFamily="66" charset="0"/>
              </a:rPr>
              <a:t>Log Jam</a:t>
            </a:r>
          </a:p>
        </p:txBody>
      </p:sp>
    </p:spTree>
    <p:extLst>
      <p:ext uri="{BB962C8B-B14F-4D97-AF65-F5344CB8AC3E}">
        <p14:creationId xmlns:p14="http://schemas.microsoft.com/office/powerpoint/2010/main" val="252058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5" descr="IMGP2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0960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7" name="Picture 6" descr="IMGP20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0960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8" name="Text Box 7"/>
          <p:cNvSpPr txBox="1">
            <a:spLocks noChangeArrowheads="1"/>
          </p:cNvSpPr>
          <p:nvPr/>
        </p:nvSpPr>
        <p:spPr bwMode="auto">
          <a:xfrm>
            <a:off x="1295400" y="6178550"/>
            <a:ext cx="1495425" cy="6794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Jenny</a:t>
            </a:r>
          </a:p>
        </p:txBody>
      </p:sp>
      <p:sp>
        <p:nvSpPr>
          <p:cNvPr id="88069" name="Text Box 8"/>
          <p:cNvSpPr txBox="1">
            <a:spLocks noChangeArrowheads="1"/>
          </p:cNvSpPr>
          <p:nvPr/>
        </p:nvSpPr>
        <p:spPr bwMode="auto">
          <a:xfrm>
            <a:off x="6096000" y="6178550"/>
            <a:ext cx="1287463" cy="6794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Anne</a:t>
            </a:r>
          </a:p>
        </p:txBody>
      </p:sp>
    </p:spTree>
    <p:extLst>
      <p:ext uri="{BB962C8B-B14F-4D97-AF65-F5344CB8AC3E}">
        <p14:creationId xmlns:p14="http://schemas.microsoft.com/office/powerpoint/2010/main" val="116095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" descr="Dr_Bla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1684338" cy="21336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Text Box 8"/>
          <p:cNvSpPr txBox="1">
            <a:spLocks noChangeArrowheads="1"/>
          </p:cNvSpPr>
          <p:nvPr/>
        </p:nvSpPr>
        <p:spPr bwMode="auto">
          <a:xfrm>
            <a:off x="2362200" y="0"/>
            <a:ext cx="6088063" cy="30162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66FFFF"/>
                </a:solidFill>
                <a:latin typeface="Comic Sans MS" pitchFamily="66" charset="0"/>
              </a:rPr>
              <a:t>William Blair, D.C.,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66FFFF"/>
                </a:solidFill>
                <a:latin typeface="Comic Sans MS" pitchFamily="66" charset="0"/>
              </a:rPr>
              <a:t> continued to research the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66FFFF"/>
                </a:solidFill>
                <a:latin typeface="Comic Sans MS" pitchFamily="66" charset="0"/>
              </a:rPr>
              <a:t> influence of malformations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66FFFF"/>
                </a:solidFill>
                <a:latin typeface="Comic Sans MS" pitchFamily="66" charset="0"/>
              </a:rPr>
              <a:t> on spinographic interpretation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66FFFF"/>
                </a:solidFill>
                <a:latin typeface="Comic Sans MS" pitchFamily="66" charset="0"/>
              </a:rPr>
              <a:t> and developed some promising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66FFFF"/>
                </a:solidFill>
                <a:latin typeface="Comic Sans MS" pitchFamily="66" charset="0"/>
              </a:rPr>
              <a:t> solutions.</a:t>
            </a:r>
          </a:p>
        </p:txBody>
      </p:sp>
      <p:sp>
        <p:nvSpPr>
          <p:cNvPr id="128009" name="Text Box 9"/>
          <p:cNvSpPr txBox="1">
            <a:spLocks noChangeArrowheads="1"/>
          </p:cNvSpPr>
          <p:nvPr/>
        </p:nvSpPr>
        <p:spPr bwMode="auto">
          <a:xfrm>
            <a:off x="457200" y="3352800"/>
            <a:ext cx="8043863" cy="11906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66FFFF"/>
                </a:solidFill>
                <a:latin typeface="Comic Sans MS" pitchFamily="66" charset="0"/>
              </a:rPr>
              <a:t>For his contributions and discoveries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66FFFF"/>
                </a:solidFill>
                <a:latin typeface="Comic Sans MS" pitchFamily="66" charset="0"/>
              </a:rPr>
              <a:t>Palmer College awards him:</a:t>
            </a:r>
          </a:p>
        </p:txBody>
      </p:sp>
      <p:sp>
        <p:nvSpPr>
          <p:cNvPr id="22533" name="Text Box 10"/>
          <p:cNvSpPr txBox="1">
            <a:spLocks noChangeArrowheads="1"/>
          </p:cNvSpPr>
          <p:nvPr/>
        </p:nvSpPr>
        <p:spPr bwMode="auto">
          <a:xfrm>
            <a:off x="517525" y="4471988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2534" name="Text Box 11"/>
          <p:cNvSpPr txBox="1">
            <a:spLocks noChangeArrowheads="1"/>
          </p:cNvSpPr>
          <p:nvPr/>
        </p:nvSpPr>
        <p:spPr bwMode="auto">
          <a:xfrm>
            <a:off x="517525" y="4319588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28012" name="Text Box 12"/>
          <p:cNvSpPr txBox="1">
            <a:spLocks noChangeArrowheads="1"/>
          </p:cNvSpPr>
          <p:nvPr/>
        </p:nvSpPr>
        <p:spPr bwMode="auto">
          <a:xfrm>
            <a:off x="695325" y="4800600"/>
            <a:ext cx="3109913" cy="8223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66FFFF"/>
                </a:solidFill>
                <a:latin typeface="Comic Sans MS" pitchFamily="66" charset="0"/>
              </a:rPr>
              <a:t>Daniel David Palmer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66FFFF"/>
                </a:solidFill>
                <a:latin typeface="Comic Sans MS" pitchFamily="66" charset="0"/>
              </a:rPr>
              <a:t> Scientific Award </a:t>
            </a:r>
          </a:p>
        </p:txBody>
      </p:sp>
      <p:sp>
        <p:nvSpPr>
          <p:cNvPr id="128013" name="Text Box 13"/>
          <p:cNvSpPr txBox="1">
            <a:spLocks noChangeArrowheads="1"/>
          </p:cNvSpPr>
          <p:nvPr/>
        </p:nvSpPr>
        <p:spPr bwMode="auto">
          <a:xfrm>
            <a:off x="4656138" y="4800600"/>
            <a:ext cx="3683000" cy="8223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66FFFF"/>
                </a:solidFill>
                <a:latin typeface="Comic Sans MS" pitchFamily="66" charset="0"/>
              </a:rPr>
              <a:t>Doctor of Philosophy of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66FFFF"/>
                </a:solidFill>
                <a:latin typeface="Comic Sans MS" pitchFamily="66" charset="0"/>
              </a:rPr>
              <a:t> Chiropractic Degree </a:t>
            </a:r>
          </a:p>
        </p:txBody>
      </p:sp>
    </p:spTree>
    <p:extLst>
      <p:ext uri="{BB962C8B-B14F-4D97-AF65-F5344CB8AC3E}">
        <p14:creationId xmlns:p14="http://schemas.microsoft.com/office/powerpoint/2010/main" val="402997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9" grpId="0" animBg="1"/>
      <p:bldP spid="128012" grpId="0" animBg="1"/>
      <p:bldP spid="1280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763588" y="685800"/>
            <a:ext cx="7783512" cy="28384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To understand BJ’s concern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 about the influence of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 malformations on vertebral listings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 and why the Blair work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answers many of these questions…</a:t>
            </a:r>
          </a:p>
        </p:txBody>
      </p:sp>
      <p:sp>
        <p:nvSpPr>
          <p:cNvPr id="200709" name="Text Box 5"/>
          <p:cNvSpPr txBox="1">
            <a:spLocks noChangeArrowheads="1"/>
          </p:cNvSpPr>
          <p:nvPr/>
        </p:nvSpPr>
        <p:spPr bwMode="auto">
          <a:xfrm>
            <a:off x="990600" y="3962400"/>
            <a:ext cx="6765925" cy="11906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..let’s  examine how listings are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 determined.</a:t>
            </a:r>
          </a:p>
        </p:txBody>
      </p:sp>
    </p:spTree>
    <p:extLst>
      <p:ext uri="{BB962C8B-B14F-4D97-AF65-F5344CB8AC3E}">
        <p14:creationId xmlns:p14="http://schemas.microsoft.com/office/powerpoint/2010/main" val="98052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Jennie 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808538" cy="6019800"/>
          </a:xfrm>
          <a:prstGeom prst="rect">
            <a:avLst/>
          </a:prstGeom>
          <a:noFill/>
          <a:ln w="38100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297" name="AutoShape 9"/>
          <p:cNvSpPr>
            <a:spLocks noChangeArrowheads="1"/>
          </p:cNvSpPr>
          <p:nvPr/>
        </p:nvSpPr>
        <p:spPr bwMode="auto">
          <a:xfrm rot="5400000">
            <a:off x="2516981" y="3960019"/>
            <a:ext cx="1214438" cy="914400"/>
          </a:xfrm>
          <a:custGeom>
            <a:avLst/>
            <a:gdLst>
              <a:gd name="T0" fmla="*/ 59745458 w 21600"/>
              <a:gd name="T1" fmla="*/ 19354800 h 21600"/>
              <a:gd name="T2" fmla="*/ 34140270 w 21600"/>
              <a:gd name="T3" fmla="*/ 38709600 h 21600"/>
              <a:gd name="T4" fmla="*/ 8535082 w 21600"/>
              <a:gd name="T5" fmla="*/ 19354800 h 21600"/>
              <a:gd name="T6" fmla="*/ 3414027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8298" name="AutoShape 10"/>
          <p:cNvSpPr>
            <a:spLocks noChangeArrowheads="1"/>
          </p:cNvSpPr>
          <p:nvPr/>
        </p:nvSpPr>
        <p:spPr bwMode="auto">
          <a:xfrm rot="-5400000">
            <a:off x="992981" y="3960019"/>
            <a:ext cx="1214438" cy="914400"/>
          </a:xfrm>
          <a:custGeom>
            <a:avLst/>
            <a:gdLst>
              <a:gd name="T0" fmla="*/ 59745458 w 21600"/>
              <a:gd name="T1" fmla="*/ 19354800 h 21600"/>
              <a:gd name="T2" fmla="*/ 34140270 w 21600"/>
              <a:gd name="T3" fmla="*/ 38709600 h 21600"/>
              <a:gd name="T4" fmla="*/ 8535082 w 21600"/>
              <a:gd name="T5" fmla="*/ 19354800 h 21600"/>
              <a:gd name="T6" fmla="*/ 3414027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8299" name="Freeform 11"/>
          <p:cNvSpPr>
            <a:spLocks/>
          </p:cNvSpPr>
          <p:nvPr/>
        </p:nvSpPr>
        <p:spPr bwMode="auto">
          <a:xfrm>
            <a:off x="381000" y="4038600"/>
            <a:ext cx="812800" cy="774700"/>
          </a:xfrm>
          <a:custGeom>
            <a:avLst/>
            <a:gdLst>
              <a:gd name="T0" fmla="*/ 1209675000 w 512"/>
              <a:gd name="T1" fmla="*/ 120967500 h 488"/>
              <a:gd name="T2" fmla="*/ 725805000 w 512"/>
              <a:gd name="T3" fmla="*/ 362902500 h 488"/>
              <a:gd name="T4" fmla="*/ 241935000 w 512"/>
              <a:gd name="T5" fmla="*/ 483870000 h 488"/>
              <a:gd name="T6" fmla="*/ 0 w 512"/>
              <a:gd name="T7" fmla="*/ 846772500 h 488"/>
              <a:gd name="T8" fmla="*/ 241935000 w 512"/>
              <a:gd name="T9" fmla="*/ 1088707500 h 488"/>
              <a:gd name="T10" fmla="*/ 846772500 w 512"/>
              <a:gd name="T11" fmla="*/ 967740000 h 488"/>
              <a:gd name="T12" fmla="*/ 1209675000 w 512"/>
              <a:gd name="T13" fmla="*/ 1088707500 h 488"/>
              <a:gd name="T14" fmla="*/ 1209675000 w 512"/>
              <a:gd name="T15" fmla="*/ 120967500 h 4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12" h="488">
                <a:moveTo>
                  <a:pt x="480" y="48"/>
                </a:moveTo>
                <a:cubicBezTo>
                  <a:pt x="448" y="0"/>
                  <a:pt x="352" y="120"/>
                  <a:pt x="288" y="144"/>
                </a:cubicBezTo>
                <a:cubicBezTo>
                  <a:pt x="224" y="168"/>
                  <a:pt x="144" y="160"/>
                  <a:pt x="96" y="192"/>
                </a:cubicBezTo>
                <a:cubicBezTo>
                  <a:pt x="48" y="224"/>
                  <a:pt x="0" y="296"/>
                  <a:pt x="0" y="336"/>
                </a:cubicBezTo>
                <a:cubicBezTo>
                  <a:pt x="0" y="376"/>
                  <a:pt x="40" y="424"/>
                  <a:pt x="96" y="432"/>
                </a:cubicBezTo>
                <a:cubicBezTo>
                  <a:pt x="152" y="440"/>
                  <a:pt x="272" y="384"/>
                  <a:pt x="336" y="384"/>
                </a:cubicBezTo>
                <a:cubicBezTo>
                  <a:pt x="400" y="384"/>
                  <a:pt x="456" y="488"/>
                  <a:pt x="480" y="432"/>
                </a:cubicBezTo>
                <a:cubicBezTo>
                  <a:pt x="504" y="376"/>
                  <a:pt x="512" y="96"/>
                  <a:pt x="480" y="48"/>
                </a:cubicBezTo>
                <a:close/>
              </a:path>
            </a:pathLst>
          </a:custGeom>
          <a:solidFill>
            <a:schemeClr val="accent1"/>
          </a:solidFill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00" name="Freeform 12"/>
          <p:cNvSpPr>
            <a:spLocks/>
          </p:cNvSpPr>
          <p:nvPr/>
        </p:nvSpPr>
        <p:spPr bwMode="auto">
          <a:xfrm flipH="1">
            <a:off x="3505200" y="4038600"/>
            <a:ext cx="787400" cy="774700"/>
          </a:xfrm>
          <a:custGeom>
            <a:avLst/>
            <a:gdLst>
              <a:gd name="T0" fmla="*/ 1135252405 w 512"/>
              <a:gd name="T1" fmla="*/ 120967500 h 488"/>
              <a:gd name="T2" fmla="*/ 681151750 w 512"/>
              <a:gd name="T3" fmla="*/ 362902500 h 488"/>
              <a:gd name="T4" fmla="*/ 227051096 w 512"/>
              <a:gd name="T5" fmla="*/ 483870000 h 488"/>
              <a:gd name="T6" fmla="*/ 0 w 512"/>
              <a:gd name="T7" fmla="*/ 846772500 h 488"/>
              <a:gd name="T8" fmla="*/ 227051096 w 512"/>
              <a:gd name="T9" fmla="*/ 1088707500 h 488"/>
              <a:gd name="T10" fmla="*/ 794675761 w 512"/>
              <a:gd name="T11" fmla="*/ 967740000 h 488"/>
              <a:gd name="T12" fmla="*/ 1135252405 w 512"/>
              <a:gd name="T13" fmla="*/ 1088707500 h 488"/>
              <a:gd name="T14" fmla="*/ 1135252405 w 512"/>
              <a:gd name="T15" fmla="*/ 120967500 h 4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12" h="488">
                <a:moveTo>
                  <a:pt x="480" y="48"/>
                </a:moveTo>
                <a:cubicBezTo>
                  <a:pt x="448" y="0"/>
                  <a:pt x="352" y="120"/>
                  <a:pt x="288" y="144"/>
                </a:cubicBezTo>
                <a:cubicBezTo>
                  <a:pt x="224" y="168"/>
                  <a:pt x="144" y="160"/>
                  <a:pt x="96" y="192"/>
                </a:cubicBezTo>
                <a:cubicBezTo>
                  <a:pt x="48" y="224"/>
                  <a:pt x="0" y="296"/>
                  <a:pt x="0" y="336"/>
                </a:cubicBezTo>
                <a:cubicBezTo>
                  <a:pt x="0" y="376"/>
                  <a:pt x="40" y="424"/>
                  <a:pt x="96" y="432"/>
                </a:cubicBezTo>
                <a:cubicBezTo>
                  <a:pt x="152" y="440"/>
                  <a:pt x="272" y="384"/>
                  <a:pt x="336" y="384"/>
                </a:cubicBezTo>
                <a:cubicBezTo>
                  <a:pt x="400" y="384"/>
                  <a:pt x="456" y="488"/>
                  <a:pt x="480" y="432"/>
                </a:cubicBezTo>
                <a:cubicBezTo>
                  <a:pt x="504" y="376"/>
                  <a:pt x="512" y="96"/>
                  <a:pt x="480" y="48"/>
                </a:cubicBezTo>
                <a:close/>
              </a:path>
            </a:pathLst>
          </a:custGeom>
          <a:solidFill>
            <a:schemeClr val="accent1"/>
          </a:solidFill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01" name="Freeform 13"/>
          <p:cNvSpPr>
            <a:spLocks/>
          </p:cNvSpPr>
          <p:nvPr/>
        </p:nvSpPr>
        <p:spPr bwMode="auto">
          <a:xfrm>
            <a:off x="1143000" y="4724400"/>
            <a:ext cx="2438400" cy="381000"/>
          </a:xfrm>
          <a:custGeom>
            <a:avLst/>
            <a:gdLst>
              <a:gd name="T0" fmla="*/ 0 w 1536"/>
              <a:gd name="T1" fmla="*/ 0 h 240"/>
              <a:gd name="T2" fmla="*/ 2056447500 w 1536"/>
              <a:gd name="T3" fmla="*/ 604837500 h 240"/>
              <a:gd name="T4" fmla="*/ 2147483647 w 1536"/>
              <a:gd name="T5" fmla="*/ 0 h 2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36" h="240">
                <a:moveTo>
                  <a:pt x="0" y="0"/>
                </a:moveTo>
                <a:cubicBezTo>
                  <a:pt x="280" y="120"/>
                  <a:pt x="560" y="240"/>
                  <a:pt x="816" y="240"/>
                </a:cubicBezTo>
                <a:cubicBezTo>
                  <a:pt x="1072" y="240"/>
                  <a:pt x="1304" y="120"/>
                  <a:pt x="1536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07" name="Oval 19"/>
          <p:cNvSpPr>
            <a:spLocks noChangeArrowheads="1"/>
          </p:cNvSpPr>
          <p:nvPr/>
        </p:nvSpPr>
        <p:spPr bwMode="auto">
          <a:xfrm>
            <a:off x="3581400" y="4267200"/>
            <a:ext cx="304800" cy="304800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68308" name="Oval 20"/>
          <p:cNvSpPr>
            <a:spLocks noChangeArrowheads="1"/>
          </p:cNvSpPr>
          <p:nvPr/>
        </p:nvSpPr>
        <p:spPr bwMode="auto">
          <a:xfrm>
            <a:off x="838200" y="4267200"/>
            <a:ext cx="304800" cy="304800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30730" name="Picture 23" descr="whole bp d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838200"/>
            <a:ext cx="4514850" cy="6019800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312" name="Oval 24"/>
          <p:cNvSpPr>
            <a:spLocks noChangeArrowheads="1"/>
          </p:cNvSpPr>
          <p:nvPr/>
        </p:nvSpPr>
        <p:spPr bwMode="auto">
          <a:xfrm rot="1732589">
            <a:off x="6019800" y="4724400"/>
            <a:ext cx="6096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68313" name="Oval 25"/>
          <p:cNvSpPr>
            <a:spLocks noChangeArrowheads="1"/>
          </p:cNvSpPr>
          <p:nvPr/>
        </p:nvSpPr>
        <p:spPr bwMode="auto">
          <a:xfrm rot="-1415439">
            <a:off x="7391400" y="4724400"/>
            <a:ext cx="6096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68314" name="Freeform 26"/>
          <p:cNvSpPr>
            <a:spLocks/>
          </p:cNvSpPr>
          <p:nvPr/>
        </p:nvSpPr>
        <p:spPr bwMode="auto">
          <a:xfrm rot="-942319">
            <a:off x="6477000" y="5562600"/>
            <a:ext cx="1119188" cy="630238"/>
          </a:xfrm>
          <a:custGeom>
            <a:avLst/>
            <a:gdLst>
              <a:gd name="T0" fmla="*/ 0 w 816"/>
              <a:gd name="T1" fmla="*/ 0 h 200"/>
              <a:gd name="T2" fmla="*/ 270887386 w 816"/>
              <a:gd name="T3" fmla="*/ 1429918637 h 200"/>
              <a:gd name="T4" fmla="*/ 1083548171 w 816"/>
              <a:gd name="T5" fmla="*/ 1906558183 h 200"/>
              <a:gd name="T6" fmla="*/ 1535026690 w 816"/>
              <a:gd name="T7" fmla="*/ 953279092 h 2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16" h="200">
                <a:moveTo>
                  <a:pt x="0" y="0"/>
                </a:moveTo>
                <a:cubicBezTo>
                  <a:pt x="24" y="56"/>
                  <a:pt x="48" y="112"/>
                  <a:pt x="144" y="144"/>
                </a:cubicBezTo>
                <a:cubicBezTo>
                  <a:pt x="240" y="176"/>
                  <a:pt x="464" y="200"/>
                  <a:pt x="576" y="192"/>
                </a:cubicBezTo>
                <a:cubicBezTo>
                  <a:pt x="688" y="184"/>
                  <a:pt x="752" y="140"/>
                  <a:pt x="816" y="9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15" name="Freeform 27"/>
          <p:cNvSpPr>
            <a:spLocks/>
          </p:cNvSpPr>
          <p:nvPr/>
        </p:nvSpPr>
        <p:spPr bwMode="auto">
          <a:xfrm>
            <a:off x="5257800" y="4800600"/>
            <a:ext cx="914400" cy="546100"/>
          </a:xfrm>
          <a:custGeom>
            <a:avLst/>
            <a:gdLst>
              <a:gd name="T0" fmla="*/ 1451610000 w 576"/>
              <a:gd name="T1" fmla="*/ 262096250 h 344"/>
              <a:gd name="T2" fmla="*/ 725805000 w 576"/>
              <a:gd name="T3" fmla="*/ 141128750 h 344"/>
              <a:gd name="T4" fmla="*/ 362902500 w 576"/>
              <a:gd name="T5" fmla="*/ 20161250 h 344"/>
              <a:gd name="T6" fmla="*/ 0 w 576"/>
              <a:gd name="T7" fmla="*/ 262096250 h 344"/>
              <a:gd name="T8" fmla="*/ 362902500 w 576"/>
              <a:gd name="T9" fmla="*/ 745966250 h 344"/>
              <a:gd name="T10" fmla="*/ 1088707500 w 576"/>
              <a:gd name="T11" fmla="*/ 866933750 h 3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6" h="344">
                <a:moveTo>
                  <a:pt x="576" y="104"/>
                </a:moveTo>
                <a:cubicBezTo>
                  <a:pt x="468" y="88"/>
                  <a:pt x="360" y="72"/>
                  <a:pt x="288" y="56"/>
                </a:cubicBezTo>
                <a:cubicBezTo>
                  <a:pt x="216" y="40"/>
                  <a:pt x="192" y="0"/>
                  <a:pt x="144" y="8"/>
                </a:cubicBezTo>
                <a:cubicBezTo>
                  <a:pt x="96" y="16"/>
                  <a:pt x="0" y="56"/>
                  <a:pt x="0" y="104"/>
                </a:cubicBezTo>
                <a:cubicBezTo>
                  <a:pt x="0" y="152"/>
                  <a:pt x="72" y="256"/>
                  <a:pt x="144" y="296"/>
                </a:cubicBezTo>
                <a:cubicBezTo>
                  <a:pt x="216" y="336"/>
                  <a:pt x="324" y="340"/>
                  <a:pt x="432" y="344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16" name="Freeform 28"/>
          <p:cNvSpPr>
            <a:spLocks/>
          </p:cNvSpPr>
          <p:nvPr/>
        </p:nvSpPr>
        <p:spPr bwMode="auto">
          <a:xfrm flipH="1">
            <a:off x="7848600" y="4800600"/>
            <a:ext cx="914400" cy="533400"/>
          </a:xfrm>
          <a:custGeom>
            <a:avLst/>
            <a:gdLst>
              <a:gd name="T0" fmla="*/ 1451610000 w 576"/>
              <a:gd name="T1" fmla="*/ 250046756 h 344"/>
              <a:gd name="T2" fmla="*/ 725805000 w 576"/>
              <a:gd name="T3" fmla="*/ 134641634 h 344"/>
              <a:gd name="T4" fmla="*/ 362902500 w 576"/>
              <a:gd name="T5" fmla="*/ 19234962 h 344"/>
              <a:gd name="T6" fmla="*/ 0 w 576"/>
              <a:gd name="T7" fmla="*/ 250046756 h 344"/>
              <a:gd name="T8" fmla="*/ 362902500 w 576"/>
              <a:gd name="T9" fmla="*/ 711673444 h 344"/>
              <a:gd name="T10" fmla="*/ 1088707500 w 576"/>
              <a:gd name="T11" fmla="*/ 827080116 h 3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6" h="344">
                <a:moveTo>
                  <a:pt x="576" y="104"/>
                </a:moveTo>
                <a:cubicBezTo>
                  <a:pt x="468" y="88"/>
                  <a:pt x="360" y="72"/>
                  <a:pt x="288" y="56"/>
                </a:cubicBezTo>
                <a:cubicBezTo>
                  <a:pt x="216" y="40"/>
                  <a:pt x="192" y="0"/>
                  <a:pt x="144" y="8"/>
                </a:cubicBezTo>
                <a:cubicBezTo>
                  <a:pt x="96" y="16"/>
                  <a:pt x="0" y="56"/>
                  <a:pt x="0" y="104"/>
                </a:cubicBezTo>
                <a:cubicBezTo>
                  <a:pt x="0" y="152"/>
                  <a:pt x="72" y="256"/>
                  <a:pt x="144" y="296"/>
                </a:cubicBezTo>
                <a:cubicBezTo>
                  <a:pt x="216" y="336"/>
                  <a:pt x="324" y="340"/>
                  <a:pt x="432" y="344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20" name="Oval 32"/>
          <p:cNvSpPr>
            <a:spLocks noChangeArrowheads="1"/>
          </p:cNvSpPr>
          <p:nvPr/>
        </p:nvSpPr>
        <p:spPr bwMode="auto">
          <a:xfrm>
            <a:off x="5715000" y="4953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68321" name="Oval 33"/>
          <p:cNvSpPr>
            <a:spLocks noChangeArrowheads="1"/>
          </p:cNvSpPr>
          <p:nvPr/>
        </p:nvSpPr>
        <p:spPr bwMode="auto">
          <a:xfrm>
            <a:off x="8001000" y="4953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68322" name="Freeform 34"/>
          <p:cNvSpPr>
            <a:spLocks/>
          </p:cNvSpPr>
          <p:nvPr/>
        </p:nvSpPr>
        <p:spPr bwMode="auto">
          <a:xfrm>
            <a:off x="6629400" y="4648200"/>
            <a:ext cx="762000" cy="152400"/>
          </a:xfrm>
          <a:custGeom>
            <a:avLst/>
            <a:gdLst>
              <a:gd name="T0" fmla="*/ 1344083333 w 432"/>
              <a:gd name="T1" fmla="*/ 207372857 h 112"/>
              <a:gd name="T2" fmla="*/ 896055556 w 432"/>
              <a:gd name="T3" fmla="*/ 29624111 h 112"/>
              <a:gd name="T4" fmla="*/ 448027778 w 432"/>
              <a:gd name="T5" fmla="*/ 29624111 h 112"/>
              <a:gd name="T6" fmla="*/ 0 w 432"/>
              <a:gd name="T7" fmla="*/ 207372857 h 1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32" h="112">
                <a:moveTo>
                  <a:pt x="432" y="112"/>
                </a:moveTo>
                <a:cubicBezTo>
                  <a:pt x="384" y="72"/>
                  <a:pt x="336" y="32"/>
                  <a:pt x="288" y="16"/>
                </a:cubicBezTo>
                <a:cubicBezTo>
                  <a:pt x="240" y="0"/>
                  <a:pt x="192" y="0"/>
                  <a:pt x="144" y="16"/>
                </a:cubicBezTo>
                <a:cubicBezTo>
                  <a:pt x="96" y="32"/>
                  <a:pt x="48" y="72"/>
                  <a:pt x="0" y="112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23" name="Freeform 35"/>
          <p:cNvSpPr>
            <a:spLocks/>
          </p:cNvSpPr>
          <p:nvPr/>
        </p:nvSpPr>
        <p:spPr bwMode="auto">
          <a:xfrm rot="-268030">
            <a:off x="6248400" y="5791200"/>
            <a:ext cx="1600200" cy="609600"/>
          </a:xfrm>
          <a:custGeom>
            <a:avLst/>
            <a:gdLst>
              <a:gd name="T0" fmla="*/ 0 w 960"/>
              <a:gd name="T1" fmla="*/ 0 h 288"/>
              <a:gd name="T2" fmla="*/ 400100006 w 960"/>
              <a:gd name="T3" fmla="*/ 860213333 h 288"/>
              <a:gd name="T4" fmla="*/ 1333666688 w 960"/>
              <a:gd name="T5" fmla="*/ 1290320000 h 288"/>
              <a:gd name="T6" fmla="*/ 2147483647 w 960"/>
              <a:gd name="T7" fmla="*/ 860213333 h 288"/>
              <a:gd name="T8" fmla="*/ 2147483647 w 960"/>
              <a:gd name="T9" fmla="*/ 215053333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60" h="288">
                <a:moveTo>
                  <a:pt x="0" y="0"/>
                </a:moveTo>
                <a:cubicBezTo>
                  <a:pt x="32" y="72"/>
                  <a:pt x="64" y="144"/>
                  <a:pt x="144" y="192"/>
                </a:cubicBezTo>
                <a:cubicBezTo>
                  <a:pt x="224" y="240"/>
                  <a:pt x="368" y="288"/>
                  <a:pt x="480" y="288"/>
                </a:cubicBezTo>
                <a:cubicBezTo>
                  <a:pt x="592" y="288"/>
                  <a:pt x="736" y="232"/>
                  <a:pt x="816" y="192"/>
                </a:cubicBezTo>
                <a:cubicBezTo>
                  <a:pt x="896" y="152"/>
                  <a:pt x="936" y="72"/>
                  <a:pt x="960" y="48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24" name="Freeform 36"/>
          <p:cNvSpPr>
            <a:spLocks/>
          </p:cNvSpPr>
          <p:nvPr/>
        </p:nvSpPr>
        <p:spPr bwMode="auto">
          <a:xfrm>
            <a:off x="6705600" y="4940300"/>
            <a:ext cx="609600" cy="88900"/>
          </a:xfrm>
          <a:custGeom>
            <a:avLst/>
            <a:gdLst>
              <a:gd name="T0" fmla="*/ 0 w 384"/>
              <a:gd name="T1" fmla="*/ 141128750 h 56"/>
              <a:gd name="T2" fmla="*/ 362902500 w 384"/>
              <a:gd name="T3" fmla="*/ 20161250 h 56"/>
              <a:gd name="T4" fmla="*/ 604837500 w 384"/>
              <a:gd name="T5" fmla="*/ 20161250 h 56"/>
              <a:gd name="T6" fmla="*/ 967740000 w 384"/>
              <a:gd name="T7" fmla="*/ 141128750 h 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84" h="56">
                <a:moveTo>
                  <a:pt x="0" y="56"/>
                </a:moveTo>
                <a:cubicBezTo>
                  <a:pt x="52" y="36"/>
                  <a:pt x="104" y="16"/>
                  <a:pt x="144" y="8"/>
                </a:cubicBezTo>
                <a:cubicBezTo>
                  <a:pt x="184" y="0"/>
                  <a:pt x="200" y="0"/>
                  <a:pt x="240" y="8"/>
                </a:cubicBezTo>
                <a:cubicBezTo>
                  <a:pt x="280" y="16"/>
                  <a:pt x="332" y="36"/>
                  <a:pt x="384" y="5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1" name="Text Box 37"/>
          <p:cNvSpPr txBox="1">
            <a:spLocks noChangeArrowheads="1"/>
          </p:cNvSpPr>
          <p:nvPr/>
        </p:nvSpPr>
        <p:spPr bwMode="auto">
          <a:xfrm>
            <a:off x="352425" y="304800"/>
            <a:ext cx="8562975" cy="1003300"/>
          </a:xfrm>
          <a:prstGeom prst="rect">
            <a:avLst/>
          </a:prstGeom>
          <a:solidFill>
            <a:srgbClr val="99CCFF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X-rays let us see inside and give much information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about how a vertebra has misaligned. </a:t>
            </a:r>
          </a:p>
        </p:txBody>
      </p:sp>
      <p:sp>
        <p:nvSpPr>
          <p:cNvPr id="268326" name="Text Box 38"/>
          <p:cNvSpPr txBox="1">
            <a:spLocks noChangeArrowheads="1"/>
          </p:cNvSpPr>
          <p:nvPr/>
        </p:nvSpPr>
        <p:spPr bwMode="auto">
          <a:xfrm>
            <a:off x="762000" y="1676400"/>
            <a:ext cx="28908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No misalignment</a:t>
            </a:r>
          </a:p>
        </p:txBody>
      </p:sp>
      <p:sp>
        <p:nvSpPr>
          <p:cNvPr id="268327" name="Text Box 39"/>
          <p:cNvSpPr txBox="1">
            <a:spLocks noChangeArrowheads="1"/>
          </p:cNvSpPr>
          <p:nvPr/>
        </p:nvSpPr>
        <p:spPr bwMode="auto">
          <a:xfrm>
            <a:off x="5257800" y="1752600"/>
            <a:ext cx="28908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Comic Sans MS" pitchFamily="66" charset="0"/>
              </a:rPr>
              <a:t>No misalignment</a:t>
            </a:r>
          </a:p>
        </p:txBody>
      </p:sp>
    </p:spTree>
    <p:extLst>
      <p:ext uri="{BB962C8B-B14F-4D97-AF65-F5344CB8AC3E}">
        <p14:creationId xmlns:p14="http://schemas.microsoft.com/office/powerpoint/2010/main" val="76421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97" grpId="0" animBg="1"/>
      <p:bldP spid="268298" grpId="0" animBg="1"/>
      <p:bldP spid="268299" grpId="0" animBg="1"/>
      <p:bldP spid="268300" grpId="0" animBg="1"/>
      <p:bldP spid="268301" grpId="0" animBg="1"/>
      <p:bldP spid="268307" grpId="0" animBg="1"/>
      <p:bldP spid="268308" grpId="0" animBg="1"/>
      <p:bldP spid="268312" grpId="0" animBg="1"/>
      <p:bldP spid="268313" grpId="0" animBg="1"/>
      <p:bldP spid="268314" grpId="0" animBg="1"/>
      <p:bldP spid="268315" grpId="0" animBg="1"/>
      <p:bldP spid="268316" grpId="0" animBg="1"/>
      <p:bldP spid="268320" grpId="0" animBg="1"/>
      <p:bldP spid="268321" grpId="0" animBg="1"/>
      <p:bldP spid="268322" grpId="0" animBg="1"/>
      <p:bldP spid="268323" grpId="0" animBg="1"/>
      <p:bldP spid="268324" grpId="0" animBg="1"/>
      <p:bldP spid="268326" grpId="0"/>
      <p:bldP spid="2683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Jennie 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808538" cy="6019800"/>
          </a:xfrm>
          <a:prstGeom prst="rect">
            <a:avLst/>
          </a:prstGeom>
          <a:noFill/>
          <a:ln w="38100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10" descr="whole bp d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838200"/>
            <a:ext cx="4514850" cy="6019800"/>
          </a:xfrm>
          <a:prstGeom prst="rect">
            <a:avLst/>
          </a:prstGeom>
          <a:noFill/>
          <a:ln w="38100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8" name="Text Box 21"/>
          <p:cNvSpPr txBox="1">
            <a:spLocks noChangeArrowheads="1"/>
          </p:cNvSpPr>
          <p:nvPr/>
        </p:nvSpPr>
        <p:spPr bwMode="auto">
          <a:xfrm>
            <a:off x="428625" y="838200"/>
            <a:ext cx="8059738" cy="1003300"/>
          </a:xfrm>
          <a:prstGeom prst="rect">
            <a:avLst/>
          </a:prstGeom>
          <a:solidFill>
            <a:srgbClr val="99CCFF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We learn to interpret the direction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of misalignment to give a proper adjustment </a:t>
            </a:r>
          </a:p>
        </p:txBody>
      </p:sp>
      <p:sp>
        <p:nvSpPr>
          <p:cNvPr id="270399" name="Text Box 63"/>
          <p:cNvSpPr txBox="1">
            <a:spLocks noChangeArrowheads="1"/>
          </p:cNvSpPr>
          <p:nvPr/>
        </p:nvSpPr>
        <p:spPr bwMode="auto">
          <a:xfrm>
            <a:off x="582613" y="1901825"/>
            <a:ext cx="15827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(ASR-A)</a:t>
            </a:r>
          </a:p>
        </p:txBody>
      </p:sp>
      <p:sp>
        <p:nvSpPr>
          <p:cNvPr id="270401" name="Text Box 65"/>
          <p:cNvSpPr txBox="1">
            <a:spLocks noChangeArrowheads="1"/>
          </p:cNvSpPr>
          <p:nvPr/>
        </p:nvSpPr>
        <p:spPr bwMode="auto">
          <a:xfrm>
            <a:off x="4670425" y="1905000"/>
            <a:ext cx="15827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Comic Sans MS" pitchFamily="66" charset="0"/>
              </a:rPr>
              <a:t>(ASR-A)</a:t>
            </a:r>
          </a:p>
        </p:txBody>
      </p:sp>
      <p:sp>
        <p:nvSpPr>
          <p:cNvPr id="31751" name="AutoShape 66"/>
          <p:cNvSpPr>
            <a:spLocks noChangeArrowheads="1"/>
          </p:cNvSpPr>
          <p:nvPr/>
        </p:nvSpPr>
        <p:spPr bwMode="auto">
          <a:xfrm rot="5400000">
            <a:off x="2628900" y="3924300"/>
            <a:ext cx="1143000" cy="914400"/>
          </a:xfrm>
          <a:custGeom>
            <a:avLst/>
            <a:gdLst>
              <a:gd name="T0" fmla="*/ 52923281 w 21600"/>
              <a:gd name="T1" fmla="*/ 19354800 h 21600"/>
              <a:gd name="T2" fmla="*/ 30241875 w 21600"/>
              <a:gd name="T3" fmla="*/ 38709600 h 21600"/>
              <a:gd name="T4" fmla="*/ 7560469 w 21600"/>
              <a:gd name="T5" fmla="*/ 19354800 h 21600"/>
              <a:gd name="T6" fmla="*/ 30241875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2" name="AutoShape 67"/>
          <p:cNvSpPr>
            <a:spLocks noChangeArrowheads="1"/>
          </p:cNvSpPr>
          <p:nvPr/>
        </p:nvSpPr>
        <p:spPr bwMode="auto">
          <a:xfrm rot="-5400000">
            <a:off x="1107281" y="3998119"/>
            <a:ext cx="1214438" cy="838200"/>
          </a:xfrm>
          <a:custGeom>
            <a:avLst/>
            <a:gdLst>
              <a:gd name="T0" fmla="*/ 59745458 w 21600"/>
              <a:gd name="T1" fmla="*/ 16263408 h 21600"/>
              <a:gd name="T2" fmla="*/ 34140270 w 21600"/>
              <a:gd name="T3" fmla="*/ 32526817 h 21600"/>
              <a:gd name="T4" fmla="*/ 8535082 w 21600"/>
              <a:gd name="T5" fmla="*/ 16263408 h 21600"/>
              <a:gd name="T6" fmla="*/ 3414027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3" name="Freeform 68"/>
          <p:cNvSpPr>
            <a:spLocks/>
          </p:cNvSpPr>
          <p:nvPr/>
        </p:nvSpPr>
        <p:spPr bwMode="auto">
          <a:xfrm>
            <a:off x="457200" y="4038600"/>
            <a:ext cx="889000" cy="774700"/>
          </a:xfrm>
          <a:custGeom>
            <a:avLst/>
            <a:gdLst>
              <a:gd name="T0" fmla="*/ 1447121840 w 512"/>
              <a:gd name="T1" fmla="*/ 120967500 h 488"/>
              <a:gd name="T2" fmla="*/ 868273451 w 512"/>
              <a:gd name="T3" fmla="*/ 362902500 h 488"/>
              <a:gd name="T4" fmla="*/ 289425063 w 512"/>
              <a:gd name="T5" fmla="*/ 483870000 h 488"/>
              <a:gd name="T6" fmla="*/ 0 w 512"/>
              <a:gd name="T7" fmla="*/ 846772500 h 488"/>
              <a:gd name="T8" fmla="*/ 289425063 w 512"/>
              <a:gd name="T9" fmla="*/ 1088707500 h 488"/>
              <a:gd name="T10" fmla="*/ 1012984246 w 512"/>
              <a:gd name="T11" fmla="*/ 967740000 h 488"/>
              <a:gd name="T12" fmla="*/ 1447121840 w 512"/>
              <a:gd name="T13" fmla="*/ 1088707500 h 488"/>
              <a:gd name="T14" fmla="*/ 1447121840 w 512"/>
              <a:gd name="T15" fmla="*/ 120967500 h 4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12" h="488">
                <a:moveTo>
                  <a:pt x="480" y="48"/>
                </a:moveTo>
                <a:cubicBezTo>
                  <a:pt x="448" y="0"/>
                  <a:pt x="352" y="120"/>
                  <a:pt x="288" y="144"/>
                </a:cubicBezTo>
                <a:cubicBezTo>
                  <a:pt x="224" y="168"/>
                  <a:pt x="144" y="160"/>
                  <a:pt x="96" y="192"/>
                </a:cubicBezTo>
                <a:cubicBezTo>
                  <a:pt x="48" y="224"/>
                  <a:pt x="0" y="296"/>
                  <a:pt x="0" y="336"/>
                </a:cubicBezTo>
                <a:cubicBezTo>
                  <a:pt x="0" y="376"/>
                  <a:pt x="40" y="424"/>
                  <a:pt x="96" y="432"/>
                </a:cubicBezTo>
                <a:cubicBezTo>
                  <a:pt x="152" y="440"/>
                  <a:pt x="272" y="384"/>
                  <a:pt x="336" y="384"/>
                </a:cubicBezTo>
                <a:cubicBezTo>
                  <a:pt x="400" y="384"/>
                  <a:pt x="456" y="488"/>
                  <a:pt x="480" y="432"/>
                </a:cubicBezTo>
                <a:cubicBezTo>
                  <a:pt x="504" y="376"/>
                  <a:pt x="512" y="96"/>
                  <a:pt x="480" y="48"/>
                </a:cubicBezTo>
                <a:close/>
              </a:path>
            </a:pathLst>
          </a:custGeom>
          <a:solidFill>
            <a:schemeClr val="accent1"/>
          </a:solidFill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4" name="Freeform 69"/>
          <p:cNvSpPr>
            <a:spLocks/>
          </p:cNvSpPr>
          <p:nvPr/>
        </p:nvSpPr>
        <p:spPr bwMode="auto">
          <a:xfrm flipH="1">
            <a:off x="3657600" y="4038600"/>
            <a:ext cx="609600" cy="774700"/>
          </a:xfrm>
          <a:custGeom>
            <a:avLst/>
            <a:gdLst>
              <a:gd name="T0" fmla="*/ 680442188 w 512"/>
              <a:gd name="T1" fmla="*/ 120967500 h 488"/>
              <a:gd name="T2" fmla="*/ 408265313 w 512"/>
              <a:gd name="T3" fmla="*/ 362902500 h 488"/>
              <a:gd name="T4" fmla="*/ 136088438 w 512"/>
              <a:gd name="T5" fmla="*/ 483870000 h 488"/>
              <a:gd name="T6" fmla="*/ 0 w 512"/>
              <a:gd name="T7" fmla="*/ 846772500 h 488"/>
              <a:gd name="T8" fmla="*/ 136088438 w 512"/>
              <a:gd name="T9" fmla="*/ 1088707500 h 488"/>
              <a:gd name="T10" fmla="*/ 476309531 w 512"/>
              <a:gd name="T11" fmla="*/ 967740000 h 488"/>
              <a:gd name="T12" fmla="*/ 680442188 w 512"/>
              <a:gd name="T13" fmla="*/ 1088707500 h 488"/>
              <a:gd name="T14" fmla="*/ 680442188 w 512"/>
              <a:gd name="T15" fmla="*/ 120967500 h 4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12" h="488">
                <a:moveTo>
                  <a:pt x="480" y="48"/>
                </a:moveTo>
                <a:cubicBezTo>
                  <a:pt x="448" y="0"/>
                  <a:pt x="352" y="120"/>
                  <a:pt x="288" y="144"/>
                </a:cubicBezTo>
                <a:cubicBezTo>
                  <a:pt x="224" y="168"/>
                  <a:pt x="144" y="160"/>
                  <a:pt x="96" y="192"/>
                </a:cubicBezTo>
                <a:cubicBezTo>
                  <a:pt x="48" y="224"/>
                  <a:pt x="0" y="296"/>
                  <a:pt x="0" y="336"/>
                </a:cubicBezTo>
                <a:cubicBezTo>
                  <a:pt x="0" y="376"/>
                  <a:pt x="40" y="424"/>
                  <a:pt x="96" y="432"/>
                </a:cubicBezTo>
                <a:cubicBezTo>
                  <a:pt x="152" y="440"/>
                  <a:pt x="272" y="384"/>
                  <a:pt x="336" y="384"/>
                </a:cubicBezTo>
                <a:cubicBezTo>
                  <a:pt x="400" y="384"/>
                  <a:pt x="456" y="488"/>
                  <a:pt x="480" y="432"/>
                </a:cubicBezTo>
                <a:cubicBezTo>
                  <a:pt x="504" y="376"/>
                  <a:pt x="512" y="96"/>
                  <a:pt x="480" y="48"/>
                </a:cubicBezTo>
                <a:close/>
              </a:path>
            </a:pathLst>
          </a:custGeom>
          <a:solidFill>
            <a:schemeClr val="accent1"/>
          </a:solidFill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5" name="Freeform 70"/>
          <p:cNvSpPr>
            <a:spLocks/>
          </p:cNvSpPr>
          <p:nvPr/>
        </p:nvSpPr>
        <p:spPr bwMode="auto">
          <a:xfrm>
            <a:off x="1295400" y="4724400"/>
            <a:ext cx="2438400" cy="381000"/>
          </a:xfrm>
          <a:custGeom>
            <a:avLst/>
            <a:gdLst>
              <a:gd name="T0" fmla="*/ 0 w 1536"/>
              <a:gd name="T1" fmla="*/ 0 h 240"/>
              <a:gd name="T2" fmla="*/ 2056447500 w 1536"/>
              <a:gd name="T3" fmla="*/ 604837500 h 240"/>
              <a:gd name="T4" fmla="*/ 2147483647 w 1536"/>
              <a:gd name="T5" fmla="*/ 0 h 2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36" h="240">
                <a:moveTo>
                  <a:pt x="0" y="0"/>
                </a:moveTo>
                <a:cubicBezTo>
                  <a:pt x="280" y="120"/>
                  <a:pt x="560" y="240"/>
                  <a:pt x="816" y="240"/>
                </a:cubicBezTo>
                <a:cubicBezTo>
                  <a:pt x="1072" y="240"/>
                  <a:pt x="1304" y="120"/>
                  <a:pt x="1536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0407" name="Line 71"/>
          <p:cNvSpPr>
            <a:spLocks noChangeShapeType="1"/>
          </p:cNvSpPr>
          <p:nvPr/>
        </p:nvSpPr>
        <p:spPr bwMode="auto">
          <a:xfrm>
            <a:off x="1371600" y="44196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0408" name="Line 72"/>
          <p:cNvSpPr>
            <a:spLocks noChangeShapeType="1"/>
          </p:cNvSpPr>
          <p:nvPr/>
        </p:nvSpPr>
        <p:spPr bwMode="auto">
          <a:xfrm>
            <a:off x="2743200" y="44196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0409" name="Line 73"/>
          <p:cNvSpPr>
            <a:spLocks noChangeShapeType="1"/>
          </p:cNvSpPr>
          <p:nvPr/>
        </p:nvSpPr>
        <p:spPr bwMode="auto">
          <a:xfrm flipV="1">
            <a:off x="762000" y="5105400"/>
            <a:ext cx="3810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0410" name="Line 74"/>
          <p:cNvSpPr>
            <a:spLocks noChangeShapeType="1"/>
          </p:cNvSpPr>
          <p:nvPr/>
        </p:nvSpPr>
        <p:spPr bwMode="auto">
          <a:xfrm flipH="1" flipV="1">
            <a:off x="3733800" y="5029200"/>
            <a:ext cx="3048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0411" name="Line 75"/>
          <p:cNvSpPr>
            <a:spLocks noChangeShapeType="1"/>
          </p:cNvSpPr>
          <p:nvPr/>
        </p:nvSpPr>
        <p:spPr bwMode="auto">
          <a:xfrm>
            <a:off x="2667000" y="48768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0412" name="Oval 76"/>
          <p:cNvSpPr>
            <a:spLocks noChangeArrowheads="1"/>
          </p:cNvSpPr>
          <p:nvPr/>
        </p:nvSpPr>
        <p:spPr bwMode="auto">
          <a:xfrm>
            <a:off x="3657600" y="4267200"/>
            <a:ext cx="228600" cy="304800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70413" name="Oval 77"/>
          <p:cNvSpPr>
            <a:spLocks noChangeArrowheads="1"/>
          </p:cNvSpPr>
          <p:nvPr/>
        </p:nvSpPr>
        <p:spPr bwMode="auto">
          <a:xfrm>
            <a:off x="990600" y="4267200"/>
            <a:ext cx="304800" cy="304800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70414" name="Line 78"/>
          <p:cNvSpPr>
            <a:spLocks noChangeShapeType="1"/>
          </p:cNvSpPr>
          <p:nvPr/>
        </p:nvSpPr>
        <p:spPr bwMode="auto">
          <a:xfrm>
            <a:off x="457200" y="45720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0415" name="Line 79"/>
          <p:cNvSpPr>
            <a:spLocks noChangeShapeType="1"/>
          </p:cNvSpPr>
          <p:nvPr/>
        </p:nvSpPr>
        <p:spPr bwMode="auto">
          <a:xfrm>
            <a:off x="3733800" y="45720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0416" name="Oval 80"/>
          <p:cNvSpPr>
            <a:spLocks noChangeArrowheads="1"/>
          </p:cNvSpPr>
          <p:nvPr/>
        </p:nvSpPr>
        <p:spPr bwMode="auto">
          <a:xfrm rot="939252">
            <a:off x="6019800" y="4813300"/>
            <a:ext cx="6096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70417" name="Oval 81"/>
          <p:cNvSpPr>
            <a:spLocks noChangeArrowheads="1"/>
          </p:cNvSpPr>
          <p:nvPr/>
        </p:nvSpPr>
        <p:spPr bwMode="auto">
          <a:xfrm rot="-1644283">
            <a:off x="7315200" y="4648200"/>
            <a:ext cx="6096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70418" name="Freeform 82"/>
          <p:cNvSpPr>
            <a:spLocks/>
          </p:cNvSpPr>
          <p:nvPr/>
        </p:nvSpPr>
        <p:spPr bwMode="auto">
          <a:xfrm rot="-1407988">
            <a:off x="6477000" y="5638800"/>
            <a:ext cx="1119188" cy="630238"/>
          </a:xfrm>
          <a:custGeom>
            <a:avLst/>
            <a:gdLst>
              <a:gd name="T0" fmla="*/ 0 w 816"/>
              <a:gd name="T1" fmla="*/ 0 h 200"/>
              <a:gd name="T2" fmla="*/ 270887386 w 816"/>
              <a:gd name="T3" fmla="*/ 1429918637 h 200"/>
              <a:gd name="T4" fmla="*/ 1083548171 w 816"/>
              <a:gd name="T5" fmla="*/ 1906558183 h 200"/>
              <a:gd name="T6" fmla="*/ 1535026690 w 816"/>
              <a:gd name="T7" fmla="*/ 953279092 h 2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16" h="200">
                <a:moveTo>
                  <a:pt x="0" y="0"/>
                </a:moveTo>
                <a:cubicBezTo>
                  <a:pt x="24" y="56"/>
                  <a:pt x="48" y="112"/>
                  <a:pt x="144" y="144"/>
                </a:cubicBezTo>
                <a:cubicBezTo>
                  <a:pt x="240" y="176"/>
                  <a:pt x="464" y="200"/>
                  <a:pt x="576" y="192"/>
                </a:cubicBezTo>
                <a:cubicBezTo>
                  <a:pt x="688" y="184"/>
                  <a:pt x="752" y="140"/>
                  <a:pt x="816" y="9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0419" name="Freeform 83"/>
          <p:cNvSpPr>
            <a:spLocks/>
          </p:cNvSpPr>
          <p:nvPr/>
        </p:nvSpPr>
        <p:spPr bwMode="auto">
          <a:xfrm rot="-420076">
            <a:off x="5257800" y="4953000"/>
            <a:ext cx="914400" cy="546100"/>
          </a:xfrm>
          <a:custGeom>
            <a:avLst/>
            <a:gdLst>
              <a:gd name="T0" fmla="*/ 1451610000 w 576"/>
              <a:gd name="T1" fmla="*/ 262096250 h 344"/>
              <a:gd name="T2" fmla="*/ 725805000 w 576"/>
              <a:gd name="T3" fmla="*/ 141128750 h 344"/>
              <a:gd name="T4" fmla="*/ 362902500 w 576"/>
              <a:gd name="T5" fmla="*/ 20161250 h 344"/>
              <a:gd name="T6" fmla="*/ 0 w 576"/>
              <a:gd name="T7" fmla="*/ 262096250 h 344"/>
              <a:gd name="T8" fmla="*/ 362902500 w 576"/>
              <a:gd name="T9" fmla="*/ 745966250 h 344"/>
              <a:gd name="T10" fmla="*/ 1088707500 w 576"/>
              <a:gd name="T11" fmla="*/ 866933750 h 3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6" h="344">
                <a:moveTo>
                  <a:pt x="576" y="104"/>
                </a:moveTo>
                <a:cubicBezTo>
                  <a:pt x="468" y="88"/>
                  <a:pt x="360" y="72"/>
                  <a:pt x="288" y="56"/>
                </a:cubicBezTo>
                <a:cubicBezTo>
                  <a:pt x="216" y="40"/>
                  <a:pt x="192" y="0"/>
                  <a:pt x="144" y="8"/>
                </a:cubicBezTo>
                <a:cubicBezTo>
                  <a:pt x="96" y="16"/>
                  <a:pt x="0" y="56"/>
                  <a:pt x="0" y="104"/>
                </a:cubicBezTo>
                <a:cubicBezTo>
                  <a:pt x="0" y="152"/>
                  <a:pt x="72" y="256"/>
                  <a:pt x="144" y="296"/>
                </a:cubicBezTo>
                <a:cubicBezTo>
                  <a:pt x="216" y="336"/>
                  <a:pt x="324" y="340"/>
                  <a:pt x="432" y="344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0420" name="Freeform 84"/>
          <p:cNvSpPr>
            <a:spLocks/>
          </p:cNvSpPr>
          <p:nvPr/>
        </p:nvSpPr>
        <p:spPr bwMode="auto">
          <a:xfrm rot="21005430" flipH="1">
            <a:off x="7770813" y="4716463"/>
            <a:ext cx="838200" cy="533400"/>
          </a:xfrm>
          <a:custGeom>
            <a:avLst/>
            <a:gdLst>
              <a:gd name="T0" fmla="*/ 1219755625 w 576"/>
              <a:gd name="T1" fmla="*/ 250046756 h 344"/>
              <a:gd name="T2" fmla="*/ 609877813 w 576"/>
              <a:gd name="T3" fmla="*/ 134641634 h 344"/>
              <a:gd name="T4" fmla="*/ 304938906 w 576"/>
              <a:gd name="T5" fmla="*/ 19234962 h 344"/>
              <a:gd name="T6" fmla="*/ 0 w 576"/>
              <a:gd name="T7" fmla="*/ 250046756 h 344"/>
              <a:gd name="T8" fmla="*/ 304938906 w 576"/>
              <a:gd name="T9" fmla="*/ 711673444 h 344"/>
              <a:gd name="T10" fmla="*/ 914816719 w 576"/>
              <a:gd name="T11" fmla="*/ 827080116 h 3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6" h="344">
                <a:moveTo>
                  <a:pt x="576" y="104"/>
                </a:moveTo>
                <a:cubicBezTo>
                  <a:pt x="468" y="88"/>
                  <a:pt x="360" y="72"/>
                  <a:pt x="288" y="56"/>
                </a:cubicBezTo>
                <a:cubicBezTo>
                  <a:pt x="216" y="40"/>
                  <a:pt x="192" y="0"/>
                  <a:pt x="144" y="8"/>
                </a:cubicBezTo>
                <a:cubicBezTo>
                  <a:pt x="96" y="16"/>
                  <a:pt x="0" y="56"/>
                  <a:pt x="0" y="104"/>
                </a:cubicBezTo>
                <a:cubicBezTo>
                  <a:pt x="0" y="152"/>
                  <a:pt x="72" y="256"/>
                  <a:pt x="144" y="296"/>
                </a:cubicBezTo>
                <a:cubicBezTo>
                  <a:pt x="216" y="336"/>
                  <a:pt x="324" y="340"/>
                  <a:pt x="432" y="344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0421" name="Line 85"/>
          <p:cNvSpPr>
            <a:spLocks noChangeShapeType="1"/>
          </p:cNvSpPr>
          <p:nvPr/>
        </p:nvSpPr>
        <p:spPr bwMode="auto">
          <a:xfrm flipV="1">
            <a:off x="5181600" y="4572000"/>
            <a:ext cx="3429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0422" name="Line 86"/>
          <p:cNvSpPr>
            <a:spLocks noChangeShapeType="1"/>
          </p:cNvSpPr>
          <p:nvPr/>
        </p:nvSpPr>
        <p:spPr bwMode="auto">
          <a:xfrm flipV="1">
            <a:off x="5257800" y="5638800"/>
            <a:ext cx="32766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0423" name="Line 87"/>
          <p:cNvSpPr>
            <a:spLocks noChangeShapeType="1"/>
          </p:cNvSpPr>
          <p:nvPr/>
        </p:nvSpPr>
        <p:spPr bwMode="auto">
          <a:xfrm>
            <a:off x="6781800" y="3886200"/>
            <a:ext cx="457200" cy="3429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0424" name="Oval 88"/>
          <p:cNvSpPr>
            <a:spLocks noChangeArrowheads="1"/>
          </p:cNvSpPr>
          <p:nvPr/>
        </p:nvSpPr>
        <p:spPr bwMode="auto">
          <a:xfrm>
            <a:off x="5638800" y="51054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70425" name="Oval 89"/>
          <p:cNvSpPr>
            <a:spLocks noChangeArrowheads="1"/>
          </p:cNvSpPr>
          <p:nvPr/>
        </p:nvSpPr>
        <p:spPr bwMode="auto">
          <a:xfrm>
            <a:off x="7924800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70426" name="Freeform 90"/>
          <p:cNvSpPr>
            <a:spLocks/>
          </p:cNvSpPr>
          <p:nvPr/>
        </p:nvSpPr>
        <p:spPr bwMode="auto">
          <a:xfrm rot="-427501">
            <a:off x="6546850" y="4648200"/>
            <a:ext cx="685800" cy="168275"/>
          </a:xfrm>
          <a:custGeom>
            <a:avLst/>
            <a:gdLst>
              <a:gd name="T0" fmla="*/ 1088707500 w 432"/>
              <a:gd name="T1" fmla="*/ 252825675 h 112"/>
              <a:gd name="T2" fmla="*/ 725805000 w 432"/>
              <a:gd name="T3" fmla="*/ 36117524 h 112"/>
              <a:gd name="T4" fmla="*/ 362902500 w 432"/>
              <a:gd name="T5" fmla="*/ 36117524 h 112"/>
              <a:gd name="T6" fmla="*/ 0 w 432"/>
              <a:gd name="T7" fmla="*/ 252825675 h 1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32" h="112">
                <a:moveTo>
                  <a:pt x="432" y="112"/>
                </a:moveTo>
                <a:cubicBezTo>
                  <a:pt x="384" y="72"/>
                  <a:pt x="336" y="32"/>
                  <a:pt x="288" y="16"/>
                </a:cubicBezTo>
                <a:cubicBezTo>
                  <a:pt x="240" y="0"/>
                  <a:pt x="192" y="0"/>
                  <a:pt x="144" y="16"/>
                </a:cubicBezTo>
                <a:cubicBezTo>
                  <a:pt x="96" y="32"/>
                  <a:pt x="48" y="72"/>
                  <a:pt x="0" y="112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0427" name="Freeform 91"/>
          <p:cNvSpPr>
            <a:spLocks/>
          </p:cNvSpPr>
          <p:nvPr/>
        </p:nvSpPr>
        <p:spPr bwMode="auto">
          <a:xfrm rot="-571622">
            <a:off x="6248400" y="5867400"/>
            <a:ext cx="1600200" cy="609600"/>
          </a:xfrm>
          <a:custGeom>
            <a:avLst/>
            <a:gdLst>
              <a:gd name="T0" fmla="*/ 0 w 960"/>
              <a:gd name="T1" fmla="*/ 0 h 288"/>
              <a:gd name="T2" fmla="*/ 400100006 w 960"/>
              <a:gd name="T3" fmla="*/ 860213333 h 288"/>
              <a:gd name="T4" fmla="*/ 1333666688 w 960"/>
              <a:gd name="T5" fmla="*/ 1290320000 h 288"/>
              <a:gd name="T6" fmla="*/ 2147483647 w 960"/>
              <a:gd name="T7" fmla="*/ 860213333 h 288"/>
              <a:gd name="T8" fmla="*/ 2147483647 w 960"/>
              <a:gd name="T9" fmla="*/ 215053333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60" h="288">
                <a:moveTo>
                  <a:pt x="0" y="0"/>
                </a:moveTo>
                <a:cubicBezTo>
                  <a:pt x="32" y="72"/>
                  <a:pt x="64" y="144"/>
                  <a:pt x="144" y="192"/>
                </a:cubicBezTo>
                <a:cubicBezTo>
                  <a:pt x="224" y="240"/>
                  <a:pt x="368" y="288"/>
                  <a:pt x="480" y="288"/>
                </a:cubicBezTo>
                <a:cubicBezTo>
                  <a:pt x="592" y="288"/>
                  <a:pt x="736" y="232"/>
                  <a:pt x="816" y="192"/>
                </a:cubicBezTo>
                <a:cubicBezTo>
                  <a:pt x="896" y="152"/>
                  <a:pt x="936" y="72"/>
                  <a:pt x="960" y="48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0428" name="Freeform 92"/>
          <p:cNvSpPr>
            <a:spLocks/>
          </p:cNvSpPr>
          <p:nvPr/>
        </p:nvSpPr>
        <p:spPr bwMode="auto">
          <a:xfrm rot="-842174">
            <a:off x="6629400" y="5029200"/>
            <a:ext cx="609600" cy="88900"/>
          </a:xfrm>
          <a:custGeom>
            <a:avLst/>
            <a:gdLst>
              <a:gd name="T0" fmla="*/ 0 w 384"/>
              <a:gd name="T1" fmla="*/ 141128750 h 56"/>
              <a:gd name="T2" fmla="*/ 362902500 w 384"/>
              <a:gd name="T3" fmla="*/ 20161250 h 56"/>
              <a:gd name="T4" fmla="*/ 604837500 w 384"/>
              <a:gd name="T5" fmla="*/ 20161250 h 56"/>
              <a:gd name="T6" fmla="*/ 967740000 w 384"/>
              <a:gd name="T7" fmla="*/ 141128750 h 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84" h="56">
                <a:moveTo>
                  <a:pt x="0" y="56"/>
                </a:moveTo>
                <a:cubicBezTo>
                  <a:pt x="52" y="36"/>
                  <a:pt x="104" y="16"/>
                  <a:pt x="144" y="8"/>
                </a:cubicBezTo>
                <a:cubicBezTo>
                  <a:pt x="184" y="0"/>
                  <a:pt x="200" y="0"/>
                  <a:pt x="240" y="8"/>
                </a:cubicBezTo>
                <a:cubicBezTo>
                  <a:pt x="280" y="16"/>
                  <a:pt x="332" y="36"/>
                  <a:pt x="384" y="5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6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99" grpId="0"/>
      <p:bldP spid="270401" grpId="0"/>
      <p:bldP spid="270407" grpId="0" animBg="1"/>
      <p:bldP spid="270408" grpId="0" animBg="1"/>
      <p:bldP spid="270409" grpId="0" animBg="1"/>
      <p:bldP spid="270410" grpId="0" animBg="1"/>
      <p:bldP spid="270411" grpId="0" animBg="1"/>
      <p:bldP spid="270412" grpId="0" animBg="1"/>
      <p:bldP spid="270413" grpId="0" animBg="1"/>
      <p:bldP spid="270414" grpId="0" animBg="1"/>
      <p:bldP spid="270415" grpId="0" animBg="1"/>
      <p:bldP spid="270416" grpId="0" animBg="1"/>
      <p:bldP spid="270417" grpId="0" animBg="1"/>
      <p:bldP spid="270418" grpId="0" animBg="1"/>
      <p:bldP spid="270419" grpId="0" animBg="1"/>
      <p:bldP spid="270420" grpId="0" animBg="1"/>
      <p:bldP spid="270421" grpId="0" animBg="1"/>
      <p:bldP spid="270422" grpId="0" animBg="1"/>
      <p:bldP spid="270423" grpId="0" animBg="1"/>
      <p:bldP spid="270424" grpId="0" animBg="1"/>
      <p:bldP spid="270425" grpId="0" animBg="1"/>
      <p:bldP spid="270426" grpId="0" animBg="1"/>
      <p:bldP spid="270427" grpId="0" animBg="1"/>
      <p:bldP spid="2704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4"/>
          <p:cNvSpPr>
            <a:spLocks noChangeArrowheads="1"/>
          </p:cNvSpPr>
          <p:nvPr/>
        </p:nvSpPr>
        <p:spPr bwMode="auto">
          <a:xfrm rot="5400000">
            <a:off x="2628900" y="1409700"/>
            <a:ext cx="1143000" cy="914400"/>
          </a:xfrm>
          <a:custGeom>
            <a:avLst/>
            <a:gdLst>
              <a:gd name="T0" fmla="*/ 52923281 w 21600"/>
              <a:gd name="T1" fmla="*/ 19354800 h 21600"/>
              <a:gd name="T2" fmla="*/ 30241875 w 21600"/>
              <a:gd name="T3" fmla="*/ 38709600 h 21600"/>
              <a:gd name="T4" fmla="*/ 7560469 w 21600"/>
              <a:gd name="T5" fmla="*/ 19354800 h 21600"/>
              <a:gd name="T6" fmla="*/ 30241875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5" name="AutoShape 5"/>
          <p:cNvSpPr>
            <a:spLocks noChangeArrowheads="1"/>
          </p:cNvSpPr>
          <p:nvPr/>
        </p:nvSpPr>
        <p:spPr bwMode="auto">
          <a:xfrm rot="-5400000">
            <a:off x="1107281" y="1483519"/>
            <a:ext cx="1214438" cy="838200"/>
          </a:xfrm>
          <a:custGeom>
            <a:avLst/>
            <a:gdLst>
              <a:gd name="T0" fmla="*/ 59745458 w 21600"/>
              <a:gd name="T1" fmla="*/ 16263408 h 21600"/>
              <a:gd name="T2" fmla="*/ 34140270 w 21600"/>
              <a:gd name="T3" fmla="*/ 32526817 h 21600"/>
              <a:gd name="T4" fmla="*/ 8535082 w 21600"/>
              <a:gd name="T5" fmla="*/ 16263408 h 21600"/>
              <a:gd name="T6" fmla="*/ 3414027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6" name="Freeform 6"/>
          <p:cNvSpPr>
            <a:spLocks/>
          </p:cNvSpPr>
          <p:nvPr/>
        </p:nvSpPr>
        <p:spPr bwMode="auto">
          <a:xfrm>
            <a:off x="457200" y="1524000"/>
            <a:ext cx="889000" cy="774700"/>
          </a:xfrm>
          <a:custGeom>
            <a:avLst/>
            <a:gdLst>
              <a:gd name="T0" fmla="*/ 1447121840 w 512"/>
              <a:gd name="T1" fmla="*/ 120967500 h 488"/>
              <a:gd name="T2" fmla="*/ 868273451 w 512"/>
              <a:gd name="T3" fmla="*/ 362902500 h 488"/>
              <a:gd name="T4" fmla="*/ 289425063 w 512"/>
              <a:gd name="T5" fmla="*/ 483870000 h 488"/>
              <a:gd name="T6" fmla="*/ 0 w 512"/>
              <a:gd name="T7" fmla="*/ 846772500 h 488"/>
              <a:gd name="T8" fmla="*/ 289425063 w 512"/>
              <a:gd name="T9" fmla="*/ 1088707500 h 488"/>
              <a:gd name="T10" fmla="*/ 1012984246 w 512"/>
              <a:gd name="T11" fmla="*/ 967740000 h 488"/>
              <a:gd name="T12" fmla="*/ 1447121840 w 512"/>
              <a:gd name="T13" fmla="*/ 1088707500 h 488"/>
              <a:gd name="T14" fmla="*/ 1447121840 w 512"/>
              <a:gd name="T15" fmla="*/ 120967500 h 4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12" h="488">
                <a:moveTo>
                  <a:pt x="480" y="48"/>
                </a:moveTo>
                <a:cubicBezTo>
                  <a:pt x="448" y="0"/>
                  <a:pt x="352" y="120"/>
                  <a:pt x="288" y="144"/>
                </a:cubicBezTo>
                <a:cubicBezTo>
                  <a:pt x="224" y="168"/>
                  <a:pt x="144" y="160"/>
                  <a:pt x="96" y="192"/>
                </a:cubicBezTo>
                <a:cubicBezTo>
                  <a:pt x="48" y="224"/>
                  <a:pt x="0" y="296"/>
                  <a:pt x="0" y="336"/>
                </a:cubicBezTo>
                <a:cubicBezTo>
                  <a:pt x="0" y="376"/>
                  <a:pt x="40" y="424"/>
                  <a:pt x="96" y="432"/>
                </a:cubicBezTo>
                <a:cubicBezTo>
                  <a:pt x="152" y="440"/>
                  <a:pt x="272" y="384"/>
                  <a:pt x="336" y="384"/>
                </a:cubicBezTo>
                <a:cubicBezTo>
                  <a:pt x="400" y="384"/>
                  <a:pt x="456" y="488"/>
                  <a:pt x="480" y="432"/>
                </a:cubicBezTo>
                <a:cubicBezTo>
                  <a:pt x="504" y="376"/>
                  <a:pt x="512" y="96"/>
                  <a:pt x="480" y="48"/>
                </a:cubicBezTo>
                <a:close/>
              </a:path>
            </a:pathLst>
          </a:custGeom>
          <a:solidFill>
            <a:schemeClr val="accent1"/>
          </a:solidFill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7" name="Freeform 7"/>
          <p:cNvSpPr>
            <a:spLocks/>
          </p:cNvSpPr>
          <p:nvPr/>
        </p:nvSpPr>
        <p:spPr bwMode="auto">
          <a:xfrm flipH="1">
            <a:off x="3657600" y="1524000"/>
            <a:ext cx="609600" cy="774700"/>
          </a:xfrm>
          <a:custGeom>
            <a:avLst/>
            <a:gdLst>
              <a:gd name="T0" fmla="*/ 680442188 w 512"/>
              <a:gd name="T1" fmla="*/ 120967500 h 488"/>
              <a:gd name="T2" fmla="*/ 408265313 w 512"/>
              <a:gd name="T3" fmla="*/ 362902500 h 488"/>
              <a:gd name="T4" fmla="*/ 136088438 w 512"/>
              <a:gd name="T5" fmla="*/ 483870000 h 488"/>
              <a:gd name="T6" fmla="*/ 0 w 512"/>
              <a:gd name="T7" fmla="*/ 846772500 h 488"/>
              <a:gd name="T8" fmla="*/ 136088438 w 512"/>
              <a:gd name="T9" fmla="*/ 1088707500 h 488"/>
              <a:gd name="T10" fmla="*/ 476309531 w 512"/>
              <a:gd name="T11" fmla="*/ 967740000 h 488"/>
              <a:gd name="T12" fmla="*/ 680442188 w 512"/>
              <a:gd name="T13" fmla="*/ 1088707500 h 488"/>
              <a:gd name="T14" fmla="*/ 680442188 w 512"/>
              <a:gd name="T15" fmla="*/ 120967500 h 4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12" h="488">
                <a:moveTo>
                  <a:pt x="480" y="48"/>
                </a:moveTo>
                <a:cubicBezTo>
                  <a:pt x="448" y="0"/>
                  <a:pt x="352" y="120"/>
                  <a:pt x="288" y="144"/>
                </a:cubicBezTo>
                <a:cubicBezTo>
                  <a:pt x="224" y="168"/>
                  <a:pt x="144" y="160"/>
                  <a:pt x="96" y="192"/>
                </a:cubicBezTo>
                <a:cubicBezTo>
                  <a:pt x="48" y="224"/>
                  <a:pt x="0" y="296"/>
                  <a:pt x="0" y="336"/>
                </a:cubicBezTo>
                <a:cubicBezTo>
                  <a:pt x="0" y="376"/>
                  <a:pt x="40" y="424"/>
                  <a:pt x="96" y="432"/>
                </a:cubicBezTo>
                <a:cubicBezTo>
                  <a:pt x="152" y="440"/>
                  <a:pt x="272" y="384"/>
                  <a:pt x="336" y="384"/>
                </a:cubicBezTo>
                <a:cubicBezTo>
                  <a:pt x="400" y="384"/>
                  <a:pt x="456" y="488"/>
                  <a:pt x="480" y="432"/>
                </a:cubicBezTo>
                <a:cubicBezTo>
                  <a:pt x="504" y="376"/>
                  <a:pt x="512" y="96"/>
                  <a:pt x="480" y="48"/>
                </a:cubicBezTo>
                <a:close/>
              </a:path>
            </a:pathLst>
          </a:custGeom>
          <a:solidFill>
            <a:schemeClr val="accent1"/>
          </a:solidFill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8" name="Freeform 8"/>
          <p:cNvSpPr>
            <a:spLocks/>
          </p:cNvSpPr>
          <p:nvPr/>
        </p:nvSpPr>
        <p:spPr bwMode="auto">
          <a:xfrm>
            <a:off x="1295400" y="2209800"/>
            <a:ext cx="2438400" cy="381000"/>
          </a:xfrm>
          <a:custGeom>
            <a:avLst/>
            <a:gdLst>
              <a:gd name="T0" fmla="*/ 0 w 1536"/>
              <a:gd name="T1" fmla="*/ 0 h 240"/>
              <a:gd name="T2" fmla="*/ 2056447500 w 1536"/>
              <a:gd name="T3" fmla="*/ 604837500 h 240"/>
              <a:gd name="T4" fmla="*/ 2147483647 w 1536"/>
              <a:gd name="T5" fmla="*/ 0 h 2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36" h="240">
                <a:moveTo>
                  <a:pt x="0" y="0"/>
                </a:moveTo>
                <a:cubicBezTo>
                  <a:pt x="280" y="120"/>
                  <a:pt x="560" y="240"/>
                  <a:pt x="816" y="240"/>
                </a:cubicBezTo>
                <a:cubicBezTo>
                  <a:pt x="1072" y="240"/>
                  <a:pt x="1304" y="120"/>
                  <a:pt x="1536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81" name="Line 9"/>
          <p:cNvSpPr>
            <a:spLocks noChangeShapeType="1"/>
          </p:cNvSpPr>
          <p:nvPr/>
        </p:nvSpPr>
        <p:spPr bwMode="auto">
          <a:xfrm>
            <a:off x="1371600" y="19050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82" name="Line 10"/>
          <p:cNvSpPr>
            <a:spLocks noChangeShapeType="1"/>
          </p:cNvSpPr>
          <p:nvPr/>
        </p:nvSpPr>
        <p:spPr bwMode="auto">
          <a:xfrm>
            <a:off x="2743200" y="19050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83" name="Line 11"/>
          <p:cNvSpPr>
            <a:spLocks noChangeShapeType="1"/>
          </p:cNvSpPr>
          <p:nvPr/>
        </p:nvSpPr>
        <p:spPr bwMode="auto">
          <a:xfrm flipV="1">
            <a:off x="762000" y="2590800"/>
            <a:ext cx="3810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84" name="Line 12"/>
          <p:cNvSpPr>
            <a:spLocks noChangeShapeType="1"/>
          </p:cNvSpPr>
          <p:nvPr/>
        </p:nvSpPr>
        <p:spPr bwMode="auto">
          <a:xfrm flipH="1" flipV="1">
            <a:off x="3733800" y="2514600"/>
            <a:ext cx="3048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85" name="Line 13"/>
          <p:cNvSpPr>
            <a:spLocks noChangeShapeType="1"/>
          </p:cNvSpPr>
          <p:nvPr/>
        </p:nvSpPr>
        <p:spPr bwMode="auto">
          <a:xfrm>
            <a:off x="2667000" y="23622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86" name="Oval 14"/>
          <p:cNvSpPr>
            <a:spLocks noChangeArrowheads="1"/>
          </p:cNvSpPr>
          <p:nvPr/>
        </p:nvSpPr>
        <p:spPr bwMode="auto">
          <a:xfrm>
            <a:off x="3657600" y="1752600"/>
            <a:ext cx="228600" cy="304800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82287" name="Oval 15"/>
          <p:cNvSpPr>
            <a:spLocks noChangeArrowheads="1"/>
          </p:cNvSpPr>
          <p:nvPr/>
        </p:nvSpPr>
        <p:spPr bwMode="auto">
          <a:xfrm>
            <a:off x="990600" y="1752600"/>
            <a:ext cx="304800" cy="304800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82288" name="Line 16"/>
          <p:cNvSpPr>
            <a:spLocks noChangeShapeType="1"/>
          </p:cNvSpPr>
          <p:nvPr/>
        </p:nvSpPr>
        <p:spPr bwMode="auto">
          <a:xfrm>
            <a:off x="457200" y="20574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89" name="Line 17"/>
          <p:cNvSpPr>
            <a:spLocks noChangeShapeType="1"/>
          </p:cNvSpPr>
          <p:nvPr/>
        </p:nvSpPr>
        <p:spPr bwMode="auto">
          <a:xfrm>
            <a:off x="3733800" y="20574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8" name="Text Box 18"/>
          <p:cNvSpPr txBox="1">
            <a:spLocks noChangeArrowheads="1"/>
          </p:cNvSpPr>
          <p:nvPr/>
        </p:nvSpPr>
        <p:spPr bwMode="auto">
          <a:xfrm>
            <a:off x="1524000" y="381000"/>
            <a:ext cx="16494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ASR-A</a:t>
            </a:r>
          </a:p>
        </p:txBody>
      </p:sp>
      <p:sp>
        <p:nvSpPr>
          <p:cNvPr id="182291" name="Text Box 19"/>
          <p:cNvSpPr txBox="1">
            <a:spLocks noChangeArrowheads="1"/>
          </p:cNvSpPr>
          <p:nvPr/>
        </p:nvSpPr>
        <p:spPr bwMode="auto">
          <a:xfrm>
            <a:off x="152400" y="3429000"/>
            <a:ext cx="49990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Comic Sans MS" pitchFamily="66" charset="0"/>
              </a:rPr>
              <a:t>1 Lateral mass wider on right</a:t>
            </a:r>
          </a:p>
        </p:txBody>
      </p:sp>
      <p:sp>
        <p:nvSpPr>
          <p:cNvPr id="182292" name="Text Box 20"/>
          <p:cNvSpPr txBox="1">
            <a:spLocks noChangeArrowheads="1"/>
          </p:cNvSpPr>
          <p:nvPr/>
        </p:nvSpPr>
        <p:spPr bwMode="auto">
          <a:xfrm>
            <a:off x="152400" y="4038600"/>
            <a:ext cx="6381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Comic Sans MS" pitchFamily="66" charset="0"/>
              </a:rPr>
              <a:t>2 Lateral inferior tip smaller on right</a:t>
            </a:r>
          </a:p>
        </p:txBody>
      </p:sp>
      <p:sp>
        <p:nvSpPr>
          <p:cNvPr id="182293" name="Text Box 21"/>
          <p:cNvSpPr txBox="1">
            <a:spLocks noChangeArrowheads="1"/>
          </p:cNvSpPr>
          <p:nvPr/>
        </p:nvSpPr>
        <p:spPr bwMode="auto">
          <a:xfrm>
            <a:off x="152400" y="4648200"/>
            <a:ext cx="68786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Comic Sans MS" pitchFamily="66" charset="0"/>
              </a:rPr>
              <a:t>3 Posterior tubercle moves toward right</a:t>
            </a:r>
          </a:p>
        </p:txBody>
      </p:sp>
      <p:sp>
        <p:nvSpPr>
          <p:cNvPr id="182294" name="Text Box 22"/>
          <p:cNvSpPr txBox="1">
            <a:spLocks noChangeArrowheads="1"/>
          </p:cNvSpPr>
          <p:nvPr/>
        </p:nvSpPr>
        <p:spPr bwMode="auto">
          <a:xfrm>
            <a:off x="152400" y="5181600"/>
            <a:ext cx="65738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Comic Sans MS" pitchFamily="66" charset="0"/>
              </a:rPr>
              <a:t>4 Transverse foramen smaller on right</a:t>
            </a:r>
          </a:p>
        </p:txBody>
      </p:sp>
      <p:sp>
        <p:nvSpPr>
          <p:cNvPr id="182295" name="Text Box 23"/>
          <p:cNvSpPr txBox="1">
            <a:spLocks noChangeArrowheads="1"/>
          </p:cNvSpPr>
          <p:nvPr/>
        </p:nvSpPr>
        <p:spPr bwMode="auto">
          <a:xfrm>
            <a:off x="111125" y="5715000"/>
            <a:ext cx="65468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Comic Sans MS" pitchFamily="66" charset="0"/>
              </a:rPr>
              <a:t>5 Transverse process shorter on right</a:t>
            </a:r>
          </a:p>
        </p:txBody>
      </p:sp>
      <p:sp>
        <p:nvSpPr>
          <p:cNvPr id="182309" name="Oval 37"/>
          <p:cNvSpPr>
            <a:spLocks noChangeArrowheads="1"/>
          </p:cNvSpPr>
          <p:nvPr/>
        </p:nvSpPr>
        <p:spPr bwMode="auto">
          <a:xfrm rot="939252">
            <a:off x="5791200" y="1308100"/>
            <a:ext cx="6096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82310" name="Oval 38"/>
          <p:cNvSpPr>
            <a:spLocks noChangeArrowheads="1"/>
          </p:cNvSpPr>
          <p:nvPr/>
        </p:nvSpPr>
        <p:spPr bwMode="auto">
          <a:xfrm rot="-1644283">
            <a:off x="7086600" y="1143000"/>
            <a:ext cx="6096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82311" name="Freeform 39"/>
          <p:cNvSpPr>
            <a:spLocks/>
          </p:cNvSpPr>
          <p:nvPr/>
        </p:nvSpPr>
        <p:spPr bwMode="auto">
          <a:xfrm rot="-1407988">
            <a:off x="6248400" y="2133600"/>
            <a:ext cx="1119188" cy="630238"/>
          </a:xfrm>
          <a:custGeom>
            <a:avLst/>
            <a:gdLst>
              <a:gd name="T0" fmla="*/ 0 w 816"/>
              <a:gd name="T1" fmla="*/ 0 h 200"/>
              <a:gd name="T2" fmla="*/ 270887386 w 816"/>
              <a:gd name="T3" fmla="*/ 1429918637 h 200"/>
              <a:gd name="T4" fmla="*/ 1083548171 w 816"/>
              <a:gd name="T5" fmla="*/ 1906558183 h 200"/>
              <a:gd name="T6" fmla="*/ 1535026690 w 816"/>
              <a:gd name="T7" fmla="*/ 953279092 h 2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16" h="200">
                <a:moveTo>
                  <a:pt x="0" y="0"/>
                </a:moveTo>
                <a:cubicBezTo>
                  <a:pt x="24" y="56"/>
                  <a:pt x="48" y="112"/>
                  <a:pt x="144" y="144"/>
                </a:cubicBezTo>
                <a:cubicBezTo>
                  <a:pt x="240" y="176"/>
                  <a:pt x="464" y="200"/>
                  <a:pt x="576" y="192"/>
                </a:cubicBezTo>
                <a:cubicBezTo>
                  <a:pt x="688" y="184"/>
                  <a:pt x="752" y="140"/>
                  <a:pt x="816" y="9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12" name="Freeform 40"/>
          <p:cNvSpPr>
            <a:spLocks/>
          </p:cNvSpPr>
          <p:nvPr/>
        </p:nvSpPr>
        <p:spPr bwMode="auto">
          <a:xfrm rot="-420076">
            <a:off x="5029200" y="1447800"/>
            <a:ext cx="914400" cy="546100"/>
          </a:xfrm>
          <a:custGeom>
            <a:avLst/>
            <a:gdLst>
              <a:gd name="T0" fmla="*/ 1451610000 w 576"/>
              <a:gd name="T1" fmla="*/ 262096250 h 344"/>
              <a:gd name="T2" fmla="*/ 725805000 w 576"/>
              <a:gd name="T3" fmla="*/ 141128750 h 344"/>
              <a:gd name="T4" fmla="*/ 362902500 w 576"/>
              <a:gd name="T5" fmla="*/ 20161250 h 344"/>
              <a:gd name="T6" fmla="*/ 0 w 576"/>
              <a:gd name="T7" fmla="*/ 262096250 h 344"/>
              <a:gd name="T8" fmla="*/ 362902500 w 576"/>
              <a:gd name="T9" fmla="*/ 745966250 h 344"/>
              <a:gd name="T10" fmla="*/ 1088707500 w 576"/>
              <a:gd name="T11" fmla="*/ 866933750 h 3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6" h="344">
                <a:moveTo>
                  <a:pt x="576" y="104"/>
                </a:moveTo>
                <a:cubicBezTo>
                  <a:pt x="468" y="88"/>
                  <a:pt x="360" y="72"/>
                  <a:pt x="288" y="56"/>
                </a:cubicBezTo>
                <a:cubicBezTo>
                  <a:pt x="216" y="40"/>
                  <a:pt x="192" y="0"/>
                  <a:pt x="144" y="8"/>
                </a:cubicBezTo>
                <a:cubicBezTo>
                  <a:pt x="96" y="16"/>
                  <a:pt x="0" y="56"/>
                  <a:pt x="0" y="104"/>
                </a:cubicBezTo>
                <a:cubicBezTo>
                  <a:pt x="0" y="152"/>
                  <a:pt x="72" y="256"/>
                  <a:pt x="144" y="296"/>
                </a:cubicBezTo>
                <a:cubicBezTo>
                  <a:pt x="216" y="336"/>
                  <a:pt x="324" y="340"/>
                  <a:pt x="432" y="344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13" name="Freeform 41"/>
          <p:cNvSpPr>
            <a:spLocks/>
          </p:cNvSpPr>
          <p:nvPr/>
        </p:nvSpPr>
        <p:spPr bwMode="auto">
          <a:xfrm rot="21005430" flipH="1">
            <a:off x="7542213" y="1211263"/>
            <a:ext cx="838200" cy="533400"/>
          </a:xfrm>
          <a:custGeom>
            <a:avLst/>
            <a:gdLst>
              <a:gd name="T0" fmla="*/ 1219755625 w 576"/>
              <a:gd name="T1" fmla="*/ 250046756 h 344"/>
              <a:gd name="T2" fmla="*/ 609877813 w 576"/>
              <a:gd name="T3" fmla="*/ 134641634 h 344"/>
              <a:gd name="T4" fmla="*/ 304938906 w 576"/>
              <a:gd name="T5" fmla="*/ 19234962 h 344"/>
              <a:gd name="T6" fmla="*/ 0 w 576"/>
              <a:gd name="T7" fmla="*/ 250046756 h 344"/>
              <a:gd name="T8" fmla="*/ 304938906 w 576"/>
              <a:gd name="T9" fmla="*/ 711673444 h 344"/>
              <a:gd name="T10" fmla="*/ 914816719 w 576"/>
              <a:gd name="T11" fmla="*/ 827080116 h 3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6" h="344">
                <a:moveTo>
                  <a:pt x="576" y="104"/>
                </a:moveTo>
                <a:cubicBezTo>
                  <a:pt x="468" y="88"/>
                  <a:pt x="360" y="72"/>
                  <a:pt x="288" y="56"/>
                </a:cubicBezTo>
                <a:cubicBezTo>
                  <a:pt x="216" y="40"/>
                  <a:pt x="192" y="0"/>
                  <a:pt x="144" y="8"/>
                </a:cubicBezTo>
                <a:cubicBezTo>
                  <a:pt x="96" y="16"/>
                  <a:pt x="0" y="56"/>
                  <a:pt x="0" y="104"/>
                </a:cubicBezTo>
                <a:cubicBezTo>
                  <a:pt x="0" y="152"/>
                  <a:pt x="72" y="256"/>
                  <a:pt x="144" y="296"/>
                </a:cubicBezTo>
                <a:cubicBezTo>
                  <a:pt x="216" y="336"/>
                  <a:pt x="324" y="340"/>
                  <a:pt x="432" y="344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14" name="Line 42"/>
          <p:cNvSpPr>
            <a:spLocks noChangeShapeType="1"/>
          </p:cNvSpPr>
          <p:nvPr/>
        </p:nvSpPr>
        <p:spPr bwMode="auto">
          <a:xfrm flipV="1">
            <a:off x="4953000" y="1066800"/>
            <a:ext cx="3429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15" name="Line 43"/>
          <p:cNvSpPr>
            <a:spLocks noChangeShapeType="1"/>
          </p:cNvSpPr>
          <p:nvPr/>
        </p:nvSpPr>
        <p:spPr bwMode="auto">
          <a:xfrm flipV="1">
            <a:off x="5029200" y="2133600"/>
            <a:ext cx="32766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16" name="Line 44"/>
          <p:cNvSpPr>
            <a:spLocks noChangeShapeType="1"/>
          </p:cNvSpPr>
          <p:nvPr/>
        </p:nvSpPr>
        <p:spPr bwMode="auto">
          <a:xfrm>
            <a:off x="6553200" y="381000"/>
            <a:ext cx="457200" cy="3429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17" name="Oval 45"/>
          <p:cNvSpPr>
            <a:spLocks noChangeArrowheads="1"/>
          </p:cNvSpPr>
          <p:nvPr/>
        </p:nvSpPr>
        <p:spPr bwMode="auto">
          <a:xfrm>
            <a:off x="5410200" y="1600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82318" name="Oval 46"/>
          <p:cNvSpPr>
            <a:spLocks noChangeArrowheads="1"/>
          </p:cNvSpPr>
          <p:nvPr/>
        </p:nvSpPr>
        <p:spPr bwMode="auto">
          <a:xfrm>
            <a:off x="7696200" y="13716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82319" name="Freeform 47"/>
          <p:cNvSpPr>
            <a:spLocks/>
          </p:cNvSpPr>
          <p:nvPr/>
        </p:nvSpPr>
        <p:spPr bwMode="auto">
          <a:xfrm rot="-427501">
            <a:off x="6318250" y="1143000"/>
            <a:ext cx="685800" cy="168275"/>
          </a:xfrm>
          <a:custGeom>
            <a:avLst/>
            <a:gdLst>
              <a:gd name="T0" fmla="*/ 1088707500 w 432"/>
              <a:gd name="T1" fmla="*/ 252825675 h 112"/>
              <a:gd name="T2" fmla="*/ 725805000 w 432"/>
              <a:gd name="T3" fmla="*/ 36117524 h 112"/>
              <a:gd name="T4" fmla="*/ 362902500 w 432"/>
              <a:gd name="T5" fmla="*/ 36117524 h 112"/>
              <a:gd name="T6" fmla="*/ 0 w 432"/>
              <a:gd name="T7" fmla="*/ 252825675 h 1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32" h="112">
                <a:moveTo>
                  <a:pt x="432" y="112"/>
                </a:moveTo>
                <a:cubicBezTo>
                  <a:pt x="384" y="72"/>
                  <a:pt x="336" y="32"/>
                  <a:pt x="288" y="16"/>
                </a:cubicBezTo>
                <a:cubicBezTo>
                  <a:pt x="240" y="0"/>
                  <a:pt x="192" y="0"/>
                  <a:pt x="144" y="16"/>
                </a:cubicBezTo>
                <a:cubicBezTo>
                  <a:pt x="96" y="32"/>
                  <a:pt x="48" y="72"/>
                  <a:pt x="0" y="112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20" name="Freeform 48"/>
          <p:cNvSpPr>
            <a:spLocks/>
          </p:cNvSpPr>
          <p:nvPr/>
        </p:nvSpPr>
        <p:spPr bwMode="auto">
          <a:xfrm rot="-571622">
            <a:off x="6019800" y="2362200"/>
            <a:ext cx="1600200" cy="609600"/>
          </a:xfrm>
          <a:custGeom>
            <a:avLst/>
            <a:gdLst>
              <a:gd name="T0" fmla="*/ 0 w 960"/>
              <a:gd name="T1" fmla="*/ 0 h 288"/>
              <a:gd name="T2" fmla="*/ 400100006 w 960"/>
              <a:gd name="T3" fmla="*/ 860213333 h 288"/>
              <a:gd name="T4" fmla="*/ 1333666688 w 960"/>
              <a:gd name="T5" fmla="*/ 1290320000 h 288"/>
              <a:gd name="T6" fmla="*/ 2147483647 w 960"/>
              <a:gd name="T7" fmla="*/ 860213333 h 288"/>
              <a:gd name="T8" fmla="*/ 2147483647 w 960"/>
              <a:gd name="T9" fmla="*/ 215053333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60" h="288">
                <a:moveTo>
                  <a:pt x="0" y="0"/>
                </a:moveTo>
                <a:cubicBezTo>
                  <a:pt x="32" y="72"/>
                  <a:pt x="64" y="144"/>
                  <a:pt x="144" y="192"/>
                </a:cubicBezTo>
                <a:cubicBezTo>
                  <a:pt x="224" y="240"/>
                  <a:pt x="368" y="288"/>
                  <a:pt x="480" y="288"/>
                </a:cubicBezTo>
                <a:cubicBezTo>
                  <a:pt x="592" y="288"/>
                  <a:pt x="736" y="232"/>
                  <a:pt x="816" y="192"/>
                </a:cubicBezTo>
                <a:cubicBezTo>
                  <a:pt x="896" y="152"/>
                  <a:pt x="936" y="72"/>
                  <a:pt x="960" y="48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21" name="Freeform 49"/>
          <p:cNvSpPr>
            <a:spLocks/>
          </p:cNvSpPr>
          <p:nvPr/>
        </p:nvSpPr>
        <p:spPr bwMode="auto">
          <a:xfrm rot="-842174">
            <a:off x="6400800" y="1524000"/>
            <a:ext cx="609600" cy="88900"/>
          </a:xfrm>
          <a:custGeom>
            <a:avLst/>
            <a:gdLst>
              <a:gd name="T0" fmla="*/ 0 w 384"/>
              <a:gd name="T1" fmla="*/ 141128750 h 56"/>
              <a:gd name="T2" fmla="*/ 362902500 w 384"/>
              <a:gd name="T3" fmla="*/ 20161250 h 56"/>
              <a:gd name="T4" fmla="*/ 604837500 w 384"/>
              <a:gd name="T5" fmla="*/ 20161250 h 56"/>
              <a:gd name="T6" fmla="*/ 967740000 w 384"/>
              <a:gd name="T7" fmla="*/ 141128750 h 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84" h="56">
                <a:moveTo>
                  <a:pt x="0" y="56"/>
                </a:moveTo>
                <a:cubicBezTo>
                  <a:pt x="52" y="36"/>
                  <a:pt x="104" y="16"/>
                  <a:pt x="144" y="8"/>
                </a:cubicBezTo>
                <a:cubicBezTo>
                  <a:pt x="184" y="0"/>
                  <a:pt x="200" y="0"/>
                  <a:pt x="240" y="8"/>
                </a:cubicBezTo>
                <a:cubicBezTo>
                  <a:pt x="280" y="16"/>
                  <a:pt x="332" y="36"/>
                  <a:pt x="384" y="5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0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81" grpId="0" animBg="1"/>
      <p:bldP spid="182282" grpId="0" animBg="1"/>
      <p:bldP spid="182283" grpId="0" animBg="1"/>
      <p:bldP spid="182284" grpId="0" animBg="1"/>
      <p:bldP spid="182285" grpId="0" animBg="1"/>
      <p:bldP spid="182286" grpId="0" animBg="1"/>
      <p:bldP spid="182287" grpId="0" animBg="1"/>
      <p:bldP spid="182288" grpId="0" animBg="1"/>
      <p:bldP spid="182289" grpId="0" animBg="1"/>
      <p:bldP spid="182291" grpId="0"/>
      <p:bldP spid="182292" grpId="0"/>
      <p:bldP spid="182293" grpId="0"/>
      <p:bldP spid="182294" grpId="0"/>
      <p:bldP spid="182295" grpId="0"/>
      <p:bldP spid="182309" grpId="0" animBg="1"/>
      <p:bldP spid="182310" grpId="0" animBg="1"/>
      <p:bldP spid="182311" grpId="0" animBg="1"/>
      <p:bldP spid="182312" grpId="0" animBg="1"/>
      <p:bldP spid="182313" grpId="0" animBg="1"/>
      <p:bldP spid="182314" grpId="0" animBg="1"/>
      <p:bldP spid="182315" grpId="0" animBg="1"/>
      <p:bldP spid="182316" grpId="0" animBg="1"/>
      <p:bldP spid="182317" grpId="0" animBg="1"/>
      <p:bldP spid="182318" grpId="0" animBg="1"/>
      <p:bldP spid="182319" grpId="0" animBg="1"/>
      <p:bldP spid="182320" grpId="0" animBg="1"/>
      <p:bldP spid="1823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49" name="Oval 37"/>
          <p:cNvSpPr>
            <a:spLocks noChangeArrowheads="1"/>
          </p:cNvSpPr>
          <p:nvPr/>
        </p:nvSpPr>
        <p:spPr bwMode="auto">
          <a:xfrm rot="939252">
            <a:off x="5638800" y="1993900"/>
            <a:ext cx="6096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18150" name="Oval 38"/>
          <p:cNvSpPr>
            <a:spLocks noChangeArrowheads="1"/>
          </p:cNvSpPr>
          <p:nvPr/>
        </p:nvSpPr>
        <p:spPr bwMode="auto">
          <a:xfrm rot="-1644283">
            <a:off x="6934200" y="1828800"/>
            <a:ext cx="6096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18151" name="Freeform 39"/>
          <p:cNvSpPr>
            <a:spLocks/>
          </p:cNvSpPr>
          <p:nvPr/>
        </p:nvSpPr>
        <p:spPr bwMode="auto">
          <a:xfrm rot="-1407988">
            <a:off x="6096000" y="2819400"/>
            <a:ext cx="1119188" cy="630238"/>
          </a:xfrm>
          <a:custGeom>
            <a:avLst/>
            <a:gdLst>
              <a:gd name="T0" fmla="*/ 0 w 816"/>
              <a:gd name="T1" fmla="*/ 0 h 200"/>
              <a:gd name="T2" fmla="*/ 270887386 w 816"/>
              <a:gd name="T3" fmla="*/ 1429918637 h 200"/>
              <a:gd name="T4" fmla="*/ 1083548171 w 816"/>
              <a:gd name="T5" fmla="*/ 1906558183 h 200"/>
              <a:gd name="T6" fmla="*/ 1535026690 w 816"/>
              <a:gd name="T7" fmla="*/ 953279092 h 2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16" h="200">
                <a:moveTo>
                  <a:pt x="0" y="0"/>
                </a:moveTo>
                <a:cubicBezTo>
                  <a:pt x="24" y="56"/>
                  <a:pt x="48" y="112"/>
                  <a:pt x="144" y="144"/>
                </a:cubicBezTo>
                <a:cubicBezTo>
                  <a:pt x="240" y="176"/>
                  <a:pt x="464" y="200"/>
                  <a:pt x="576" y="192"/>
                </a:cubicBezTo>
                <a:cubicBezTo>
                  <a:pt x="688" y="184"/>
                  <a:pt x="752" y="140"/>
                  <a:pt x="816" y="9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52" name="Freeform 40"/>
          <p:cNvSpPr>
            <a:spLocks/>
          </p:cNvSpPr>
          <p:nvPr/>
        </p:nvSpPr>
        <p:spPr bwMode="auto">
          <a:xfrm rot="-420076">
            <a:off x="4876800" y="2133600"/>
            <a:ext cx="914400" cy="546100"/>
          </a:xfrm>
          <a:custGeom>
            <a:avLst/>
            <a:gdLst>
              <a:gd name="T0" fmla="*/ 1451610000 w 576"/>
              <a:gd name="T1" fmla="*/ 262096250 h 344"/>
              <a:gd name="T2" fmla="*/ 725805000 w 576"/>
              <a:gd name="T3" fmla="*/ 141128750 h 344"/>
              <a:gd name="T4" fmla="*/ 362902500 w 576"/>
              <a:gd name="T5" fmla="*/ 20161250 h 344"/>
              <a:gd name="T6" fmla="*/ 0 w 576"/>
              <a:gd name="T7" fmla="*/ 262096250 h 344"/>
              <a:gd name="T8" fmla="*/ 362902500 w 576"/>
              <a:gd name="T9" fmla="*/ 745966250 h 344"/>
              <a:gd name="T10" fmla="*/ 1088707500 w 576"/>
              <a:gd name="T11" fmla="*/ 866933750 h 3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6" h="344">
                <a:moveTo>
                  <a:pt x="576" y="104"/>
                </a:moveTo>
                <a:cubicBezTo>
                  <a:pt x="468" y="88"/>
                  <a:pt x="360" y="72"/>
                  <a:pt x="288" y="56"/>
                </a:cubicBezTo>
                <a:cubicBezTo>
                  <a:pt x="216" y="40"/>
                  <a:pt x="192" y="0"/>
                  <a:pt x="144" y="8"/>
                </a:cubicBezTo>
                <a:cubicBezTo>
                  <a:pt x="96" y="16"/>
                  <a:pt x="0" y="56"/>
                  <a:pt x="0" y="104"/>
                </a:cubicBezTo>
                <a:cubicBezTo>
                  <a:pt x="0" y="152"/>
                  <a:pt x="72" y="256"/>
                  <a:pt x="144" y="296"/>
                </a:cubicBezTo>
                <a:cubicBezTo>
                  <a:pt x="216" y="336"/>
                  <a:pt x="324" y="340"/>
                  <a:pt x="432" y="344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53" name="Freeform 41"/>
          <p:cNvSpPr>
            <a:spLocks/>
          </p:cNvSpPr>
          <p:nvPr/>
        </p:nvSpPr>
        <p:spPr bwMode="auto">
          <a:xfrm rot="21005430" flipH="1">
            <a:off x="7389813" y="1897063"/>
            <a:ext cx="838200" cy="533400"/>
          </a:xfrm>
          <a:custGeom>
            <a:avLst/>
            <a:gdLst>
              <a:gd name="T0" fmla="*/ 1219755625 w 576"/>
              <a:gd name="T1" fmla="*/ 250046756 h 344"/>
              <a:gd name="T2" fmla="*/ 609877813 w 576"/>
              <a:gd name="T3" fmla="*/ 134641634 h 344"/>
              <a:gd name="T4" fmla="*/ 304938906 w 576"/>
              <a:gd name="T5" fmla="*/ 19234962 h 344"/>
              <a:gd name="T6" fmla="*/ 0 w 576"/>
              <a:gd name="T7" fmla="*/ 250046756 h 344"/>
              <a:gd name="T8" fmla="*/ 304938906 w 576"/>
              <a:gd name="T9" fmla="*/ 711673444 h 344"/>
              <a:gd name="T10" fmla="*/ 914816719 w 576"/>
              <a:gd name="T11" fmla="*/ 827080116 h 3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6" h="344">
                <a:moveTo>
                  <a:pt x="576" y="104"/>
                </a:moveTo>
                <a:cubicBezTo>
                  <a:pt x="468" y="88"/>
                  <a:pt x="360" y="72"/>
                  <a:pt x="288" y="56"/>
                </a:cubicBezTo>
                <a:cubicBezTo>
                  <a:pt x="216" y="40"/>
                  <a:pt x="192" y="0"/>
                  <a:pt x="144" y="8"/>
                </a:cubicBezTo>
                <a:cubicBezTo>
                  <a:pt x="96" y="16"/>
                  <a:pt x="0" y="56"/>
                  <a:pt x="0" y="104"/>
                </a:cubicBezTo>
                <a:cubicBezTo>
                  <a:pt x="0" y="152"/>
                  <a:pt x="72" y="256"/>
                  <a:pt x="144" y="296"/>
                </a:cubicBezTo>
                <a:cubicBezTo>
                  <a:pt x="216" y="336"/>
                  <a:pt x="324" y="340"/>
                  <a:pt x="432" y="344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54" name="Line 42"/>
          <p:cNvSpPr>
            <a:spLocks noChangeShapeType="1"/>
          </p:cNvSpPr>
          <p:nvPr/>
        </p:nvSpPr>
        <p:spPr bwMode="auto">
          <a:xfrm flipV="1">
            <a:off x="4800600" y="1752600"/>
            <a:ext cx="3429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55" name="Line 43"/>
          <p:cNvSpPr>
            <a:spLocks noChangeShapeType="1"/>
          </p:cNvSpPr>
          <p:nvPr/>
        </p:nvSpPr>
        <p:spPr bwMode="auto">
          <a:xfrm flipV="1">
            <a:off x="4876800" y="2819400"/>
            <a:ext cx="32766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56" name="Line 44"/>
          <p:cNvSpPr>
            <a:spLocks noChangeShapeType="1"/>
          </p:cNvSpPr>
          <p:nvPr/>
        </p:nvSpPr>
        <p:spPr bwMode="auto">
          <a:xfrm>
            <a:off x="6400800" y="1066800"/>
            <a:ext cx="457200" cy="3429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57" name="Oval 45"/>
          <p:cNvSpPr>
            <a:spLocks noChangeArrowheads="1"/>
          </p:cNvSpPr>
          <p:nvPr/>
        </p:nvSpPr>
        <p:spPr bwMode="auto">
          <a:xfrm>
            <a:off x="5257800" y="2286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18158" name="Oval 46"/>
          <p:cNvSpPr>
            <a:spLocks noChangeArrowheads="1"/>
          </p:cNvSpPr>
          <p:nvPr/>
        </p:nvSpPr>
        <p:spPr bwMode="auto">
          <a:xfrm>
            <a:off x="7543800" y="20574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18159" name="Freeform 47"/>
          <p:cNvSpPr>
            <a:spLocks/>
          </p:cNvSpPr>
          <p:nvPr/>
        </p:nvSpPr>
        <p:spPr bwMode="auto">
          <a:xfrm rot="-427501">
            <a:off x="6165850" y="1828800"/>
            <a:ext cx="685800" cy="168275"/>
          </a:xfrm>
          <a:custGeom>
            <a:avLst/>
            <a:gdLst>
              <a:gd name="T0" fmla="*/ 1088707500 w 432"/>
              <a:gd name="T1" fmla="*/ 252825675 h 112"/>
              <a:gd name="T2" fmla="*/ 725805000 w 432"/>
              <a:gd name="T3" fmla="*/ 36117524 h 112"/>
              <a:gd name="T4" fmla="*/ 362902500 w 432"/>
              <a:gd name="T5" fmla="*/ 36117524 h 112"/>
              <a:gd name="T6" fmla="*/ 0 w 432"/>
              <a:gd name="T7" fmla="*/ 252825675 h 1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32" h="112">
                <a:moveTo>
                  <a:pt x="432" y="112"/>
                </a:moveTo>
                <a:cubicBezTo>
                  <a:pt x="384" y="72"/>
                  <a:pt x="336" y="32"/>
                  <a:pt x="288" y="16"/>
                </a:cubicBezTo>
                <a:cubicBezTo>
                  <a:pt x="240" y="0"/>
                  <a:pt x="192" y="0"/>
                  <a:pt x="144" y="16"/>
                </a:cubicBezTo>
                <a:cubicBezTo>
                  <a:pt x="96" y="32"/>
                  <a:pt x="48" y="72"/>
                  <a:pt x="0" y="112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60" name="Freeform 48"/>
          <p:cNvSpPr>
            <a:spLocks/>
          </p:cNvSpPr>
          <p:nvPr/>
        </p:nvSpPr>
        <p:spPr bwMode="auto">
          <a:xfrm rot="-571622">
            <a:off x="5867400" y="3048000"/>
            <a:ext cx="1600200" cy="609600"/>
          </a:xfrm>
          <a:custGeom>
            <a:avLst/>
            <a:gdLst>
              <a:gd name="T0" fmla="*/ 0 w 960"/>
              <a:gd name="T1" fmla="*/ 0 h 288"/>
              <a:gd name="T2" fmla="*/ 400100006 w 960"/>
              <a:gd name="T3" fmla="*/ 860213333 h 288"/>
              <a:gd name="T4" fmla="*/ 1333666688 w 960"/>
              <a:gd name="T5" fmla="*/ 1290320000 h 288"/>
              <a:gd name="T6" fmla="*/ 2147483647 w 960"/>
              <a:gd name="T7" fmla="*/ 860213333 h 288"/>
              <a:gd name="T8" fmla="*/ 2147483647 w 960"/>
              <a:gd name="T9" fmla="*/ 215053333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60" h="288">
                <a:moveTo>
                  <a:pt x="0" y="0"/>
                </a:moveTo>
                <a:cubicBezTo>
                  <a:pt x="32" y="72"/>
                  <a:pt x="64" y="144"/>
                  <a:pt x="144" y="192"/>
                </a:cubicBezTo>
                <a:cubicBezTo>
                  <a:pt x="224" y="240"/>
                  <a:pt x="368" y="288"/>
                  <a:pt x="480" y="288"/>
                </a:cubicBezTo>
                <a:cubicBezTo>
                  <a:pt x="592" y="288"/>
                  <a:pt x="736" y="232"/>
                  <a:pt x="816" y="192"/>
                </a:cubicBezTo>
                <a:cubicBezTo>
                  <a:pt x="896" y="152"/>
                  <a:pt x="936" y="72"/>
                  <a:pt x="960" y="48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61" name="Freeform 49"/>
          <p:cNvSpPr>
            <a:spLocks/>
          </p:cNvSpPr>
          <p:nvPr/>
        </p:nvSpPr>
        <p:spPr bwMode="auto">
          <a:xfrm rot="-842174">
            <a:off x="6248400" y="2209800"/>
            <a:ext cx="609600" cy="88900"/>
          </a:xfrm>
          <a:custGeom>
            <a:avLst/>
            <a:gdLst>
              <a:gd name="T0" fmla="*/ 0 w 384"/>
              <a:gd name="T1" fmla="*/ 141128750 h 56"/>
              <a:gd name="T2" fmla="*/ 362902500 w 384"/>
              <a:gd name="T3" fmla="*/ 20161250 h 56"/>
              <a:gd name="T4" fmla="*/ 604837500 w 384"/>
              <a:gd name="T5" fmla="*/ 20161250 h 56"/>
              <a:gd name="T6" fmla="*/ 967740000 w 384"/>
              <a:gd name="T7" fmla="*/ 141128750 h 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84" h="56">
                <a:moveTo>
                  <a:pt x="0" y="56"/>
                </a:moveTo>
                <a:cubicBezTo>
                  <a:pt x="52" y="36"/>
                  <a:pt x="104" y="16"/>
                  <a:pt x="144" y="8"/>
                </a:cubicBezTo>
                <a:cubicBezTo>
                  <a:pt x="184" y="0"/>
                  <a:pt x="200" y="0"/>
                  <a:pt x="240" y="8"/>
                </a:cubicBezTo>
                <a:cubicBezTo>
                  <a:pt x="280" y="16"/>
                  <a:pt x="332" y="36"/>
                  <a:pt x="384" y="5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1" name="Oval 76"/>
          <p:cNvSpPr>
            <a:spLocks noChangeArrowheads="1"/>
          </p:cNvSpPr>
          <p:nvPr/>
        </p:nvSpPr>
        <p:spPr bwMode="auto">
          <a:xfrm rot="1732589">
            <a:off x="1371600" y="1981200"/>
            <a:ext cx="6096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4832" name="Oval 77"/>
          <p:cNvSpPr>
            <a:spLocks noChangeArrowheads="1"/>
          </p:cNvSpPr>
          <p:nvPr/>
        </p:nvSpPr>
        <p:spPr bwMode="auto">
          <a:xfrm rot="-1415439">
            <a:off x="2743200" y="1981200"/>
            <a:ext cx="6096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4833" name="Freeform 78"/>
          <p:cNvSpPr>
            <a:spLocks/>
          </p:cNvSpPr>
          <p:nvPr/>
        </p:nvSpPr>
        <p:spPr bwMode="auto">
          <a:xfrm rot="-942319">
            <a:off x="1828800" y="2819400"/>
            <a:ext cx="1119188" cy="630238"/>
          </a:xfrm>
          <a:custGeom>
            <a:avLst/>
            <a:gdLst>
              <a:gd name="T0" fmla="*/ 0 w 816"/>
              <a:gd name="T1" fmla="*/ 0 h 200"/>
              <a:gd name="T2" fmla="*/ 270887386 w 816"/>
              <a:gd name="T3" fmla="*/ 1429918637 h 200"/>
              <a:gd name="T4" fmla="*/ 1083548171 w 816"/>
              <a:gd name="T5" fmla="*/ 1906558183 h 200"/>
              <a:gd name="T6" fmla="*/ 1535026690 w 816"/>
              <a:gd name="T7" fmla="*/ 953279092 h 2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16" h="200">
                <a:moveTo>
                  <a:pt x="0" y="0"/>
                </a:moveTo>
                <a:cubicBezTo>
                  <a:pt x="24" y="56"/>
                  <a:pt x="48" y="112"/>
                  <a:pt x="144" y="144"/>
                </a:cubicBezTo>
                <a:cubicBezTo>
                  <a:pt x="240" y="176"/>
                  <a:pt x="464" y="200"/>
                  <a:pt x="576" y="192"/>
                </a:cubicBezTo>
                <a:cubicBezTo>
                  <a:pt x="688" y="184"/>
                  <a:pt x="752" y="140"/>
                  <a:pt x="816" y="9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4" name="Freeform 79"/>
          <p:cNvSpPr>
            <a:spLocks/>
          </p:cNvSpPr>
          <p:nvPr/>
        </p:nvSpPr>
        <p:spPr bwMode="auto">
          <a:xfrm>
            <a:off x="609600" y="2057400"/>
            <a:ext cx="914400" cy="546100"/>
          </a:xfrm>
          <a:custGeom>
            <a:avLst/>
            <a:gdLst>
              <a:gd name="T0" fmla="*/ 1451610000 w 576"/>
              <a:gd name="T1" fmla="*/ 262096250 h 344"/>
              <a:gd name="T2" fmla="*/ 725805000 w 576"/>
              <a:gd name="T3" fmla="*/ 141128750 h 344"/>
              <a:gd name="T4" fmla="*/ 362902500 w 576"/>
              <a:gd name="T5" fmla="*/ 20161250 h 344"/>
              <a:gd name="T6" fmla="*/ 0 w 576"/>
              <a:gd name="T7" fmla="*/ 262096250 h 344"/>
              <a:gd name="T8" fmla="*/ 362902500 w 576"/>
              <a:gd name="T9" fmla="*/ 745966250 h 344"/>
              <a:gd name="T10" fmla="*/ 1088707500 w 576"/>
              <a:gd name="T11" fmla="*/ 866933750 h 3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6" h="344">
                <a:moveTo>
                  <a:pt x="576" y="104"/>
                </a:moveTo>
                <a:cubicBezTo>
                  <a:pt x="468" y="88"/>
                  <a:pt x="360" y="72"/>
                  <a:pt x="288" y="56"/>
                </a:cubicBezTo>
                <a:cubicBezTo>
                  <a:pt x="216" y="40"/>
                  <a:pt x="192" y="0"/>
                  <a:pt x="144" y="8"/>
                </a:cubicBezTo>
                <a:cubicBezTo>
                  <a:pt x="96" y="16"/>
                  <a:pt x="0" y="56"/>
                  <a:pt x="0" y="104"/>
                </a:cubicBezTo>
                <a:cubicBezTo>
                  <a:pt x="0" y="152"/>
                  <a:pt x="72" y="256"/>
                  <a:pt x="144" y="296"/>
                </a:cubicBezTo>
                <a:cubicBezTo>
                  <a:pt x="216" y="336"/>
                  <a:pt x="324" y="340"/>
                  <a:pt x="432" y="344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5" name="Freeform 80"/>
          <p:cNvSpPr>
            <a:spLocks/>
          </p:cNvSpPr>
          <p:nvPr/>
        </p:nvSpPr>
        <p:spPr bwMode="auto">
          <a:xfrm flipH="1">
            <a:off x="3200400" y="2057400"/>
            <a:ext cx="914400" cy="533400"/>
          </a:xfrm>
          <a:custGeom>
            <a:avLst/>
            <a:gdLst>
              <a:gd name="T0" fmla="*/ 1451610000 w 576"/>
              <a:gd name="T1" fmla="*/ 250046756 h 344"/>
              <a:gd name="T2" fmla="*/ 725805000 w 576"/>
              <a:gd name="T3" fmla="*/ 134641634 h 344"/>
              <a:gd name="T4" fmla="*/ 362902500 w 576"/>
              <a:gd name="T5" fmla="*/ 19234962 h 344"/>
              <a:gd name="T6" fmla="*/ 0 w 576"/>
              <a:gd name="T7" fmla="*/ 250046756 h 344"/>
              <a:gd name="T8" fmla="*/ 362902500 w 576"/>
              <a:gd name="T9" fmla="*/ 711673444 h 344"/>
              <a:gd name="T10" fmla="*/ 1088707500 w 576"/>
              <a:gd name="T11" fmla="*/ 827080116 h 3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6" h="344">
                <a:moveTo>
                  <a:pt x="576" y="104"/>
                </a:moveTo>
                <a:cubicBezTo>
                  <a:pt x="468" y="88"/>
                  <a:pt x="360" y="72"/>
                  <a:pt x="288" y="56"/>
                </a:cubicBezTo>
                <a:cubicBezTo>
                  <a:pt x="216" y="40"/>
                  <a:pt x="192" y="0"/>
                  <a:pt x="144" y="8"/>
                </a:cubicBezTo>
                <a:cubicBezTo>
                  <a:pt x="96" y="16"/>
                  <a:pt x="0" y="56"/>
                  <a:pt x="0" y="104"/>
                </a:cubicBezTo>
                <a:cubicBezTo>
                  <a:pt x="0" y="152"/>
                  <a:pt x="72" y="256"/>
                  <a:pt x="144" y="296"/>
                </a:cubicBezTo>
                <a:cubicBezTo>
                  <a:pt x="216" y="336"/>
                  <a:pt x="324" y="340"/>
                  <a:pt x="432" y="344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6" name="Line 81"/>
          <p:cNvSpPr>
            <a:spLocks noChangeShapeType="1"/>
          </p:cNvSpPr>
          <p:nvPr/>
        </p:nvSpPr>
        <p:spPr bwMode="auto">
          <a:xfrm>
            <a:off x="457200" y="1981200"/>
            <a:ext cx="3810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7" name="Line 82"/>
          <p:cNvSpPr>
            <a:spLocks noChangeShapeType="1"/>
          </p:cNvSpPr>
          <p:nvPr/>
        </p:nvSpPr>
        <p:spPr bwMode="auto">
          <a:xfrm>
            <a:off x="990600" y="3124200"/>
            <a:ext cx="274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8" name="Line 83"/>
          <p:cNvSpPr>
            <a:spLocks noChangeShapeType="1"/>
          </p:cNvSpPr>
          <p:nvPr/>
        </p:nvSpPr>
        <p:spPr bwMode="auto">
          <a:xfrm>
            <a:off x="2362200" y="1447800"/>
            <a:ext cx="0" cy="2667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9" name="Oval 84"/>
          <p:cNvSpPr>
            <a:spLocks noChangeArrowheads="1"/>
          </p:cNvSpPr>
          <p:nvPr/>
        </p:nvSpPr>
        <p:spPr bwMode="auto">
          <a:xfrm>
            <a:off x="1066800" y="2209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4840" name="Oval 85"/>
          <p:cNvSpPr>
            <a:spLocks noChangeArrowheads="1"/>
          </p:cNvSpPr>
          <p:nvPr/>
        </p:nvSpPr>
        <p:spPr bwMode="auto">
          <a:xfrm>
            <a:off x="3352800" y="2209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4841" name="Freeform 86"/>
          <p:cNvSpPr>
            <a:spLocks/>
          </p:cNvSpPr>
          <p:nvPr/>
        </p:nvSpPr>
        <p:spPr bwMode="auto">
          <a:xfrm>
            <a:off x="1981200" y="1905000"/>
            <a:ext cx="762000" cy="152400"/>
          </a:xfrm>
          <a:custGeom>
            <a:avLst/>
            <a:gdLst>
              <a:gd name="T0" fmla="*/ 1344083333 w 432"/>
              <a:gd name="T1" fmla="*/ 207372857 h 112"/>
              <a:gd name="T2" fmla="*/ 896055556 w 432"/>
              <a:gd name="T3" fmla="*/ 29624111 h 112"/>
              <a:gd name="T4" fmla="*/ 448027778 w 432"/>
              <a:gd name="T5" fmla="*/ 29624111 h 112"/>
              <a:gd name="T6" fmla="*/ 0 w 432"/>
              <a:gd name="T7" fmla="*/ 207372857 h 1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32" h="112">
                <a:moveTo>
                  <a:pt x="432" y="112"/>
                </a:moveTo>
                <a:cubicBezTo>
                  <a:pt x="384" y="72"/>
                  <a:pt x="336" y="32"/>
                  <a:pt x="288" y="16"/>
                </a:cubicBezTo>
                <a:cubicBezTo>
                  <a:pt x="240" y="0"/>
                  <a:pt x="192" y="0"/>
                  <a:pt x="144" y="16"/>
                </a:cubicBezTo>
                <a:cubicBezTo>
                  <a:pt x="96" y="32"/>
                  <a:pt x="48" y="72"/>
                  <a:pt x="0" y="112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2" name="Freeform 87"/>
          <p:cNvSpPr>
            <a:spLocks/>
          </p:cNvSpPr>
          <p:nvPr/>
        </p:nvSpPr>
        <p:spPr bwMode="auto">
          <a:xfrm rot="-268030">
            <a:off x="1600200" y="3048000"/>
            <a:ext cx="1600200" cy="609600"/>
          </a:xfrm>
          <a:custGeom>
            <a:avLst/>
            <a:gdLst>
              <a:gd name="T0" fmla="*/ 0 w 960"/>
              <a:gd name="T1" fmla="*/ 0 h 288"/>
              <a:gd name="T2" fmla="*/ 400100006 w 960"/>
              <a:gd name="T3" fmla="*/ 860213333 h 288"/>
              <a:gd name="T4" fmla="*/ 1333666688 w 960"/>
              <a:gd name="T5" fmla="*/ 1290320000 h 288"/>
              <a:gd name="T6" fmla="*/ 2147483647 w 960"/>
              <a:gd name="T7" fmla="*/ 860213333 h 288"/>
              <a:gd name="T8" fmla="*/ 2147483647 w 960"/>
              <a:gd name="T9" fmla="*/ 215053333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60" h="288">
                <a:moveTo>
                  <a:pt x="0" y="0"/>
                </a:moveTo>
                <a:cubicBezTo>
                  <a:pt x="32" y="72"/>
                  <a:pt x="64" y="144"/>
                  <a:pt x="144" y="192"/>
                </a:cubicBezTo>
                <a:cubicBezTo>
                  <a:pt x="224" y="240"/>
                  <a:pt x="368" y="288"/>
                  <a:pt x="480" y="288"/>
                </a:cubicBezTo>
                <a:cubicBezTo>
                  <a:pt x="592" y="288"/>
                  <a:pt x="736" y="232"/>
                  <a:pt x="816" y="192"/>
                </a:cubicBezTo>
                <a:cubicBezTo>
                  <a:pt x="896" y="152"/>
                  <a:pt x="936" y="72"/>
                  <a:pt x="960" y="48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3" name="Freeform 88"/>
          <p:cNvSpPr>
            <a:spLocks/>
          </p:cNvSpPr>
          <p:nvPr/>
        </p:nvSpPr>
        <p:spPr bwMode="auto">
          <a:xfrm>
            <a:off x="2057400" y="2197100"/>
            <a:ext cx="609600" cy="88900"/>
          </a:xfrm>
          <a:custGeom>
            <a:avLst/>
            <a:gdLst>
              <a:gd name="T0" fmla="*/ 0 w 384"/>
              <a:gd name="T1" fmla="*/ 141128750 h 56"/>
              <a:gd name="T2" fmla="*/ 362902500 w 384"/>
              <a:gd name="T3" fmla="*/ 20161250 h 56"/>
              <a:gd name="T4" fmla="*/ 604837500 w 384"/>
              <a:gd name="T5" fmla="*/ 20161250 h 56"/>
              <a:gd name="T6" fmla="*/ 967740000 w 384"/>
              <a:gd name="T7" fmla="*/ 141128750 h 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84" h="56">
                <a:moveTo>
                  <a:pt x="0" y="56"/>
                </a:moveTo>
                <a:cubicBezTo>
                  <a:pt x="52" y="36"/>
                  <a:pt x="104" y="16"/>
                  <a:pt x="144" y="8"/>
                </a:cubicBezTo>
                <a:cubicBezTo>
                  <a:pt x="184" y="0"/>
                  <a:pt x="200" y="0"/>
                  <a:pt x="240" y="8"/>
                </a:cubicBezTo>
                <a:cubicBezTo>
                  <a:pt x="280" y="16"/>
                  <a:pt x="332" y="36"/>
                  <a:pt x="384" y="5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4" name="Text Box 89"/>
          <p:cNvSpPr txBox="1">
            <a:spLocks noChangeArrowheads="1"/>
          </p:cNvSpPr>
          <p:nvPr/>
        </p:nvSpPr>
        <p:spPr bwMode="auto">
          <a:xfrm>
            <a:off x="574675" y="457200"/>
            <a:ext cx="29606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No misalignment</a:t>
            </a:r>
          </a:p>
        </p:txBody>
      </p:sp>
      <p:sp>
        <p:nvSpPr>
          <p:cNvPr id="218202" name="Text Box 90"/>
          <p:cNvSpPr txBox="1">
            <a:spLocks noChangeArrowheads="1"/>
          </p:cNvSpPr>
          <p:nvPr/>
        </p:nvSpPr>
        <p:spPr bwMode="auto">
          <a:xfrm>
            <a:off x="4187825" y="457200"/>
            <a:ext cx="46609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Anterior rotation on right</a:t>
            </a:r>
          </a:p>
        </p:txBody>
      </p:sp>
      <p:sp>
        <p:nvSpPr>
          <p:cNvPr id="34846" name="Text Box 91"/>
          <p:cNvSpPr txBox="1">
            <a:spLocks noChangeArrowheads="1"/>
          </p:cNvSpPr>
          <p:nvPr/>
        </p:nvSpPr>
        <p:spPr bwMode="auto">
          <a:xfrm>
            <a:off x="1660525" y="4624388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4847" name="Text Box 92"/>
          <p:cNvSpPr txBox="1">
            <a:spLocks noChangeArrowheads="1"/>
          </p:cNvSpPr>
          <p:nvPr/>
        </p:nvSpPr>
        <p:spPr bwMode="auto">
          <a:xfrm>
            <a:off x="1355725" y="4624388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18205" name="Text Box 93"/>
          <p:cNvSpPr txBox="1">
            <a:spLocks noChangeArrowheads="1"/>
          </p:cNvSpPr>
          <p:nvPr/>
        </p:nvSpPr>
        <p:spPr bwMode="auto">
          <a:xfrm>
            <a:off x="1177925" y="5029200"/>
            <a:ext cx="2762250" cy="94615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How would this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 palpate?</a:t>
            </a:r>
          </a:p>
        </p:txBody>
      </p:sp>
      <p:sp>
        <p:nvSpPr>
          <p:cNvPr id="218207" name="Text Box 95"/>
          <p:cNvSpPr txBox="1">
            <a:spLocks noChangeArrowheads="1"/>
          </p:cNvSpPr>
          <p:nvPr/>
        </p:nvSpPr>
        <p:spPr bwMode="auto">
          <a:xfrm>
            <a:off x="5181600" y="5029200"/>
            <a:ext cx="2762250" cy="94615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How would this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 palpate?</a:t>
            </a:r>
          </a:p>
        </p:txBody>
      </p:sp>
    </p:spTree>
    <p:extLst>
      <p:ext uri="{BB962C8B-B14F-4D97-AF65-F5344CB8AC3E}">
        <p14:creationId xmlns:p14="http://schemas.microsoft.com/office/powerpoint/2010/main" val="26519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49" grpId="0" animBg="1"/>
      <p:bldP spid="218150" grpId="0" animBg="1"/>
      <p:bldP spid="218151" grpId="0" animBg="1"/>
      <p:bldP spid="218152" grpId="0" animBg="1"/>
      <p:bldP spid="218153" grpId="0" animBg="1"/>
      <p:bldP spid="218154" grpId="0" animBg="1"/>
      <p:bldP spid="218155" grpId="0" animBg="1"/>
      <p:bldP spid="218156" grpId="0" animBg="1"/>
      <p:bldP spid="218157" grpId="0" animBg="1"/>
      <p:bldP spid="218158" grpId="0" animBg="1"/>
      <p:bldP spid="218159" grpId="0" animBg="1"/>
      <p:bldP spid="218160" grpId="0" animBg="1"/>
      <p:bldP spid="218161" grpId="0" animBg="1"/>
      <p:bldP spid="218202" grpId="0"/>
      <p:bldP spid="218205" grpId="0" animBg="1"/>
      <p:bldP spid="21820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8" name="Oval 4"/>
          <p:cNvSpPr>
            <a:spLocks noChangeArrowheads="1"/>
          </p:cNvSpPr>
          <p:nvPr/>
        </p:nvSpPr>
        <p:spPr bwMode="auto">
          <a:xfrm rot="939252">
            <a:off x="1600200" y="1841500"/>
            <a:ext cx="6096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36549" name="Oval 5"/>
          <p:cNvSpPr>
            <a:spLocks noChangeArrowheads="1"/>
          </p:cNvSpPr>
          <p:nvPr/>
        </p:nvSpPr>
        <p:spPr bwMode="auto">
          <a:xfrm rot="-1644283">
            <a:off x="2895600" y="1676400"/>
            <a:ext cx="6096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36550" name="Freeform 6"/>
          <p:cNvSpPr>
            <a:spLocks/>
          </p:cNvSpPr>
          <p:nvPr/>
        </p:nvSpPr>
        <p:spPr bwMode="auto">
          <a:xfrm rot="-1407988">
            <a:off x="2057400" y="2667000"/>
            <a:ext cx="1119188" cy="630238"/>
          </a:xfrm>
          <a:custGeom>
            <a:avLst/>
            <a:gdLst>
              <a:gd name="T0" fmla="*/ 0 w 816"/>
              <a:gd name="T1" fmla="*/ 0 h 200"/>
              <a:gd name="T2" fmla="*/ 270887386 w 816"/>
              <a:gd name="T3" fmla="*/ 1429918637 h 200"/>
              <a:gd name="T4" fmla="*/ 1083548171 w 816"/>
              <a:gd name="T5" fmla="*/ 1906558183 h 200"/>
              <a:gd name="T6" fmla="*/ 1535026690 w 816"/>
              <a:gd name="T7" fmla="*/ 953279092 h 2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16" h="200">
                <a:moveTo>
                  <a:pt x="0" y="0"/>
                </a:moveTo>
                <a:cubicBezTo>
                  <a:pt x="24" y="56"/>
                  <a:pt x="48" y="112"/>
                  <a:pt x="144" y="144"/>
                </a:cubicBezTo>
                <a:cubicBezTo>
                  <a:pt x="240" y="176"/>
                  <a:pt x="464" y="200"/>
                  <a:pt x="576" y="192"/>
                </a:cubicBezTo>
                <a:cubicBezTo>
                  <a:pt x="688" y="184"/>
                  <a:pt x="752" y="140"/>
                  <a:pt x="816" y="9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1" name="Freeform 7"/>
          <p:cNvSpPr>
            <a:spLocks/>
          </p:cNvSpPr>
          <p:nvPr/>
        </p:nvSpPr>
        <p:spPr bwMode="auto">
          <a:xfrm rot="-420076">
            <a:off x="838200" y="1981200"/>
            <a:ext cx="914400" cy="546100"/>
          </a:xfrm>
          <a:custGeom>
            <a:avLst/>
            <a:gdLst>
              <a:gd name="T0" fmla="*/ 1451610000 w 576"/>
              <a:gd name="T1" fmla="*/ 262096250 h 344"/>
              <a:gd name="T2" fmla="*/ 725805000 w 576"/>
              <a:gd name="T3" fmla="*/ 141128750 h 344"/>
              <a:gd name="T4" fmla="*/ 362902500 w 576"/>
              <a:gd name="T5" fmla="*/ 20161250 h 344"/>
              <a:gd name="T6" fmla="*/ 0 w 576"/>
              <a:gd name="T7" fmla="*/ 262096250 h 344"/>
              <a:gd name="T8" fmla="*/ 362902500 w 576"/>
              <a:gd name="T9" fmla="*/ 745966250 h 344"/>
              <a:gd name="T10" fmla="*/ 1088707500 w 576"/>
              <a:gd name="T11" fmla="*/ 866933750 h 3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6" h="344">
                <a:moveTo>
                  <a:pt x="576" y="104"/>
                </a:moveTo>
                <a:cubicBezTo>
                  <a:pt x="468" y="88"/>
                  <a:pt x="360" y="72"/>
                  <a:pt x="288" y="56"/>
                </a:cubicBezTo>
                <a:cubicBezTo>
                  <a:pt x="216" y="40"/>
                  <a:pt x="192" y="0"/>
                  <a:pt x="144" y="8"/>
                </a:cubicBezTo>
                <a:cubicBezTo>
                  <a:pt x="96" y="16"/>
                  <a:pt x="0" y="56"/>
                  <a:pt x="0" y="104"/>
                </a:cubicBezTo>
                <a:cubicBezTo>
                  <a:pt x="0" y="152"/>
                  <a:pt x="72" y="256"/>
                  <a:pt x="144" y="296"/>
                </a:cubicBezTo>
                <a:cubicBezTo>
                  <a:pt x="216" y="336"/>
                  <a:pt x="324" y="340"/>
                  <a:pt x="432" y="344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2" name="Freeform 8"/>
          <p:cNvSpPr>
            <a:spLocks/>
          </p:cNvSpPr>
          <p:nvPr/>
        </p:nvSpPr>
        <p:spPr bwMode="auto">
          <a:xfrm rot="21005430" flipH="1">
            <a:off x="3351213" y="1744663"/>
            <a:ext cx="838200" cy="533400"/>
          </a:xfrm>
          <a:custGeom>
            <a:avLst/>
            <a:gdLst>
              <a:gd name="T0" fmla="*/ 1219755625 w 576"/>
              <a:gd name="T1" fmla="*/ 250046756 h 344"/>
              <a:gd name="T2" fmla="*/ 609877813 w 576"/>
              <a:gd name="T3" fmla="*/ 134641634 h 344"/>
              <a:gd name="T4" fmla="*/ 304938906 w 576"/>
              <a:gd name="T5" fmla="*/ 19234962 h 344"/>
              <a:gd name="T6" fmla="*/ 0 w 576"/>
              <a:gd name="T7" fmla="*/ 250046756 h 344"/>
              <a:gd name="T8" fmla="*/ 304938906 w 576"/>
              <a:gd name="T9" fmla="*/ 711673444 h 344"/>
              <a:gd name="T10" fmla="*/ 914816719 w 576"/>
              <a:gd name="T11" fmla="*/ 827080116 h 3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6" h="344">
                <a:moveTo>
                  <a:pt x="576" y="104"/>
                </a:moveTo>
                <a:cubicBezTo>
                  <a:pt x="468" y="88"/>
                  <a:pt x="360" y="72"/>
                  <a:pt x="288" y="56"/>
                </a:cubicBezTo>
                <a:cubicBezTo>
                  <a:pt x="216" y="40"/>
                  <a:pt x="192" y="0"/>
                  <a:pt x="144" y="8"/>
                </a:cubicBezTo>
                <a:cubicBezTo>
                  <a:pt x="96" y="16"/>
                  <a:pt x="0" y="56"/>
                  <a:pt x="0" y="104"/>
                </a:cubicBezTo>
                <a:cubicBezTo>
                  <a:pt x="0" y="152"/>
                  <a:pt x="72" y="256"/>
                  <a:pt x="144" y="296"/>
                </a:cubicBezTo>
                <a:cubicBezTo>
                  <a:pt x="216" y="336"/>
                  <a:pt x="324" y="340"/>
                  <a:pt x="432" y="344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3" name="Line 9"/>
          <p:cNvSpPr>
            <a:spLocks noChangeShapeType="1"/>
          </p:cNvSpPr>
          <p:nvPr/>
        </p:nvSpPr>
        <p:spPr bwMode="auto">
          <a:xfrm flipV="1">
            <a:off x="762000" y="1600200"/>
            <a:ext cx="3429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4" name="Line 10"/>
          <p:cNvSpPr>
            <a:spLocks noChangeShapeType="1"/>
          </p:cNvSpPr>
          <p:nvPr/>
        </p:nvSpPr>
        <p:spPr bwMode="auto">
          <a:xfrm flipV="1">
            <a:off x="838200" y="2667000"/>
            <a:ext cx="32766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5" name="Line 11"/>
          <p:cNvSpPr>
            <a:spLocks noChangeShapeType="1"/>
          </p:cNvSpPr>
          <p:nvPr/>
        </p:nvSpPr>
        <p:spPr bwMode="auto">
          <a:xfrm>
            <a:off x="2362200" y="914400"/>
            <a:ext cx="457200" cy="3429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6" name="Oval 12"/>
          <p:cNvSpPr>
            <a:spLocks noChangeArrowheads="1"/>
          </p:cNvSpPr>
          <p:nvPr/>
        </p:nvSpPr>
        <p:spPr bwMode="auto">
          <a:xfrm>
            <a:off x="1219200" y="21336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36557" name="Oval 13"/>
          <p:cNvSpPr>
            <a:spLocks noChangeArrowheads="1"/>
          </p:cNvSpPr>
          <p:nvPr/>
        </p:nvSpPr>
        <p:spPr bwMode="auto">
          <a:xfrm>
            <a:off x="3505200" y="1905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36558" name="Freeform 14"/>
          <p:cNvSpPr>
            <a:spLocks/>
          </p:cNvSpPr>
          <p:nvPr/>
        </p:nvSpPr>
        <p:spPr bwMode="auto">
          <a:xfrm rot="-427501">
            <a:off x="2127250" y="1676400"/>
            <a:ext cx="685800" cy="168275"/>
          </a:xfrm>
          <a:custGeom>
            <a:avLst/>
            <a:gdLst>
              <a:gd name="T0" fmla="*/ 1088707500 w 432"/>
              <a:gd name="T1" fmla="*/ 252825675 h 112"/>
              <a:gd name="T2" fmla="*/ 725805000 w 432"/>
              <a:gd name="T3" fmla="*/ 36117524 h 112"/>
              <a:gd name="T4" fmla="*/ 362902500 w 432"/>
              <a:gd name="T5" fmla="*/ 36117524 h 112"/>
              <a:gd name="T6" fmla="*/ 0 w 432"/>
              <a:gd name="T7" fmla="*/ 252825675 h 1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32" h="112">
                <a:moveTo>
                  <a:pt x="432" y="112"/>
                </a:moveTo>
                <a:cubicBezTo>
                  <a:pt x="384" y="72"/>
                  <a:pt x="336" y="32"/>
                  <a:pt x="288" y="16"/>
                </a:cubicBezTo>
                <a:cubicBezTo>
                  <a:pt x="240" y="0"/>
                  <a:pt x="192" y="0"/>
                  <a:pt x="144" y="16"/>
                </a:cubicBezTo>
                <a:cubicBezTo>
                  <a:pt x="96" y="32"/>
                  <a:pt x="48" y="72"/>
                  <a:pt x="0" y="112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9" name="Freeform 15"/>
          <p:cNvSpPr>
            <a:spLocks/>
          </p:cNvSpPr>
          <p:nvPr/>
        </p:nvSpPr>
        <p:spPr bwMode="auto">
          <a:xfrm rot="-571622">
            <a:off x="1828800" y="2895600"/>
            <a:ext cx="1600200" cy="609600"/>
          </a:xfrm>
          <a:custGeom>
            <a:avLst/>
            <a:gdLst>
              <a:gd name="T0" fmla="*/ 0 w 960"/>
              <a:gd name="T1" fmla="*/ 0 h 288"/>
              <a:gd name="T2" fmla="*/ 400100006 w 960"/>
              <a:gd name="T3" fmla="*/ 860213333 h 288"/>
              <a:gd name="T4" fmla="*/ 1333666688 w 960"/>
              <a:gd name="T5" fmla="*/ 1290320000 h 288"/>
              <a:gd name="T6" fmla="*/ 2147483647 w 960"/>
              <a:gd name="T7" fmla="*/ 860213333 h 288"/>
              <a:gd name="T8" fmla="*/ 2147483647 w 960"/>
              <a:gd name="T9" fmla="*/ 215053333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60" h="288">
                <a:moveTo>
                  <a:pt x="0" y="0"/>
                </a:moveTo>
                <a:cubicBezTo>
                  <a:pt x="32" y="72"/>
                  <a:pt x="64" y="144"/>
                  <a:pt x="144" y="192"/>
                </a:cubicBezTo>
                <a:cubicBezTo>
                  <a:pt x="224" y="240"/>
                  <a:pt x="368" y="288"/>
                  <a:pt x="480" y="288"/>
                </a:cubicBezTo>
                <a:cubicBezTo>
                  <a:pt x="592" y="288"/>
                  <a:pt x="736" y="232"/>
                  <a:pt x="816" y="192"/>
                </a:cubicBezTo>
                <a:cubicBezTo>
                  <a:pt x="896" y="152"/>
                  <a:pt x="936" y="72"/>
                  <a:pt x="960" y="48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0" name="Freeform 16"/>
          <p:cNvSpPr>
            <a:spLocks/>
          </p:cNvSpPr>
          <p:nvPr/>
        </p:nvSpPr>
        <p:spPr bwMode="auto">
          <a:xfrm rot="-842174">
            <a:off x="2209800" y="2057400"/>
            <a:ext cx="609600" cy="88900"/>
          </a:xfrm>
          <a:custGeom>
            <a:avLst/>
            <a:gdLst>
              <a:gd name="T0" fmla="*/ 0 w 384"/>
              <a:gd name="T1" fmla="*/ 141128750 h 56"/>
              <a:gd name="T2" fmla="*/ 362902500 w 384"/>
              <a:gd name="T3" fmla="*/ 20161250 h 56"/>
              <a:gd name="T4" fmla="*/ 604837500 w 384"/>
              <a:gd name="T5" fmla="*/ 20161250 h 56"/>
              <a:gd name="T6" fmla="*/ 967740000 w 384"/>
              <a:gd name="T7" fmla="*/ 141128750 h 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84" h="56">
                <a:moveTo>
                  <a:pt x="0" y="56"/>
                </a:moveTo>
                <a:cubicBezTo>
                  <a:pt x="52" y="36"/>
                  <a:pt x="104" y="16"/>
                  <a:pt x="144" y="8"/>
                </a:cubicBezTo>
                <a:cubicBezTo>
                  <a:pt x="184" y="0"/>
                  <a:pt x="200" y="0"/>
                  <a:pt x="240" y="8"/>
                </a:cubicBezTo>
                <a:cubicBezTo>
                  <a:pt x="280" y="16"/>
                  <a:pt x="332" y="36"/>
                  <a:pt x="384" y="5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1" name="Text Box 17"/>
          <p:cNvSpPr txBox="1">
            <a:spLocks noChangeArrowheads="1"/>
          </p:cNvSpPr>
          <p:nvPr/>
        </p:nvSpPr>
        <p:spPr bwMode="auto">
          <a:xfrm>
            <a:off x="149225" y="304800"/>
            <a:ext cx="46609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Anterior rotation on right</a:t>
            </a:r>
          </a:p>
        </p:txBody>
      </p:sp>
      <p:sp>
        <p:nvSpPr>
          <p:cNvPr id="236562" name="Text Box 18"/>
          <p:cNvSpPr txBox="1">
            <a:spLocks noChangeArrowheads="1"/>
          </p:cNvSpPr>
          <p:nvPr/>
        </p:nvSpPr>
        <p:spPr bwMode="auto">
          <a:xfrm>
            <a:off x="4648200" y="1143000"/>
            <a:ext cx="4225925" cy="519113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We analyze listings by:</a:t>
            </a:r>
          </a:p>
        </p:txBody>
      </p:sp>
      <p:sp>
        <p:nvSpPr>
          <p:cNvPr id="236563" name="Text Box 19"/>
          <p:cNvSpPr txBox="1">
            <a:spLocks noChangeArrowheads="1"/>
          </p:cNvSpPr>
          <p:nvPr/>
        </p:nvSpPr>
        <p:spPr bwMode="auto">
          <a:xfrm>
            <a:off x="4860925" y="1978025"/>
            <a:ext cx="1223963" cy="519113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X-ray</a:t>
            </a:r>
          </a:p>
        </p:txBody>
      </p:sp>
      <p:sp>
        <p:nvSpPr>
          <p:cNvPr id="236564" name="Text Box 20"/>
          <p:cNvSpPr txBox="1">
            <a:spLocks noChangeArrowheads="1"/>
          </p:cNvSpPr>
          <p:nvPr/>
        </p:nvSpPr>
        <p:spPr bwMode="auto">
          <a:xfrm>
            <a:off x="4876800" y="2667000"/>
            <a:ext cx="3143250" cy="94615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Palpation: motion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            muscle</a:t>
            </a:r>
          </a:p>
        </p:txBody>
      </p:sp>
      <p:sp>
        <p:nvSpPr>
          <p:cNvPr id="236566" name="Text Box 22"/>
          <p:cNvSpPr txBox="1">
            <a:spLocks noChangeArrowheads="1"/>
          </p:cNvSpPr>
          <p:nvPr/>
        </p:nvSpPr>
        <p:spPr bwMode="auto">
          <a:xfrm>
            <a:off x="1020763" y="4419600"/>
            <a:ext cx="6942137" cy="1373188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B.J. taught us how malformations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 lead us to wrong conclusions and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  the importance of recognizing them. </a:t>
            </a:r>
          </a:p>
        </p:txBody>
      </p:sp>
    </p:spTree>
    <p:extLst>
      <p:ext uri="{BB962C8B-B14F-4D97-AF65-F5344CB8AC3E}">
        <p14:creationId xmlns:p14="http://schemas.microsoft.com/office/powerpoint/2010/main" val="407963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8" grpId="0" animBg="1"/>
      <p:bldP spid="236549" grpId="0" animBg="1"/>
      <p:bldP spid="236550" grpId="0" animBg="1"/>
      <p:bldP spid="236551" grpId="0" animBg="1"/>
      <p:bldP spid="236552" grpId="0" animBg="1"/>
      <p:bldP spid="236553" grpId="0" animBg="1"/>
      <p:bldP spid="236554" grpId="0" animBg="1"/>
      <p:bldP spid="236555" grpId="0" animBg="1"/>
      <p:bldP spid="236556" grpId="0" animBg="1"/>
      <p:bldP spid="236557" grpId="0" animBg="1"/>
      <p:bldP spid="236558" grpId="0" animBg="1"/>
      <p:bldP spid="236559" grpId="0" animBg="1"/>
      <p:bldP spid="236560" grpId="0" animBg="1"/>
      <p:bldP spid="236561" grpId="0"/>
      <p:bldP spid="236562" grpId="0" animBg="1"/>
      <p:bldP spid="236563" grpId="0" animBg="1"/>
      <p:bldP spid="236564" grpId="0" animBg="1"/>
      <p:bldP spid="23656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So how do we overcome the role malformation  plays in determining ‘exactly’ how atlas displaces?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97336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2057400" y="990600"/>
            <a:ext cx="4784725" cy="1228725"/>
          </a:xfrm>
          <a:prstGeom prst="rect">
            <a:avLst/>
          </a:prstGeom>
          <a:solidFill>
            <a:srgbClr val="CCFFFF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Malformations of the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 Foramen Magnum..</a:t>
            </a:r>
          </a:p>
        </p:txBody>
      </p:sp>
      <p:sp>
        <p:nvSpPr>
          <p:cNvPr id="254981" name="Text Box 5"/>
          <p:cNvSpPr txBox="1">
            <a:spLocks noChangeArrowheads="1"/>
          </p:cNvSpPr>
          <p:nvPr/>
        </p:nvSpPr>
        <p:spPr bwMode="auto">
          <a:xfrm>
            <a:off x="1163638" y="3027363"/>
            <a:ext cx="6738937" cy="1228725"/>
          </a:xfrm>
          <a:prstGeom prst="rect">
            <a:avLst/>
          </a:prstGeom>
          <a:solidFill>
            <a:srgbClr val="CCFFFF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  ...and their influence on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Vertebral Subluxation analysis</a:t>
            </a:r>
          </a:p>
        </p:txBody>
      </p:sp>
    </p:spTree>
    <p:extLst>
      <p:ext uri="{BB962C8B-B14F-4D97-AF65-F5344CB8AC3E}">
        <p14:creationId xmlns:p14="http://schemas.microsoft.com/office/powerpoint/2010/main" val="113930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8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4"/>
          <p:cNvSpPr txBox="1">
            <a:spLocks noChangeArrowheads="1"/>
          </p:cNvSpPr>
          <p:nvPr/>
        </p:nvSpPr>
        <p:spPr bwMode="auto">
          <a:xfrm>
            <a:off x="228600" y="228600"/>
            <a:ext cx="4030663" cy="2227263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In many ways when two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vertebra meet at the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articulation they are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“many times” mirror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images to each other. </a:t>
            </a:r>
          </a:p>
        </p:txBody>
      </p:sp>
      <p:pic>
        <p:nvPicPr>
          <p:cNvPr id="39939" name="Picture 8" descr="ASR-RtPro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44196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93" name="Text Box 9"/>
          <p:cNvSpPr txBox="1">
            <a:spLocks noChangeArrowheads="1"/>
          </p:cNvSpPr>
          <p:nvPr/>
        </p:nvSpPr>
        <p:spPr bwMode="auto">
          <a:xfrm>
            <a:off x="4597400" y="4343400"/>
            <a:ext cx="4546600" cy="94615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The atlanto-occipito joint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will have matching slopes..</a:t>
            </a:r>
          </a:p>
        </p:txBody>
      </p:sp>
      <p:sp>
        <p:nvSpPr>
          <p:cNvPr id="272394" name="Text Box 10"/>
          <p:cNvSpPr txBox="1">
            <a:spLocks noChangeArrowheads="1"/>
          </p:cNvSpPr>
          <p:nvPr/>
        </p:nvSpPr>
        <p:spPr bwMode="auto">
          <a:xfrm>
            <a:off x="685800" y="5791200"/>
            <a:ext cx="6435725" cy="519113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and matching convexities/concavities.</a:t>
            </a:r>
          </a:p>
        </p:txBody>
      </p:sp>
      <p:sp>
        <p:nvSpPr>
          <p:cNvPr id="272395" name="Text Box 11"/>
          <p:cNvSpPr txBox="1">
            <a:spLocks noChangeArrowheads="1"/>
          </p:cNvSpPr>
          <p:nvPr/>
        </p:nvSpPr>
        <p:spPr bwMode="auto">
          <a:xfrm>
            <a:off x="4572000" y="1295400"/>
            <a:ext cx="4411663" cy="2227263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The antero lateral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margins are very reliable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areas for seeing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misalignment but are not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seen on standard x-rays.</a:t>
            </a:r>
          </a:p>
        </p:txBody>
      </p:sp>
      <p:sp>
        <p:nvSpPr>
          <p:cNvPr id="272396" name="Line 12"/>
          <p:cNvSpPr>
            <a:spLocks noChangeShapeType="1"/>
          </p:cNvSpPr>
          <p:nvPr/>
        </p:nvSpPr>
        <p:spPr bwMode="auto">
          <a:xfrm flipH="1">
            <a:off x="3429000" y="2438400"/>
            <a:ext cx="9906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97" name="Line 13"/>
          <p:cNvSpPr>
            <a:spLocks noChangeShapeType="1"/>
          </p:cNvSpPr>
          <p:nvPr/>
        </p:nvSpPr>
        <p:spPr bwMode="auto">
          <a:xfrm flipH="1" flipV="1">
            <a:off x="3200400" y="3581400"/>
            <a:ext cx="1219200" cy="1219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98" name="Line 14"/>
          <p:cNvSpPr>
            <a:spLocks noChangeShapeType="1"/>
          </p:cNvSpPr>
          <p:nvPr/>
        </p:nvSpPr>
        <p:spPr bwMode="auto">
          <a:xfrm flipV="1">
            <a:off x="1524000" y="3962400"/>
            <a:ext cx="0" cy="167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99" name="Freeform 15"/>
          <p:cNvSpPr>
            <a:spLocks/>
          </p:cNvSpPr>
          <p:nvPr/>
        </p:nvSpPr>
        <p:spPr bwMode="auto">
          <a:xfrm>
            <a:off x="685800" y="3124200"/>
            <a:ext cx="1371600" cy="457200"/>
          </a:xfrm>
          <a:custGeom>
            <a:avLst/>
            <a:gdLst>
              <a:gd name="T0" fmla="*/ 0 w 864"/>
              <a:gd name="T1" fmla="*/ 0 h 288"/>
              <a:gd name="T2" fmla="*/ 362902500 w 864"/>
              <a:gd name="T3" fmla="*/ 362902500 h 288"/>
              <a:gd name="T4" fmla="*/ 846772500 w 864"/>
              <a:gd name="T5" fmla="*/ 604837500 h 288"/>
              <a:gd name="T6" fmla="*/ 1451610000 w 864"/>
              <a:gd name="T7" fmla="*/ 725805000 h 288"/>
              <a:gd name="T8" fmla="*/ 1935480000 w 864"/>
              <a:gd name="T9" fmla="*/ 604837500 h 288"/>
              <a:gd name="T10" fmla="*/ 2147483647 w 864"/>
              <a:gd name="T11" fmla="*/ 241935000 h 2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64" h="288">
                <a:moveTo>
                  <a:pt x="0" y="0"/>
                </a:moveTo>
                <a:cubicBezTo>
                  <a:pt x="44" y="52"/>
                  <a:pt x="88" y="104"/>
                  <a:pt x="144" y="144"/>
                </a:cubicBezTo>
                <a:cubicBezTo>
                  <a:pt x="200" y="184"/>
                  <a:pt x="264" y="216"/>
                  <a:pt x="336" y="240"/>
                </a:cubicBezTo>
                <a:cubicBezTo>
                  <a:pt x="408" y="264"/>
                  <a:pt x="504" y="288"/>
                  <a:pt x="576" y="288"/>
                </a:cubicBezTo>
                <a:cubicBezTo>
                  <a:pt x="648" y="288"/>
                  <a:pt x="720" y="272"/>
                  <a:pt x="768" y="240"/>
                </a:cubicBezTo>
                <a:cubicBezTo>
                  <a:pt x="816" y="208"/>
                  <a:pt x="840" y="152"/>
                  <a:pt x="864" y="9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401" name="Freeform 17"/>
          <p:cNvSpPr>
            <a:spLocks/>
          </p:cNvSpPr>
          <p:nvPr/>
        </p:nvSpPr>
        <p:spPr bwMode="auto">
          <a:xfrm>
            <a:off x="685800" y="3200400"/>
            <a:ext cx="1371600" cy="457200"/>
          </a:xfrm>
          <a:custGeom>
            <a:avLst/>
            <a:gdLst>
              <a:gd name="T0" fmla="*/ 0 w 864"/>
              <a:gd name="T1" fmla="*/ 0 h 288"/>
              <a:gd name="T2" fmla="*/ 362902500 w 864"/>
              <a:gd name="T3" fmla="*/ 362902500 h 288"/>
              <a:gd name="T4" fmla="*/ 846772500 w 864"/>
              <a:gd name="T5" fmla="*/ 604837500 h 288"/>
              <a:gd name="T6" fmla="*/ 1451610000 w 864"/>
              <a:gd name="T7" fmla="*/ 725805000 h 288"/>
              <a:gd name="T8" fmla="*/ 1935480000 w 864"/>
              <a:gd name="T9" fmla="*/ 604837500 h 288"/>
              <a:gd name="T10" fmla="*/ 2147483647 w 864"/>
              <a:gd name="T11" fmla="*/ 241935000 h 2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64" h="288">
                <a:moveTo>
                  <a:pt x="0" y="0"/>
                </a:moveTo>
                <a:cubicBezTo>
                  <a:pt x="44" y="52"/>
                  <a:pt x="88" y="104"/>
                  <a:pt x="144" y="144"/>
                </a:cubicBezTo>
                <a:cubicBezTo>
                  <a:pt x="200" y="184"/>
                  <a:pt x="264" y="216"/>
                  <a:pt x="336" y="240"/>
                </a:cubicBezTo>
                <a:cubicBezTo>
                  <a:pt x="408" y="264"/>
                  <a:pt x="504" y="288"/>
                  <a:pt x="576" y="288"/>
                </a:cubicBezTo>
                <a:cubicBezTo>
                  <a:pt x="648" y="288"/>
                  <a:pt x="720" y="272"/>
                  <a:pt x="768" y="240"/>
                </a:cubicBezTo>
                <a:cubicBezTo>
                  <a:pt x="816" y="208"/>
                  <a:pt x="840" y="152"/>
                  <a:pt x="864" y="9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403" name="Line 19"/>
          <p:cNvSpPr>
            <a:spLocks noChangeShapeType="1"/>
          </p:cNvSpPr>
          <p:nvPr/>
        </p:nvSpPr>
        <p:spPr bwMode="auto">
          <a:xfrm flipH="1">
            <a:off x="2743200" y="3352800"/>
            <a:ext cx="4572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405" name="Line 21"/>
          <p:cNvSpPr>
            <a:spLocks noChangeShapeType="1"/>
          </p:cNvSpPr>
          <p:nvPr/>
        </p:nvSpPr>
        <p:spPr bwMode="auto">
          <a:xfrm flipH="1">
            <a:off x="2819400" y="3429000"/>
            <a:ext cx="4572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9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393" grpId="0" animBg="1"/>
      <p:bldP spid="272394" grpId="0" animBg="1"/>
      <p:bldP spid="272395" grpId="0" animBg="1"/>
      <p:bldP spid="272396" grpId="0" animBg="1"/>
      <p:bldP spid="272397" grpId="0" animBg="1"/>
      <p:bldP spid="272398" grpId="0" animBg="1"/>
      <p:bldP spid="272399" grpId="0" animBg="1"/>
      <p:bldP spid="272401" grpId="0" animBg="1"/>
      <p:bldP spid="272403" grpId="0" animBg="1"/>
      <p:bldP spid="27240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3" descr="IMGP2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 Box 4"/>
          <p:cNvSpPr txBox="1">
            <a:spLocks noChangeArrowheads="1"/>
          </p:cNvSpPr>
          <p:nvPr/>
        </p:nvSpPr>
        <p:spPr bwMode="auto">
          <a:xfrm>
            <a:off x="228600" y="3810000"/>
            <a:ext cx="2697163" cy="6794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Comic Sans MS" pitchFamily="66" charset="0"/>
              </a:rPr>
              <a:t>Jenny Anne</a:t>
            </a:r>
          </a:p>
        </p:txBody>
      </p:sp>
      <p:sp>
        <p:nvSpPr>
          <p:cNvPr id="89092" name="Text Box 6"/>
          <p:cNvSpPr txBox="1">
            <a:spLocks noChangeArrowheads="1"/>
          </p:cNvSpPr>
          <p:nvPr/>
        </p:nvSpPr>
        <p:spPr bwMode="auto">
          <a:xfrm>
            <a:off x="3733800" y="3886200"/>
            <a:ext cx="1495425" cy="6794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Comic Sans MS" pitchFamily="66" charset="0"/>
              </a:rPr>
              <a:t>Jenny</a:t>
            </a:r>
          </a:p>
        </p:txBody>
      </p:sp>
      <p:sp>
        <p:nvSpPr>
          <p:cNvPr id="89093" name="Text Box 7"/>
          <p:cNvSpPr txBox="1">
            <a:spLocks noChangeArrowheads="1"/>
          </p:cNvSpPr>
          <p:nvPr/>
        </p:nvSpPr>
        <p:spPr bwMode="auto">
          <a:xfrm>
            <a:off x="7010400" y="3886200"/>
            <a:ext cx="1287463" cy="6794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Comic Sans MS" pitchFamily="66" charset="0"/>
              </a:rPr>
              <a:t>Anne</a:t>
            </a:r>
          </a:p>
        </p:txBody>
      </p:sp>
    </p:spTree>
    <p:extLst>
      <p:ext uri="{BB962C8B-B14F-4D97-AF65-F5344CB8AC3E}">
        <p14:creationId xmlns:p14="http://schemas.microsoft.com/office/powerpoint/2010/main" val="185062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328613" y="381000"/>
            <a:ext cx="4511675" cy="519113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Convergences also match:</a:t>
            </a:r>
          </a:p>
        </p:txBody>
      </p:sp>
      <p:sp>
        <p:nvSpPr>
          <p:cNvPr id="273413" name="Text Box 5"/>
          <p:cNvSpPr txBox="1">
            <a:spLocks noChangeArrowheads="1"/>
          </p:cNvSpPr>
          <p:nvPr/>
        </p:nvSpPr>
        <p:spPr bwMode="auto">
          <a:xfrm>
            <a:off x="4343400" y="1524000"/>
            <a:ext cx="4097338" cy="94615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If the right condyle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converges 30 degrees..</a:t>
            </a:r>
          </a:p>
        </p:txBody>
      </p:sp>
      <p:sp>
        <p:nvSpPr>
          <p:cNvPr id="273414" name="Text Box 6"/>
          <p:cNvSpPr txBox="1">
            <a:spLocks noChangeArrowheads="1"/>
          </p:cNvSpPr>
          <p:nvPr/>
        </p:nvSpPr>
        <p:spPr bwMode="auto">
          <a:xfrm>
            <a:off x="1371600" y="3124200"/>
            <a:ext cx="3209925" cy="2227263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..the right atlas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superior articular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surface will also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converge 30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degrees.</a:t>
            </a:r>
          </a:p>
        </p:txBody>
      </p:sp>
      <p:sp>
        <p:nvSpPr>
          <p:cNvPr id="273416" name="Oval 8"/>
          <p:cNvSpPr>
            <a:spLocks noChangeArrowheads="1"/>
          </p:cNvSpPr>
          <p:nvPr/>
        </p:nvSpPr>
        <p:spPr bwMode="auto">
          <a:xfrm rot="-1079579">
            <a:off x="6937375" y="3429000"/>
            <a:ext cx="854075" cy="1905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73417" name="Line 9"/>
          <p:cNvSpPr>
            <a:spLocks noChangeShapeType="1"/>
          </p:cNvSpPr>
          <p:nvPr/>
        </p:nvSpPr>
        <p:spPr bwMode="auto">
          <a:xfrm flipV="1">
            <a:off x="7924800" y="3200400"/>
            <a:ext cx="0" cy="213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3418" name="Line 10"/>
          <p:cNvSpPr>
            <a:spLocks noChangeShapeType="1"/>
          </p:cNvSpPr>
          <p:nvPr/>
        </p:nvSpPr>
        <p:spPr bwMode="auto">
          <a:xfrm flipH="1">
            <a:off x="6400800" y="5334000"/>
            <a:ext cx="152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3423" name="Line 15"/>
          <p:cNvSpPr>
            <a:spLocks noChangeShapeType="1"/>
          </p:cNvSpPr>
          <p:nvPr/>
        </p:nvSpPr>
        <p:spPr bwMode="auto">
          <a:xfrm>
            <a:off x="6934200" y="3124200"/>
            <a:ext cx="838200" cy="24384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3425" name="Oval 17"/>
          <p:cNvSpPr>
            <a:spLocks noChangeArrowheads="1"/>
          </p:cNvSpPr>
          <p:nvPr/>
        </p:nvSpPr>
        <p:spPr bwMode="auto">
          <a:xfrm rot="-1079579">
            <a:off x="6781800" y="3429000"/>
            <a:ext cx="854075" cy="1905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73426" name="Line 18"/>
          <p:cNvSpPr>
            <a:spLocks noChangeShapeType="1"/>
          </p:cNvSpPr>
          <p:nvPr/>
        </p:nvSpPr>
        <p:spPr bwMode="auto">
          <a:xfrm>
            <a:off x="6781800" y="3124200"/>
            <a:ext cx="838200" cy="2438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1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3" grpId="0" animBg="1"/>
      <p:bldP spid="273414" grpId="0" animBg="1"/>
      <p:bldP spid="273416" grpId="0" animBg="1"/>
      <p:bldP spid="273417" grpId="0" animBg="1"/>
      <p:bldP spid="273418" grpId="0" animBg="1"/>
      <p:bldP spid="273423" grpId="0" animBg="1"/>
      <p:bldP spid="273425" grpId="0" animBg="1"/>
      <p:bldP spid="2734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6" name="Text Box 4"/>
          <p:cNvSpPr txBox="1">
            <a:spLocks noChangeArrowheads="1"/>
          </p:cNvSpPr>
          <p:nvPr/>
        </p:nvSpPr>
        <p:spPr bwMode="auto">
          <a:xfrm>
            <a:off x="6169025" y="304800"/>
            <a:ext cx="2747963" cy="94615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If the right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condyle is large</a:t>
            </a:r>
          </a:p>
        </p:txBody>
      </p:sp>
      <p:sp>
        <p:nvSpPr>
          <p:cNvPr id="274437" name="Text Box 5"/>
          <p:cNvSpPr txBox="1">
            <a:spLocks noChangeArrowheads="1"/>
          </p:cNvSpPr>
          <p:nvPr/>
        </p:nvSpPr>
        <p:spPr bwMode="auto">
          <a:xfrm>
            <a:off x="4610100" y="3581400"/>
            <a:ext cx="4533900" cy="94615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The right sas of atlas will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be sized to match it.</a:t>
            </a:r>
          </a:p>
        </p:txBody>
      </p:sp>
      <p:sp>
        <p:nvSpPr>
          <p:cNvPr id="41988" name="Text Box 7"/>
          <p:cNvSpPr txBox="1">
            <a:spLocks noChangeArrowheads="1"/>
          </p:cNvSpPr>
          <p:nvPr/>
        </p:nvSpPr>
        <p:spPr bwMode="auto">
          <a:xfrm>
            <a:off x="465138" y="304800"/>
            <a:ext cx="2738437" cy="94615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If the left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condyle is small</a:t>
            </a:r>
          </a:p>
        </p:txBody>
      </p:sp>
      <p:sp>
        <p:nvSpPr>
          <p:cNvPr id="274440" name="Text Box 8"/>
          <p:cNvSpPr txBox="1">
            <a:spLocks noChangeArrowheads="1"/>
          </p:cNvSpPr>
          <p:nvPr/>
        </p:nvSpPr>
        <p:spPr bwMode="auto">
          <a:xfrm>
            <a:off x="0" y="3581400"/>
            <a:ext cx="4341813" cy="94615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The left sas of atlas will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be sized to match it</a:t>
            </a:r>
          </a:p>
        </p:txBody>
      </p:sp>
      <p:sp>
        <p:nvSpPr>
          <p:cNvPr id="274447" name="Oval 15"/>
          <p:cNvSpPr>
            <a:spLocks noChangeArrowheads="1"/>
          </p:cNvSpPr>
          <p:nvPr/>
        </p:nvSpPr>
        <p:spPr bwMode="auto">
          <a:xfrm rot="1134121">
            <a:off x="3421063" y="1677988"/>
            <a:ext cx="854075" cy="14478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74451" name="Oval 19"/>
          <p:cNvSpPr>
            <a:spLocks noChangeArrowheads="1"/>
          </p:cNvSpPr>
          <p:nvPr/>
        </p:nvSpPr>
        <p:spPr bwMode="auto">
          <a:xfrm rot="1140573">
            <a:off x="3287713" y="1677988"/>
            <a:ext cx="854075" cy="14478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74457" name="Oval 25"/>
          <p:cNvSpPr>
            <a:spLocks noChangeArrowheads="1"/>
          </p:cNvSpPr>
          <p:nvPr/>
        </p:nvSpPr>
        <p:spPr bwMode="auto">
          <a:xfrm rot="-1117308">
            <a:off x="5105400" y="1371600"/>
            <a:ext cx="854075" cy="1905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74460" name="Oval 28"/>
          <p:cNvSpPr>
            <a:spLocks noChangeArrowheads="1"/>
          </p:cNvSpPr>
          <p:nvPr/>
        </p:nvSpPr>
        <p:spPr bwMode="auto">
          <a:xfrm rot="-1117308">
            <a:off x="4953000" y="1371600"/>
            <a:ext cx="854075" cy="1905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0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6" grpId="0" animBg="1"/>
      <p:bldP spid="274437" grpId="0" animBg="1"/>
      <p:bldP spid="274440" grpId="0" animBg="1"/>
      <p:bldP spid="274447" grpId="0" animBg="1"/>
      <p:bldP spid="274451" grpId="0" animBg="1"/>
      <p:bldP spid="274457" grpId="0" animBg="1"/>
      <p:bldP spid="27446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Copy (4) of Atlas 12 top 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09800"/>
            <a:ext cx="4800600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533400" y="762000"/>
            <a:ext cx="7839075" cy="519113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Which </a:t>
            </a: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condyle</a:t>
            </a: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would be larger? Right or left?</a:t>
            </a:r>
          </a:p>
        </p:txBody>
      </p:sp>
    </p:spTree>
    <p:extLst>
      <p:ext uri="{BB962C8B-B14F-4D97-AF65-F5344CB8AC3E}">
        <p14:creationId xmlns:p14="http://schemas.microsoft.com/office/powerpoint/2010/main" val="114157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Normal foramen magn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635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46" name="Text Box 6"/>
          <p:cNvSpPr txBox="1">
            <a:spLocks noChangeArrowheads="1"/>
          </p:cNvSpPr>
          <p:nvPr/>
        </p:nvSpPr>
        <p:spPr bwMode="auto">
          <a:xfrm>
            <a:off x="4384675" y="284163"/>
            <a:ext cx="4772025" cy="173990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/>
              <a:t>Normal (</a:t>
            </a:r>
            <a:r>
              <a:rPr lang="en-US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symmetrical</a:t>
            </a:r>
            <a:r>
              <a:rPr lang="en-US" sz="3600"/>
              <a:t>)</a:t>
            </a:r>
          </a:p>
          <a:p>
            <a:pPr>
              <a:defRPr/>
            </a:pPr>
            <a:r>
              <a:rPr lang="en-US" sz="3600"/>
              <a:t> condyles and </a:t>
            </a:r>
          </a:p>
          <a:p>
            <a:pPr>
              <a:defRPr/>
            </a:pPr>
            <a:r>
              <a:rPr lang="en-US" sz="3600"/>
              <a:t>foramen magnum </a:t>
            </a:r>
          </a:p>
        </p:txBody>
      </p:sp>
      <p:sp>
        <p:nvSpPr>
          <p:cNvPr id="266247" name="Oval 7"/>
          <p:cNvSpPr>
            <a:spLocks noChangeArrowheads="1"/>
          </p:cNvSpPr>
          <p:nvPr/>
        </p:nvSpPr>
        <p:spPr bwMode="auto">
          <a:xfrm rot="1835999">
            <a:off x="2112963" y="3575050"/>
            <a:ext cx="381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66248" name="Oval 8"/>
          <p:cNvSpPr>
            <a:spLocks noChangeArrowheads="1"/>
          </p:cNvSpPr>
          <p:nvPr/>
        </p:nvSpPr>
        <p:spPr bwMode="auto">
          <a:xfrm rot="-2060771">
            <a:off x="2901950" y="3602038"/>
            <a:ext cx="439738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66249" name="Freeform 9"/>
          <p:cNvSpPr>
            <a:spLocks/>
          </p:cNvSpPr>
          <p:nvPr/>
        </p:nvSpPr>
        <p:spPr bwMode="auto">
          <a:xfrm>
            <a:off x="2514600" y="3581400"/>
            <a:ext cx="381000" cy="165100"/>
          </a:xfrm>
          <a:custGeom>
            <a:avLst/>
            <a:gdLst>
              <a:gd name="T0" fmla="*/ 0 w 240"/>
              <a:gd name="T1" fmla="*/ 141128750 h 104"/>
              <a:gd name="T2" fmla="*/ 362902500 w 240"/>
              <a:gd name="T3" fmla="*/ 20161250 h 104"/>
              <a:gd name="T4" fmla="*/ 604837500 w 240"/>
              <a:gd name="T5" fmla="*/ 262096250 h 10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0" h="104">
                <a:moveTo>
                  <a:pt x="0" y="56"/>
                </a:moveTo>
                <a:cubicBezTo>
                  <a:pt x="52" y="28"/>
                  <a:pt x="104" y="0"/>
                  <a:pt x="144" y="8"/>
                </a:cubicBezTo>
                <a:cubicBezTo>
                  <a:pt x="184" y="16"/>
                  <a:pt x="212" y="60"/>
                  <a:pt x="240" y="104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51" name="Freeform 11"/>
          <p:cNvSpPr>
            <a:spLocks/>
          </p:cNvSpPr>
          <p:nvPr/>
        </p:nvSpPr>
        <p:spPr bwMode="auto">
          <a:xfrm>
            <a:off x="2209800" y="4191000"/>
            <a:ext cx="927100" cy="647700"/>
          </a:xfrm>
          <a:custGeom>
            <a:avLst/>
            <a:gdLst>
              <a:gd name="T0" fmla="*/ 0 w 584"/>
              <a:gd name="T1" fmla="*/ 0 h 408"/>
              <a:gd name="T2" fmla="*/ 120967500 w 584"/>
              <a:gd name="T3" fmla="*/ 241935000 h 408"/>
              <a:gd name="T4" fmla="*/ 362902500 w 584"/>
              <a:gd name="T5" fmla="*/ 725805000 h 408"/>
              <a:gd name="T6" fmla="*/ 604837500 w 584"/>
              <a:gd name="T7" fmla="*/ 967740000 h 408"/>
              <a:gd name="T8" fmla="*/ 967740000 w 584"/>
              <a:gd name="T9" fmla="*/ 967740000 h 408"/>
              <a:gd name="T10" fmla="*/ 1330642500 w 584"/>
              <a:gd name="T11" fmla="*/ 604837500 h 408"/>
              <a:gd name="T12" fmla="*/ 1451610000 w 584"/>
              <a:gd name="T13" fmla="*/ 241935000 h 408"/>
              <a:gd name="T14" fmla="*/ 1451610000 w 584"/>
              <a:gd name="T15" fmla="*/ 0 h 4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84" h="408">
                <a:moveTo>
                  <a:pt x="0" y="0"/>
                </a:moveTo>
                <a:cubicBezTo>
                  <a:pt x="12" y="24"/>
                  <a:pt x="24" y="48"/>
                  <a:pt x="48" y="96"/>
                </a:cubicBezTo>
                <a:cubicBezTo>
                  <a:pt x="72" y="144"/>
                  <a:pt x="112" y="240"/>
                  <a:pt x="144" y="288"/>
                </a:cubicBezTo>
                <a:cubicBezTo>
                  <a:pt x="176" y="336"/>
                  <a:pt x="200" y="368"/>
                  <a:pt x="240" y="384"/>
                </a:cubicBezTo>
                <a:cubicBezTo>
                  <a:pt x="280" y="400"/>
                  <a:pt x="336" y="408"/>
                  <a:pt x="384" y="384"/>
                </a:cubicBezTo>
                <a:cubicBezTo>
                  <a:pt x="432" y="360"/>
                  <a:pt x="496" y="288"/>
                  <a:pt x="528" y="240"/>
                </a:cubicBezTo>
                <a:cubicBezTo>
                  <a:pt x="560" y="192"/>
                  <a:pt x="568" y="136"/>
                  <a:pt x="576" y="96"/>
                </a:cubicBezTo>
                <a:cubicBezTo>
                  <a:pt x="584" y="56"/>
                  <a:pt x="580" y="28"/>
                  <a:pt x="576" y="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66252" name="Picture 12" descr="S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19400"/>
            <a:ext cx="42926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54" name="Oval 14"/>
          <p:cNvSpPr>
            <a:spLocks noChangeArrowheads="1"/>
          </p:cNvSpPr>
          <p:nvPr/>
        </p:nvSpPr>
        <p:spPr bwMode="auto">
          <a:xfrm rot="-2060771">
            <a:off x="7162800" y="3962400"/>
            <a:ext cx="439738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prstDash val="lg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66255" name="Oval 15"/>
          <p:cNvSpPr>
            <a:spLocks noChangeArrowheads="1"/>
          </p:cNvSpPr>
          <p:nvPr/>
        </p:nvSpPr>
        <p:spPr bwMode="auto">
          <a:xfrm rot="1835999">
            <a:off x="6172200" y="3962400"/>
            <a:ext cx="381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prstDash val="lg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66257" name="Freeform 17"/>
          <p:cNvSpPr>
            <a:spLocks/>
          </p:cNvSpPr>
          <p:nvPr/>
        </p:nvSpPr>
        <p:spPr bwMode="auto">
          <a:xfrm>
            <a:off x="6324600" y="4572000"/>
            <a:ext cx="1155700" cy="876300"/>
          </a:xfrm>
          <a:custGeom>
            <a:avLst/>
            <a:gdLst>
              <a:gd name="T0" fmla="*/ 0 w 728"/>
              <a:gd name="T1" fmla="*/ 0 h 552"/>
              <a:gd name="T2" fmla="*/ 120967500 w 728"/>
              <a:gd name="T3" fmla="*/ 362902500 h 552"/>
              <a:gd name="T4" fmla="*/ 362902500 w 728"/>
              <a:gd name="T5" fmla="*/ 967740000 h 552"/>
              <a:gd name="T6" fmla="*/ 725805000 w 728"/>
              <a:gd name="T7" fmla="*/ 1330642500 h 552"/>
              <a:gd name="T8" fmla="*/ 967740000 w 728"/>
              <a:gd name="T9" fmla="*/ 1330642500 h 552"/>
              <a:gd name="T10" fmla="*/ 1451610000 w 728"/>
              <a:gd name="T11" fmla="*/ 1088707500 h 552"/>
              <a:gd name="T12" fmla="*/ 1693545000 w 728"/>
              <a:gd name="T13" fmla="*/ 604837500 h 552"/>
              <a:gd name="T14" fmla="*/ 1814512500 w 728"/>
              <a:gd name="T15" fmla="*/ 241935000 h 552"/>
              <a:gd name="T16" fmla="*/ 1814512500 w 728"/>
              <a:gd name="T17" fmla="*/ 0 h 5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28" h="552">
                <a:moveTo>
                  <a:pt x="0" y="0"/>
                </a:moveTo>
                <a:cubicBezTo>
                  <a:pt x="12" y="40"/>
                  <a:pt x="24" y="80"/>
                  <a:pt x="48" y="144"/>
                </a:cubicBezTo>
                <a:cubicBezTo>
                  <a:pt x="72" y="208"/>
                  <a:pt x="104" y="320"/>
                  <a:pt x="144" y="384"/>
                </a:cubicBezTo>
                <a:cubicBezTo>
                  <a:pt x="184" y="448"/>
                  <a:pt x="248" y="504"/>
                  <a:pt x="288" y="528"/>
                </a:cubicBezTo>
                <a:cubicBezTo>
                  <a:pt x="328" y="552"/>
                  <a:pt x="336" y="544"/>
                  <a:pt x="384" y="528"/>
                </a:cubicBezTo>
                <a:cubicBezTo>
                  <a:pt x="432" y="512"/>
                  <a:pt x="528" y="480"/>
                  <a:pt x="576" y="432"/>
                </a:cubicBezTo>
                <a:cubicBezTo>
                  <a:pt x="624" y="384"/>
                  <a:pt x="648" y="296"/>
                  <a:pt x="672" y="240"/>
                </a:cubicBezTo>
                <a:cubicBezTo>
                  <a:pt x="696" y="184"/>
                  <a:pt x="712" y="136"/>
                  <a:pt x="720" y="96"/>
                </a:cubicBezTo>
                <a:cubicBezTo>
                  <a:pt x="728" y="56"/>
                  <a:pt x="724" y="28"/>
                  <a:pt x="720" y="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58" name="Freeform 18"/>
          <p:cNvSpPr>
            <a:spLocks/>
          </p:cNvSpPr>
          <p:nvPr/>
        </p:nvSpPr>
        <p:spPr bwMode="auto">
          <a:xfrm>
            <a:off x="6553200" y="3873500"/>
            <a:ext cx="609600" cy="165100"/>
          </a:xfrm>
          <a:custGeom>
            <a:avLst/>
            <a:gdLst>
              <a:gd name="T0" fmla="*/ 0 w 384"/>
              <a:gd name="T1" fmla="*/ 262096250 h 104"/>
              <a:gd name="T2" fmla="*/ 241935000 w 384"/>
              <a:gd name="T3" fmla="*/ 141128750 h 104"/>
              <a:gd name="T4" fmla="*/ 483870000 w 384"/>
              <a:gd name="T5" fmla="*/ 20161250 h 104"/>
              <a:gd name="T6" fmla="*/ 967740000 w 384"/>
              <a:gd name="T7" fmla="*/ 262096250 h 10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84" h="104">
                <a:moveTo>
                  <a:pt x="0" y="104"/>
                </a:moveTo>
                <a:cubicBezTo>
                  <a:pt x="32" y="88"/>
                  <a:pt x="64" y="72"/>
                  <a:pt x="96" y="56"/>
                </a:cubicBezTo>
                <a:cubicBezTo>
                  <a:pt x="128" y="40"/>
                  <a:pt x="144" y="0"/>
                  <a:pt x="192" y="8"/>
                </a:cubicBezTo>
                <a:cubicBezTo>
                  <a:pt x="240" y="16"/>
                  <a:pt x="312" y="60"/>
                  <a:pt x="384" y="104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5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47" grpId="0" animBg="1"/>
      <p:bldP spid="266248" grpId="0" animBg="1"/>
      <p:bldP spid="266249" grpId="0" animBg="1"/>
      <p:bldP spid="266251" grpId="0" animBg="1"/>
      <p:bldP spid="266254" grpId="0" animBg="1"/>
      <p:bldP spid="266255" grpId="0" animBg="1"/>
      <p:bldP spid="266257" grpId="0" animBg="1"/>
      <p:bldP spid="26625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Notes on Malformations of the Foramen Magnum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1447800"/>
            <a:ext cx="70231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1" name="Picture 3" descr="Copy of Notes on Malformations of the Foramen Magnum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8600"/>
            <a:ext cx="4748213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295400" y="304800"/>
            <a:ext cx="6781800" cy="984250"/>
          </a:xfrm>
          <a:prstGeom prst="rect">
            <a:avLst/>
          </a:prstGeom>
          <a:solidFill>
            <a:srgbClr val="99CCFF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BJ drawing of </a:t>
            </a: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turned foramen magnum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on the base posterior x-ray</a:t>
            </a:r>
          </a:p>
        </p:txBody>
      </p:sp>
      <p:sp>
        <p:nvSpPr>
          <p:cNvPr id="217093" name="Text Box 5"/>
          <p:cNvSpPr txBox="1">
            <a:spLocks noChangeArrowheads="1"/>
          </p:cNvSpPr>
          <p:nvPr/>
        </p:nvSpPr>
        <p:spPr bwMode="auto">
          <a:xfrm>
            <a:off x="0" y="5181600"/>
            <a:ext cx="3848100" cy="557213"/>
          </a:xfrm>
          <a:prstGeom prst="rect">
            <a:avLst/>
          </a:prstGeom>
          <a:solidFill>
            <a:srgbClr val="99CCFF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Present in many skulls</a:t>
            </a:r>
          </a:p>
        </p:txBody>
      </p:sp>
      <p:sp>
        <p:nvSpPr>
          <p:cNvPr id="217094" name="Text Box 6"/>
          <p:cNvSpPr txBox="1">
            <a:spLocks noChangeArrowheads="1"/>
          </p:cNvSpPr>
          <p:nvPr/>
        </p:nvSpPr>
        <p:spPr bwMode="auto">
          <a:xfrm>
            <a:off x="0" y="2438400"/>
            <a:ext cx="3592513" cy="557213"/>
          </a:xfrm>
          <a:prstGeom prst="rect">
            <a:avLst/>
          </a:prstGeom>
          <a:solidFill>
            <a:srgbClr val="99CCFF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Affects atlas listing</a:t>
            </a:r>
          </a:p>
        </p:txBody>
      </p:sp>
    </p:spTree>
    <p:extLst>
      <p:ext uri="{BB962C8B-B14F-4D97-AF65-F5344CB8AC3E}">
        <p14:creationId xmlns:p14="http://schemas.microsoft.com/office/powerpoint/2010/main" val="8911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3" grpId="0" animBg="1"/>
      <p:bldP spid="21709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Turned foramen ma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5"/>
          <p:cNvSpPr txBox="1">
            <a:spLocks noChangeArrowheads="1"/>
          </p:cNvSpPr>
          <p:nvPr/>
        </p:nvSpPr>
        <p:spPr bwMode="auto">
          <a:xfrm>
            <a:off x="1752600" y="228600"/>
            <a:ext cx="5419725" cy="641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Turned foramen magnum</a:t>
            </a:r>
          </a:p>
        </p:txBody>
      </p:sp>
      <p:sp>
        <p:nvSpPr>
          <p:cNvPr id="47108" name="Line 6"/>
          <p:cNvSpPr>
            <a:spLocks noChangeShapeType="1"/>
          </p:cNvSpPr>
          <p:nvPr/>
        </p:nvSpPr>
        <p:spPr bwMode="auto">
          <a:xfrm>
            <a:off x="2667000" y="1371600"/>
            <a:ext cx="411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9" name="Line 7"/>
          <p:cNvSpPr>
            <a:spLocks noChangeShapeType="1"/>
          </p:cNvSpPr>
          <p:nvPr/>
        </p:nvSpPr>
        <p:spPr bwMode="auto">
          <a:xfrm>
            <a:off x="4800600" y="2286000"/>
            <a:ext cx="609600" cy="3733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3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7" name="AutoShape 3"/>
          <p:cNvSpPr>
            <a:spLocks noChangeArrowheads="1"/>
          </p:cNvSpPr>
          <p:nvPr/>
        </p:nvSpPr>
        <p:spPr bwMode="auto">
          <a:xfrm rot="5400000">
            <a:off x="6705600" y="2895600"/>
            <a:ext cx="1143000" cy="990600"/>
          </a:xfrm>
          <a:custGeom>
            <a:avLst/>
            <a:gdLst>
              <a:gd name="T0" fmla="*/ 52923281 w 21600"/>
              <a:gd name="T1" fmla="*/ 22715008 h 21600"/>
              <a:gd name="T2" fmla="*/ 30241875 w 21600"/>
              <a:gd name="T3" fmla="*/ 45430017 h 21600"/>
              <a:gd name="T4" fmla="*/ 7560469 w 21600"/>
              <a:gd name="T5" fmla="*/ 22715008 h 21600"/>
              <a:gd name="T6" fmla="*/ 30241875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68" name="AutoShape 4"/>
          <p:cNvSpPr>
            <a:spLocks noChangeArrowheads="1"/>
          </p:cNvSpPr>
          <p:nvPr/>
        </p:nvSpPr>
        <p:spPr bwMode="auto">
          <a:xfrm rot="-5400000">
            <a:off x="5222081" y="3007519"/>
            <a:ext cx="1214438" cy="838200"/>
          </a:xfrm>
          <a:custGeom>
            <a:avLst/>
            <a:gdLst>
              <a:gd name="T0" fmla="*/ 59745458 w 21600"/>
              <a:gd name="T1" fmla="*/ 16263408 h 21600"/>
              <a:gd name="T2" fmla="*/ 34140270 w 21600"/>
              <a:gd name="T3" fmla="*/ 32526817 h 21600"/>
              <a:gd name="T4" fmla="*/ 8535082 w 21600"/>
              <a:gd name="T5" fmla="*/ 16263408 h 21600"/>
              <a:gd name="T6" fmla="*/ 3414027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69" name="Freeform 5"/>
          <p:cNvSpPr>
            <a:spLocks/>
          </p:cNvSpPr>
          <p:nvPr/>
        </p:nvSpPr>
        <p:spPr bwMode="auto">
          <a:xfrm>
            <a:off x="4572000" y="3048000"/>
            <a:ext cx="889000" cy="774700"/>
          </a:xfrm>
          <a:custGeom>
            <a:avLst/>
            <a:gdLst>
              <a:gd name="T0" fmla="*/ 1447121840 w 512"/>
              <a:gd name="T1" fmla="*/ 120967500 h 488"/>
              <a:gd name="T2" fmla="*/ 868273451 w 512"/>
              <a:gd name="T3" fmla="*/ 362902500 h 488"/>
              <a:gd name="T4" fmla="*/ 289425063 w 512"/>
              <a:gd name="T5" fmla="*/ 483870000 h 488"/>
              <a:gd name="T6" fmla="*/ 0 w 512"/>
              <a:gd name="T7" fmla="*/ 846772500 h 488"/>
              <a:gd name="T8" fmla="*/ 289425063 w 512"/>
              <a:gd name="T9" fmla="*/ 1088707500 h 488"/>
              <a:gd name="T10" fmla="*/ 1012984246 w 512"/>
              <a:gd name="T11" fmla="*/ 967740000 h 488"/>
              <a:gd name="T12" fmla="*/ 1447121840 w 512"/>
              <a:gd name="T13" fmla="*/ 1088707500 h 488"/>
              <a:gd name="T14" fmla="*/ 1447121840 w 512"/>
              <a:gd name="T15" fmla="*/ 120967500 h 4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12" h="488">
                <a:moveTo>
                  <a:pt x="480" y="48"/>
                </a:moveTo>
                <a:cubicBezTo>
                  <a:pt x="448" y="0"/>
                  <a:pt x="352" y="120"/>
                  <a:pt x="288" y="144"/>
                </a:cubicBezTo>
                <a:cubicBezTo>
                  <a:pt x="224" y="168"/>
                  <a:pt x="144" y="160"/>
                  <a:pt x="96" y="192"/>
                </a:cubicBezTo>
                <a:cubicBezTo>
                  <a:pt x="48" y="224"/>
                  <a:pt x="0" y="296"/>
                  <a:pt x="0" y="336"/>
                </a:cubicBezTo>
                <a:cubicBezTo>
                  <a:pt x="0" y="376"/>
                  <a:pt x="40" y="424"/>
                  <a:pt x="96" y="432"/>
                </a:cubicBezTo>
                <a:cubicBezTo>
                  <a:pt x="152" y="440"/>
                  <a:pt x="272" y="384"/>
                  <a:pt x="336" y="384"/>
                </a:cubicBezTo>
                <a:cubicBezTo>
                  <a:pt x="400" y="384"/>
                  <a:pt x="456" y="488"/>
                  <a:pt x="480" y="432"/>
                </a:cubicBezTo>
                <a:cubicBezTo>
                  <a:pt x="504" y="376"/>
                  <a:pt x="512" y="96"/>
                  <a:pt x="480" y="48"/>
                </a:cubicBezTo>
                <a:close/>
              </a:path>
            </a:pathLst>
          </a:custGeom>
          <a:solidFill>
            <a:schemeClr val="accent1"/>
          </a:solidFill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0" name="Freeform 6"/>
          <p:cNvSpPr>
            <a:spLocks/>
          </p:cNvSpPr>
          <p:nvPr/>
        </p:nvSpPr>
        <p:spPr bwMode="auto">
          <a:xfrm flipH="1">
            <a:off x="7772400" y="3048000"/>
            <a:ext cx="609600" cy="774700"/>
          </a:xfrm>
          <a:custGeom>
            <a:avLst/>
            <a:gdLst>
              <a:gd name="T0" fmla="*/ 680442188 w 512"/>
              <a:gd name="T1" fmla="*/ 120967500 h 488"/>
              <a:gd name="T2" fmla="*/ 408265313 w 512"/>
              <a:gd name="T3" fmla="*/ 362902500 h 488"/>
              <a:gd name="T4" fmla="*/ 136088438 w 512"/>
              <a:gd name="T5" fmla="*/ 483870000 h 488"/>
              <a:gd name="T6" fmla="*/ 0 w 512"/>
              <a:gd name="T7" fmla="*/ 846772500 h 488"/>
              <a:gd name="T8" fmla="*/ 136088438 w 512"/>
              <a:gd name="T9" fmla="*/ 1088707500 h 488"/>
              <a:gd name="T10" fmla="*/ 476309531 w 512"/>
              <a:gd name="T11" fmla="*/ 967740000 h 488"/>
              <a:gd name="T12" fmla="*/ 680442188 w 512"/>
              <a:gd name="T13" fmla="*/ 1088707500 h 488"/>
              <a:gd name="T14" fmla="*/ 680442188 w 512"/>
              <a:gd name="T15" fmla="*/ 120967500 h 4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12" h="488">
                <a:moveTo>
                  <a:pt x="480" y="48"/>
                </a:moveTo>
                <a:cubicBezTo>
                  <a:pt x="448" y="0"/>
                  <a:pt x="352" y="120"/>
                  <a:pt x="288" y="144"/>
                </a:cubicBezTo>
                <a:cubicBezTo>
                  <a:pt x="224" y="168"/>
                  <a:pt x="144" y="160"/>
                  <a:pt x="96" y="192"/>
                </a:cubicBezTo>
                <a:cubicBezTo>
                  <a:pt x="48" y="224"/>
                  <a:pt x="0" y="296"/>
                  <a:pt x="0" y="336"/>
                </a:cubicBezTo>
                <a:cubicBezTo>
                  <a:pt x="0" y="376"/>
                  <a:pt x="40" y="424"/>
                  <a:pt x="96" y="432"/>
                </a:cubicBezTo>
                <a:cubicBezTo>
                  <a:pt x="152" y="440"/>
                  <a:pt x="272" y="384"/>
                  <a:pt x="336" y="384"/>
                </a:cubicBezTo>
                <a:cubicBezTo>
                  <a:pt x="400" y="384"/>
                  <a:pt x="456" y="488"/>
                  <a:pt x="480" y="432"/>
                </a:cubicBezTo>
                <a:cubicBezTo>
                  <a:pt x="504" y="376"/>
                  <a:pt x="512" y="96"/>
                  <a:pt x="480" y="48"/>
                </a:cubicBezTo>
                <a:close/>
              </a:path>
            </a:pathLst>
          </a:custGeom>
          <a:solidFill>
            <a:schemeClr val="accent1"/>
          </a:solidFill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1" name="Freeform 7"/>
          <p:cNvSpPr>
            <a:spLocks/>
          </p:cNvSpPr>
          <p:nvPr/>
        </p:nvSpPr>
        <p:spPr bwMode="auto">
          <a:xfrm>
            <a:off x="5410200" y="3733800"/>
            <a:ext cx="2438400" cy="381000"/>
          </a:xfrm>
          <a:custGeom>
            <a:avLst/>
            <a:gdLst>
              <a:gd name="T0" fmla="*/ 0 w 1536"/>
              <a:gd name="T1" fmla="*/ 0 h 240"/>
              <a:gd name="T2" fmla="*/ 2056447500 w 1536"/>
              <a:gd name="T3" fmla="*/ 604837500 h 240"/>
              <a:gd name="T4" fmla="*/ 2147483647 w 1536"/>
              <a:gd name="T5" fmla="*/ 0 h 2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36" h="240">
                <a:moveTo>
                  <a:pt x="0" y="0"/>
                </a:moveTo>
                <a:cubicBezTo>
                  <a:pt x="280" y="120"/>
                  <a:pt x="560" y="240"/>
                  <a:pt x="816" y="240"/>
                </a:cubicBezTo>
                <a:cubicBezTo>
                  <a:pt x="1072" y="240"/>
                  <a:pt x="1304" y="120"/>
                  <a:pt x="1536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2" name="Line 8"/>
          <p:cNvSpPr>
            <a:spLocks noChangeShapeType="1"/>
          </p:cNvSpPr>
          <p:nvPr/>
        </p:nvSpPr>
        <p:spPr bwMode="auto">
          <a:xfrm>
            <a:off x="5486400" y="34290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3" name="Line 9"/>
          <p:cNvSpPr>
            <a:spLocks noChangeShapeType="1"/>
          </p:cNvSpPr>
          <p:nvPr/>
        </p:nvSpPr>
        <p:spPr bwMode="auto">
          <a:xfrm>
            <a:off x="6781800" y="34290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4" name="Line 10"/>
          <p:cNvSpPr>
            <a:spLocks noChangeShapeType="1"/>
          </p:cNvSpPr>
          <p:nvPr/>
        </p:nvSpPr>
        <p:spPr bwMode="auto">
          <a:xfrm flipV="1">
            <a:off x="4876800" y="4114800"/>
            <a:ext cx="3810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5" name="Line 11"/>
          <p:cNvSpPr>
            <a:spLocks noChangeShapeType="1"/>
          </p:cNvSpPr>
          <p:nvPr/>
        </p:nvSpPr>
        <p:spPr bwMode="auto">
          <a:xfrm flipH="1" flipV="1">
            <a:off x="7848600" y="4038600"/>
            <a:ext cx="3048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6" name="Line 12"/>
          <p:cNvSpPr>
            <a:spLocks noChangeShapeType="1"/>
          </p:cNvSpPr>
          <p:nvPr/>
        </p:nvSpPr>
        <p:spPr bwMode="auto">
          <a:xfrm>
            <a:off x="6781800" y="38862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7" name="Oval 13"/>
          <p:cNvSpPr>
            <a:spLocks noChangeArrowheads="1"/>
          </p:cNvSpPr>
          <p:nvPr/>
        </p:nvSpPr>
        <p:spPr bwMode="auto">
          <a:xfrm>
            <a:off x="7772400" y="3276600"/>
            <a:ext cx="228600" cy="304800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16078" name="Oval 14"/>
          <p:cNvSpPr>
            <a:spLocks noChangeArrowheads="1"/>
          </p:cNvSpPr>
          <p:nvPr/>
        </p:nvSpPr>
        <p:spPr bwMode="auto">
          <a:xfrm>
            <a:off x="5105400" y="3276600"/>
            <a:ext cx="304800" cy="304800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16079" name="Line 15"/>
          <p:cNvSpPr>
            <a:spLocks noChangeShapeType="1"/>
          </p:cNvSpPr>
          <p:nvPr/>
        </p:nvSpPr>
        <p:spPr bwMode="auto">
          <a:xfrm>
            <a:off x="4572000" y="35814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80" name="Line 16"/>
          <p:cNvSpPr>
            <a:spLocks noChangeShapeType="1"/>
          </p:cNvSpPr>
          <p:nvPr/>
        </p:nvSpPr>
        <p:spPr bwMode="auto">
          <a:xfrm>
            <a:off x="7848600" y="35814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81" name="Text Box 17"/>
          <p:cNvSpPr txBox="1">
            <a:spLocks noChangeArrowheads="1"/>
          </p:cNvSpPr>
          <p:nvPr/>
        </p:nvSpPr>
        <p:spPr bwMode="auto">
          <a:xfrm>
            <a:off x="4425950" y="1392238"/>
            <a:ext cx="4113213" cy="94615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..rotated anterior on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the right when it is not!</a:t>
            </a:r>
          </a:p>
        </p:txBody>
      </p:sp>
      <p:sp>
        <p:nvSpPr>
          <p:cNvPr id="48145" name="Text Box 18"/>
          <p:cNvSpPr txBox="1">
            <a:spLocks noChangeArrowheads="1"/>
          </p:cNvSpPr>
          <p:nvPr/>
        </p:nvSpPr>
        <p:spPr bwMode="auto">
          <a:xfrm>
            <a:off x="228600" y="304800"/>
            <a:ext cx="4324350" cy="1373188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An atlas in juxta position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to this </a:t>
            </a: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turned foramen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 magnum</a:t>
            </a: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…</a:t>
            </a:r>
          </a:p>
        </p:txBody>
      </p:sp>
      <p:sp>
        <p:nvSpPr>
          <p:cNvPr id="216085" name="Text Box 21"/>
          <p:cNvSpPr txBox="1">
            <a:spLocks noChangeArrowheads="1"/>
          </p:cNvSpPr>
          <p:nvPr/>
        </p:nvSpPr>
        <p:spPr bwMode="auto">
          <a:xfrm>
            <a:off x="5461000" y="685800"/>
            <a:ext cx="2224088" cy="519113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..will appear:</a:t>
            </a:r>
          </a:p>
        </p:txBody>
      </p:sp>
      <p:pic>
        <p:nvPicPr>
          <p:cNvPr id="48147" name="Picture 24" descr="Turned foramen ma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8125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91" name="Oval 27"/>
          <p:cNvSpPr>
            <a:spLocks noChangeArrowheads="1"/>
          </p:cNvSpPr>
          <p:nvPr/>
        </p:nvSpPr>
        <p:spPr bwMode="auto">
          <a:xfrm rot="430034">
            <a:off x="1447800" y="3581400"/>
            <a:ext cx="457200" cy="904875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16092" name="Oval 28"/>
          <p:cNvSpPr>
            <a:spLocks noChangeArrowheads="1"/>
          </p:cNvSpPr>
          <p:nvPr/>
        </p:nvSpPr>
        <p:spPr bwMode="auto">
          <a:xfrm rot="-2132731">
            <a:off x="2824163" y="3352800"/>
            <a:ext cx="452437" cy="874713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8150" name="Line 29"/>
          <p:cNvSpPr>
            <a:spLocks noChangeShapeType="1"/>
          </p:cNvSpPr>
          <p:nvPr/>
        </p:nvSpPr>
        <p:spPr bwMode="auto">
          <a:xfrm>
            <a:off x="838200" y="2971800"/>
            <a:ext cx="2819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1" name="Line 30"/>
          <p:cNvSpPr>
            <a:spLocks noChangeShapeType="1"/>
          </p:cNvSpPr>
          <p:nvPr/>
        </p:nvSpPr>
        <p:spPr bwMode="auto">
          <a:xfrm>
            <a:off x="2209800" y="2743200"/>
            <a:ext cx="381000" cy="2286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95" name="Text Box 31"/>
          <p:cNvSpPr txBox="1">
            <a:spLocks noChangeArrowheads="1"/>
          </p:cNvSpPr>
          <p:nvPr/>
        </p:nvSpPr>
        <p:spPr bwMode="auto">
          <a:xfrm>
            <a:off x="2460625" y="5638800"/>
            <a:ext cx="6145213" cy="557213"/>
          </a:xfrm>
          <a:prstGeom prst="rect">
            <a:avLst/>
          </a:prstGeom>
          <a:solidFill>
            <a:srgbClr val="99CCFF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(Turned FM: Present in many skulls)</a:t>
            </a:r>
          </a:p>
        </p:txBody>
      </p:sp>
      <p:sp>
        <p:nvSpPr>
          <p:cNvPr id="216097" name="Text Box 33"/>
          <p:cNvSpPr txBox="1">
            <a:spLocks noChangeArrowheads="1"/>
          </p:cNvSpPr>
          <p:nvPr/>
        </p:nvSpPr>
        <p:spPr bwMode="auto">
          <a:xfrm>
            <a:off x="0" y="4495800"/>
            <a:ext cx="248761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Comic Sans MS" pitchFamily="66" charset="0"/>
              </a:rPr>
              <a:t>Superior articular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Comic Sans MS" pitchFamily="66" charset="0"/>
              </a:rPr>
              <a:t> surface of C1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Comic Sans MS" pitchFamily="66" charset="0"/>
              </a:rPr>
              <a:t> on bottom of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Comic Sans MS" pitchFamily="66" charset="0"/>
              </a:rPr>
              <a:t> occiput</a:t>
            </a:r>
          </a:p>
        </p:txBody>
      </p:sp>
      <p:sp>
        <p:nvSpPr>
          <p:cNvPr id="216098" name="Line 34"/>
          <p:cNvSpPr>
            <a:spLocks noChangeShapeType="1"/>
          </p:cNvSpPr>
          <p:nvPr/>
        </p:nvSpPr>
        <p:spPr bwMode="auto">
          <a:xfrm flipV="1">
            <a:off x="2209800" y="4038600"/>
            <a:ext cx="5334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99" name="Line 35"/>
          <p:cNvSpPr>
            <a:spLocks noChangeShapeType="1"/>
          </p:cNvSpPr>
          <p:nvPr/>
        </p:nvSpPr>
        <p:spPr bwMode="auto">
          <a:xfrm flipH="1" flipV="1">
            <a:off x="1905000" y="4343400"/>
            <a:ext cx="3048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8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7" grpId="0" animBg="1"/>
      <p:bldP spid="216068" grpId="0" animBg="1"/>
      <p:bldP spid="216069" grpId="0" animBg="1"/>
      <p:bldP spid="216070" grpId="0" animBg="1"/>
      <p:bldP spid="216071" grpId="0" animBg="1"/>
      <p:bldP spid="216072" grpId="0" animBg="1"/>
      <p:bldP spid="216073" grpId="0" animBg="1"/>
      <p:bldP spid="216074" grpId="0" animBg="1"/>
      <p:bldP spid="216075" grpId="0" animBg="1"/>
      <p:bldP spid="216076" grpId="0" animBg="1"/>
      <p:bldP spid="216077" grpId="0" animBg="1"/>
      <p:bldP spid="216078" grpId="0" animBg="1"/>
      <p:bldP spid="216079" grpId="0" animBg="1"/>
      <p:bldP spid="216080" grpId="0" animBg="1"/>
      <p:bldP spid="216081" grpId="0" animBg="1"/>
      <p:bldP spid="216085" grpId="0" animBg="1"/>
      <p:bldP spid="216091" grpId="0" animBg="1"/>
      <p:bldP spid="216092" grpId="0" animBg="1"/>
      <p:bldP spid="216095" grpId="0" animBg="1"/>
      <p:bldP spid="216097" grpId="0"/>
      <p:bldP spid="216098" grpId="0" animBg="1"/>
      <p:bldP spid="21609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IMGP29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0"/>
            <a:ext cx="5283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Line 5"/>
          <p:cNvSpPr>
            <a:spLocks noChangeShapeType="1"/>
          </p:cNvSpPr>
          <p:nvPr/>
        </p:nvSpPr>
        <p:spPr bwMode="auto">
          <a:xfrm flipV="1">
            <a:off x="2438400" y="2667000"/>
            <a:ext cx="39624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6" name="Line 6"/>
          <p:cNvSpPr>
            <a:spLocks noChangeShapeType="1"/>
          </p:cNvSpPr>
          <p:nvPr/>
        </p:nvSpPr>
        <p:spPr bwMode="auto">
          <a:xfrm>
            <a:off x="4495800" y="1600200"/>
            <a:ext cx="0" cy="403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7" name="Text Box 7"/>
          <p:cNvSpPr txBox="1">
            <a:spLocks noChangeArrowheads="1"/>
          </p:cNvSpPr>
          <p:nvPr/>
        </p:nvSpPr>
        <p:spPr bwMode="auto">
          <a:xfrm>
            <a:off x="2652713" y="512763"/>
            <a:ext cx="3765550" cy="64135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Anterior condyle</a:t>
            </a:r>
          </a:p>
        </p:txBody>
      </p:sp>
      <p:sp>
        <p:nvSpPr>
          <p:cNvPr id="54278" name="Line 8"/>
          <p:cNvSpPr>
            <a:spLocks noChangeShapeType="1"/>
          </p:cNvSpPr>
          <p:nvPr/>
        </p:nvSpPr>
        <p:spPr bwMode="auto">
          <a:xfrm flipV="1">
            <a:off x="2438400" y="2667000"/>
            <a:ext cx="3962400" cy="304800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9" name="Line 9"/>
          <p:cNvSpPr>
            <a:spLocks noChangeShapeType="1"/>
          </p:cNvSpPr>
          <p:nvPr/>
        </p:nvSpPr>
        <p:spPr bwMode="auto">
          <a:xfrm>
            <a:off x="4495800" y="1600200"/>
            <a:ext cx="0" cy="40386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anterior condy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84713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AutoShape 5"/>
          <p:cNvSpPr>
            <a:spLocks noChangeArrowheads="1"/>
          </p:cNvSpPr>
          <p:nvPr/>
        </p:nvSpPr>
        <p:spPr bwMode="auto">
          <a:xfrm rot="5400000">
            <a:off x="6934200" y="2057400"/>
            <a:ext cx="1143000" cy="990600"/>
          </a:xfrm>
          <a:custGeom>
            <a:avLst/>
            <a:gdLst>
              <a:gd name="T0" fmla="*/ 52923281 w 21600"/>
              <a:gd name="T1" fmla="*/ 22715008 h 21600"/>
              <a:gd name="T2" fmla="*/ 30241875 w 21600"/>
              <a:gd name="T3" fmla="*/ 45430017 h 21600"/>
              <a:gd name="T4" fmla="*/ 7560469 w 21600"/>
              <a:gd name="T5" fmla="*/ 22715008 h 21600"/>
              <a:gd name="T6" fmla="*/ 30241875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48" name="AutoShape 6"/>
          <p:cNvSpPr>
            <a:spLocks noChangeArrowheads="1"/>
          </p:cNvSpPr>
          <p:nvPr/>
        </p:nvSpPr>
        <p:spPr bwMode="auto">
          <a:xfrm rot="-5400000">
            <a:off x="5450681" y="2169319"/>
            <a:ext cx="1214438" cy="838200"/>
          </a:xfrm>
          <a:custGeom>
            <a:avLst/>
            <a:gdLst>
              <a:gd name="T0" fmla="*/ 59745458 w 21600"/>
              <a:gd name="T1" fmla="*/ 16263408 h 21600"/>
              <a:gd name="T2" fmla="*/ 34140270 w 21600"/>
              <a:gd name="T3" fmla="*/ 32526817 h 21600"/>
              <a:gd name="T4" fmla="*/ 8535082 w 21600"/>
              <a:gd name="T5" fmla="*/ 16263408 h 21600"/>
              <a:gd name="T6" fmla="*/ 3414027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49" name="Freeform 7"/>
          <p:cNvSpPr>
            <a:spLocks/>
          </p:cNvSpPr>
          <p:nvPr/>
        </p:nvSpPr>
        <p:spPr bwMode="auto">
          <a:xfrm>
            <a:off x="4800600" y="2209800"/>
            <a:ext cx="889000" cy="774700"/>
          </a:xfrm>
          <a:custGeom>
            <a:avLst/>
            <a:gdLst>
              <a:gd name="T0" fmla="*/ 1447121840 w 512"/>
              <a:gd name="T1" fmla="*/ 120967500 h 488"/>
              <a:gd name="T2" fmla="*/ 868273451 w 512"/>
              <a:gd name="T3" fmla="*/ 362902500 h 488"/>
              <a:gd name="T4" fmla="*/ 289425063 w 512"/>
              <a:gd name="T5" fmla="*/ 483870000 h 488"/>
              <a:gd name="T6" fmla="*/ 0 w 512"/>
              <a:gd name="T7" fmla="*/ 846772500 h 488"/>
              <a:gd name="T8" fmla="*/ 289425063 w 512"/>
              <a:gd name="T9" fmla="*/ 1088707500 h 488"/>
              <a:gd name="T10" fmla="*/ 1012984246 w 512"/>
              <a:gd name="T11" fmla="*/ 967740000 h 488"/>
              <a:gd name="T12" fmla="*/ 1447121840 w 512"/>
              <a:gd name="T13" fmla="*/ 1088707500 h 488"/>
              <a:gd name="T14" fmla="*/ 1447121840 w 512"/>
              <a:gd name="T15" fmla="*/ 120967500 h 4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12" h="488">
                <a:moveTo>
                  <a:pt x="480" y="48"/>
                </a:moveTo>
                <a:cubicBezTo>
                  <a:pt x="448" y="0"/>
                  <a:pt x="352" y="120"/>
                  <a:pt x="288" y="144"/>
                </a:cubicBezTo>
                <a:cubicBezTo>
                  <a:pt x="224" y="168"/>
                  <a:pt x="144" y="160"/>
                  <a:pt x="96" y="192"/>
                </a:cubicBezTo>
                <a:cubicBezTo>
                  <a:pt x="48" y="224"/>
                  <a:pt x="0" y="296"/>
                  <a:pt x="0" y="336"/>
                </a:cubicBezTo>
                <a:cubicBezTo>
                  <a:pt x="0" y="376"/>
                  <a:pt x="40" y="424"/>
                  <a:pt x="96" y="432"/>
                </a:cubicBezTo>
                <a:cubicBezTo>
                  <a:pt x="152" y="440"/>
                  <a:pt x="272" y="384"/>
                  <a:pt x="336" y="384"/>
                </a:cubicBezTo>
                <a:cubicBezTo>
                  <a:pt x="400" y="384"/>
                  <a:pt x="456" y="488"/>
                  <a:pt x="480" y="432"/>
                </a:cubicBezTo>
                <a:cubicBezTo>
                  <a:pt x="504" y="376"/>
                  <a:pt x="512" y="96"/>
                  <a:pt x="480" y="48"/>
                </a:cubicBezTo>
                <a:close/>
              </a:path>
            </a:pathLst>
          </a:custGeom>
          <a:solidFill>
            <a:schemeClr val="accent1"/>
          </a:solidFill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0" name="Freeform 8"/>
          <p:cNvSpPr>
            <a:spLocks/>
          </p:cNvSpPr>
          <p:nvPr/>
        </p:nvSpPr>
        <p:spPr bwMode="auto">
          <a:xfrm flipH="1">
            <a:off x="8001000" y="2209800"/>
            <a:ext cx="609600" cy="774700"/>
          </a:xfrm>
          <a:custGeom>
            <a:avLst/>
            <a:gdLst>
              <a:gd name="T0" fmla="*/ 680442188 w 512"/>
              <a:gd name="T1" fmla="*/ 120967500 h 488"/>
              <a:gd name="T2" fmla="*/ 408265313 w 512"/>
              <a:gd name="T3" fmla="*/ 362902500 h 488"/>
              <a:gd name="T4" fmla="*/ 136088438 w 512"/>
              <a:gd name="T5" fmla="*/ 483870000 h 488"/>
              <a:gd name="T6" fmla="*/ 0 w 512"/>
              <a:gd name="T7" fmla="*/ 846772500 h 488"/>
              <a:gd name="T8" fmla="*/ 136088438 w 512"/>
              <a:gd name="T9" fmla="*/ 1088707500 h 488"/>
              <a:gd name="T10" fmla="*/ 476309531 w 512"/>
              <a:gd name="T11" fmla="*/ 967740000 h 488"/>
              <a:gd name="T12" fmla="*/ 680442188 w 512"/>
              <a:gd name="T13" fmla="*/ 1088707500 h 488"/>
              <a:gd name="T14" fmla="*/ 680442188 w 512"/>
              <a:gd name="T15" fmla="*/ 120967500 h 4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12" h="488">
                <a:moveTo>
                  <a:pt x="480" y="48"/>
                </a:moveTo>
                <a:cubicBezTo>
                  <a:pt x="448" y="0"/>
                  <a:pt x="352" y="120"/>
                  <a:pt x="288" y="144"/>
                </a:cubicBezTo>
                <a:cubicBezTo>
                  <a:pt x="224" y="168"/>
                  <a:pt x="144" y="160"/>
                  <a:pt x="96" y="192"/>
                </a:cubicBezTo>
                <a:cubicBezTo>
                  <a:pt x="48" y="224"/>
                  <a:pt x="0" y="296"/>
                  <a:pt x="0" y="336"/>
                </a:cubicBezTo>
                <a:cubicBezTo>
                  <a:pt x="0" y="376"/>
                  <a:pt x="40" y="424"/>
                  <a:pt x="96" y="432"/>
                </a:cubicBezTo>
                <a:cubicBezTo>
                  <a:pt x="152" y="440"/>
                  <a:pt x="272" y="384"/>
                  <a:pt x="336" y="384"/>
                </a:cubicBezTo>
                <a:cubicBezTo>
                  <a:pt x="400" y="384"/>
                  <a:pt x="456" y="488"/>
                  <a:pt x="480" y="432"/>
                </a:cubicBezTo>
                <a:cubicBezTo>
                  <a:pt x="504" y="376"/>
                  <a:pt x="512" y="96"/>
                  <a:pt x="480" y="48"/>
                </a:cubicBezTo>
                <a:close/>
              </a:path>
            </a:pathLst>
          </a:custGeom>
          <a:solidFill>
            <a:schemeClr val="accent1"/>
          </a:solidFill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8362" name="Line 10"/>
          <p:cNvSpPr>
            <a:spLocks noChangeShapeType="1"/>
          </p:cNvSpPr>
          <p:nvPr/>
        </p:nvSpPr>
        <p:spPr bwMode="auto">
          <a:xfrm>
            <a:off x="5715000" y="25908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8363" name="Line 11"/>
          <p:cNvSpPr>
            <a:spLocks noChangeShapeType="1"/>
          </p:cNvSpPr>
          <p:nvPr/>
        </p:nvSpPr>
        <p:spPr bwMode="auto">
          <a:xfrm>
            <a:off x="7086600" y="25908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8366" name="Line 14"/>
          <p:cNvSpPr>
            <a:spLocks noChangeShapeType="1"/>
          </p:cNvSpPr>
          <p:nvPr/>
        </p:nvSpPr>
        <p:spPr bwMode="auto">
          <a:xfrm>
            <a:off x="6781800" y="30480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8367" name="Oval 15"/>
          <p:cNvSpPr>
            <a:spLocks noChangeArrowheads="1"/>
          </p:cNvSpPr>
          <p:nvPr/>
        </p:nvSpPr>
        <p:spPr bwMode="auto">
          <a:xfrm>
            <a:off x="8001000" y="2438400"/>
            <a:ext cx="228600" cy="304800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28368" name="Oval 16"/>
          <p:cNvSpPr>
            <a:spLocks noChangeArrowheads="1"/>
          </p:cNvSpPr>
          <p:nvPr/>
        </p:nvSpPr>
        <p:spPr bwMode="auto">
          <a:xfrm>
            <a:off x="5334000" y="2438400"/>
            <a:ext cx="304800" cy="304800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28369" name="Line 17"/>
          <p:cNvSpPr>
            <a:spLocks noChangeShapeType="1"/>
          </p:cNvSpPr>
          <p:nvPr/>
        </p:nvSpPr>
        <p:spPr bwMode="auto">
          <a:xfrm>
            <a:off x="4800600" y="27432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8370" name="Line 18"/>
          <p:cNvSpPr>
            <a:spLocks noChangeShapeType="1"/>
          </p:cNvSpPr>
          <p:nvPr/>
        </p:nvSpPr>
        <p:spPr bwMode="auto">
          <a:xfrm>
            <a:off x="8077200" y="27432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8" name="Freeform 22"/>
          <p:cNvSpPr>
            <a:spLocks/>
          </p:cNvSpPr>
          <p:nvPr/>
        </p:nvSpPr>
        <p:spPr bwMode="auto">
          <a:xfrm>
            <a:off x="5638800" y="2895600"/>
            <a:ext cx="2438400" cy="381000"/>
          </a:xfrm>
          <a:custGeom>
            <a:avLst/>
            <a:gdLst>
              <a:gd name="T0" fmla="*/ 0 w 1536"/>
              <a:gd name="T1" fmla="*/ 0 h 240"/>
              <a:gd name="T2" fmla="*/ 2056447500 w 1536"/>
              <a:gd name="T3" fmla="*/ 604837500 h 240"/>
              <a:gd name="T4" fmla="*/ 2147483647 w 1536"/>
              <a:gd name="T5" fmla="*/ 0 h 2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36" h="240">
                <a:moveTo>
                  <a:pt x="0" y="0"/>
                </a:moveTo>
                <a:cubicBezTo>
                  <a:pt x="280" y="120"/>
                  <a:pt x="560" y="240"/>
                  <a:pt x="816" y="240"/>
                </a:cubicBezTo>
                <a:cubicBezTo>
                  <a:pt x="1072" y="240"/>
                  <a:pt x="1304" y="120"/>
                  <a:pt x="1536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8375" name="Rectangle 23"/>
          <p:cNvSpPr>
            <a:spLocks noChangeArrowheads="1"/>
          </p:cNvSpPr>
          <p:nvPr/>
        </p:nvSpPr>
        <p:spPr bwMode="auto">
          <a:xfrm>
            <a:off x="457200" y="4953000"/>
            <a:ext cx="2286000" cy="914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28376" name="Text Box 24"/>
          <p:cNvSpPr txBox="1">
            <a:spLocks noChangeArrowheads="1"/>
          </p:cNvSpPr>
          <p:nvPr/>
        </p:nvSpPr>
        <p:spPr bwMode="auto">
          <a:xfrm>
            <a:off x="152400" y="228600"/>
            <a:ext cx="4284663" cy="180022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What will atlas look like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if it is properly lined up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to this foramen magnum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and condyles?</a:t>
            </a:r>
          </a:p>
        </p:txBody>
      </p:sp>
      <p:sp>
        <p:nvSpPr>
          <p:cNvPr id="228377" name="Text Box 25"/>
          <p:cNvSpPr txBox="1">
            <a:spLocks noChangeArrowheads="1"/>
          </p:cNvSpPr>
          <p:nvPr/>
        </p:nvSpPr>
        <p:spPr bwMode="auto">
          <a:xfrm>
            <a:off x="4784725" y="3962400"/>
            <a:ext cx="4359275" cy="180022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Remember, atlas is in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juxta position!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The malformation makes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it look misaligned.</a:t>
            </a:r>
          </a:p>
        </p:txBody>
      </p:sp>
    </p:spTree>
    <p:extLst>
      <p:ext uri="{BB962C8B-B14F-4D97-AF65-F5344CB8AC3E}">
        <p14:creationId xmlns:p14="http://schemas.microsoft.com/office/powerpoint/2010/main" val="369114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62" grpId="0" animBg="1"/>
      <p:bldP spid="228363" grpId="0" animBg="1"/>
      <p:bldP spid="228366" grpId="0" animBg="1"/>
      <p:bldP spid="228367" grpId="0" animBg="1"/>
      <p:bldP spid="228368" grpId="0" animBg="1"/>
      <p:bldP spid="228369" grpId="0" animBg="1"/>
      <p:bldP spid="228370" grpId="0" animBg="1"/>
      <p:bldP spid="228375" grpId="0" animBg="1"/>
      <p:bldP spid="228376" grpId="0" animBg="1"/>
      <p:bldP spid="228376" grpId="1" animBg="1"/>
      <p:bldP spid="22837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47796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7" name="Content Placeholder 6" descr="Atlas 12 top view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2" t="73881" r="3017" b="-1719"/>
          <a:stretch/>
        </p:blipFill>
        <p:spPr bwMode="auto">
          <a:xfrm>
            <a:off x="3200400" y="1828800"/>
            <a:ext cx="5486400" cy="3886200"/>
          </a:xfrm>
          <a:prstGeom prst="rect">
            <a:avLst/>
          </a:prstGeom>
          <a:noFill/>
          <a:ln w="76200" cap="flat" cmpd="sng" algn="ctr">
            <a:solidFill>
              <a:srgbClr val="EEECE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6611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Dr. William G. Blair, D.C., Ph.C.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33400" indent="-533400"/>
            <a:r>
              <a:rPr lang="en-US" altLang="en-US" sz="3200" dirty="0" smtClean="0"/>
              <a:t>Based on his meticulous x-ray studies, Dr. Blair came to certain conclusions:</a:t>
            </a:r>
          </a:p>
          <a:p>
            <a:pPr marL="533400" indent="-533400">
              <a:buFont typeface="Wingdings" pitchFamily="2" charset="2"/>
              <a:buAutoNum type="arabicPeriod"/>
            </a:pPr>
            <a:r>
              <a:rPr lang="en-US" altLang="en-US" sz="3200" dirty="0" smtClean="0"/>
              <a:t>The right and left side are not symmetrical.</a:t>
            </a:r>
          </a:p>
          <a:p>
            <a:pPr marL="533400" indent="-533400">
              <a:buFont typeface="Wingdings" pitchFamily="2" charset="2"/>
              <a:buAutoNum type="arabicPeriod"/>
            </a:pPr>
            <a:r>
              <a:rPr lang="en-US" altLang="en-US" sz="3200" dirty="0" smtClean="0"/>
              <a:t>Opposing surfaces of the joints do match.</a:t>
            </a:r>
          </a:p>
          <a:p>
            <a:pPr marL="533400" indent="-533400">
              <a:buFont typeface="Wingdings" pitchFamily="2" charset="2"/>
              <a:buNone/>
            </a:pPr>
            <a:r>
              <a:rPr lang="en-US" altLang="en-US" sz="3200" dirty="0" smtClean="0"/>
              <a:t>Therefore Dr. Blair surmised:</a:t>
            </a:r>
          </a:p>
          <a:p>
            <a:pPr marL="533400" indent="-533400">
              <a:buFont typeface="Wingdings" pitchFamily="2" charset="2"/>
              <a:buNone/>
            </a:pPr>
            <a:endParaRPr lang="en-US" altLang="en-US" sz="3600" dirty="0" smtClean="0">
              <a:latin typeface="French Script MT" pitchFamily="66" charset="0"/>
            </a:endParaRP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1371600" y="6096000"/>
            <a:ext cx="601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838200" y="6172200"/>
            <a:ext cx="7086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Dottie Blair</a:t>
            </a:r>
            <a:r>
              <a:rPr lang="en-US" altLang="en-US" sz="1800"/>
              <a:t>, </a:t>
            </a:r>
            <a:r>
              <a:rPr lang="en-US" altLang="en-US" sz="1800" i="1"/>
              <a:t>Progress in Chiropractic </a:t>
            </a:r>
            <a:r>
              <a:rPr lang="en-US" altLang="en-US" sz="1800"/>
              <a:t>by Steven J. Boyle</a:t>
            </a:r>
          </a:p>
        </p:txBody>
      </p:sp>
    </p:spTree>
    <p:extLst>
      <p:ext uri="{BB962C8B-B14F-4D97-AF65-F5344CB8AC3E}">
        <p14:creationId xmlns:p14="http://schemas.microsoft.com/office/powerpoint/2010/main" val="273397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477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Note transverse foramen on right seems rotated to the anterior</a:t>
            </a:r>
            <a:endParaRPr lang="en-US" dirty="0"/>
          </a:p>
        </p:txBody>
      </p:sp>
      <p:pic>
        <p:nvPicPr>
          <p:cNvPr id="7" name="Content Placeholder 6" descr="Atlas 12 top view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2" t="73881" r="3017" b="-1719"/>
          <a:stretch/>
        </p:blipFill>
        <p:spPr bwMode="auto">
          <a:xfrm>
            <a:off x="3200400" y="1828800"/>
            <a:ext cx="5486400" cy="3886200"/>
          </a:xfrm>
          <a:prstGeom prst="rect">
            <a:avLst/>
          </a:prstGeom>
          <a:noFill/>
          <a:ln w="76200" cap="flat" cmpd="sng" algn="ctr">
            <a:solidFill>
              <a:srgbClr val="EEECE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Oval 8"/>
          <p:cNvSpPr/>
          <p:nvPr/>
        </p:nvSpPr>
        <p:spPr>
          <a:xfrm>
            <a:off x="3962400" y="2819400"/>
            <a:ext cx="6096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4075176">
            <a:off x="7125759" y="2260187"/>
            <a:ext cx="573195" cy="508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1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" descr="unequal condyle converg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466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199" name="AutoShape 7"/>
          <p:cNvSpPr>
            <a:spLocks noChangeArrowheads="1"/>
          </p:cNvSpPr>
          <p:nvPr/>
        </p:nvSpPr>
        <p:spPr bwMode="auto">
          <a:xfrm rot="-5400000">
            <a:off x="3086100" y="3162300"/>
            <a:ext cx="1143000" cy="1066800"/>
          </a:xfrm>
          <a:custGeom>
            <a:avLst/>
            <a:gdLst>
              <a:gd name="T0" fmla="*/ 52923281 w 21600"/>
              <a:gd name="T1" fmla="*/ 26344033 h 21600"/>
              <a:gd name="T2" fmla="*/ 30241875 w 21600"/>
              <a:gd name="T3" fmla="*/ 52688067 h 21600"/>
              <a:gd name="T4" fmla="*/ 7560469 w 21600"/>
              <a:gd name="T5" fmla="*/ 26344033 h 21600"/>
              <a:gd name="T6" fmla="*/ 30241875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200" name="AutoShape 8"/>
          <p:cNvSpPr>
            <a:spLocks noChangeArrowheads="1"/>
          </p:cNvSpPr>
          <p:nvPr/>
        </p:nvSpPr>
        <p:spPr bwMode="auto">
          <a:xfrm rot="5400000">
            <a:off x="4419600" y="3276600"/>
            <a:ext cx="1143000" cy="838200"/>
          </a:xfrm>
          <a:custGeom>
            <a:avLst/>
            <a:gdLst>
              <a:gd name="T0" fmla="*/ 52923281 w 21600"/>
              <a:gd name="T1" fmla="*/ 16263408 h 21600"/>
              <a:gd name="T2" fmla="*/ 30241875 w 21600"/>
              <a:gd name="T3" fmla="*/ 32526817 h 21600"/>
              <a:gd name="T4" fmla="*/ 7560469 w 21600"/>
              <a:gd name="T5" fmla="*/ 16263408 h 21600"/>
              <a:gd name="T6" fmla="*/ 30241875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4201" name="Line 9"/>
          <p:cNvSpPr>
            <a:spLocks noChangeShapeType="1"/>
          </p:cNvSpPr>
          <p:nvPr/>
        </p:nvSpPr>
        <p:spPr bwMode="auto">
          <a:xfrm>
            <a:off x="3124200" y="1676400"/>
            <a:ext cx="0" cy="266700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4205" name="Line 13"/>
          <p:cNvSpPr>
            <a:spLocks noChangeShapeType="1"/>
          </p:cNvSpPr>
          <p:nvPr/>
        </p:nvSpPr>
        <p:spPr bwMode="auto">
          <a:xfrm>
            <a:off x="4572000" y="1676400"/>
            <a:ext cx="0" cy="266700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4207" name="Line 15"/>
          <p:cNvSpPr>
            <a:spLocks noChangeShapeType="1"/>
          </p:cNvSpPr>
          <p:nvPr/>
        </p:nvSpPr>
        <p:spPr bwMode="auto">
          <a:xfrm>
            <a:off x="5410200" y="1676400"/>
            <a:ext cx="0" cy="266700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4208" name="Line 16"/>
          <p:cNvSpPr>
            <a:spLocks noChangeShapeType="1"/>
          </p:cNvSpPr>
          <p:nvPr/>
        </p:nvSpPr>
        <p:spPr bwMode="auto">
          <a:xfrm>
            <a:off x="4191000" y="1676400"/>
            <a:ext cx="0" cy="266700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4209" name="Line 17"/>
          <p:cNvSpPr>
            <a:spLocks noChangeShapeType="1"/>
          </p:cNvSpPr>
          <p:nvPr/>
        </p:nvSpPr>
        <p:spPr bwMode="auto">
          <a:xfrm>
            <a:off x="4572000" y="3657600"/>
            <a:ext cx="838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4210" name="Line 18"/>
          <p:cNvSpPr>
            <a:spLocks noChangeShapeType="1"/>
          </p:cNvSpPr>
          <p:nvPr/>
        </p:nvSpPr>
        <p:spPr bwMode="auto">
          <a:xfrm>
            <a:off x="3124200" y="3657600"/>
            <a:ext cx="10668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9" name="Text Box 19"/>
          <p:cNvSpPr txBox="1">
            <a:spLocks noChangeArrowheads="1"/>
          </p:cNvSpPr>
          <p:nvPr/>
        </p:nvSpPr>
        <p:spPr bwMode="auto">
          <a:xfrm>
            <a:off x="3200400" y="4953000"/>
            <a:ext cx="22129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of Condyles</a:t>
            </a:r>
          </a:p>
        </p:txBody>
      </p:sp>
      <p:sp>
        <p:nvSpPr>
          <p:cNvPr id="58380" name="Line 21"/>
          <p:cNvSpPr>
            <a:spLocks noChangeShapeType="1"/>
          </p:cNvSpPr>
          <p:nvPr/>
        </p:nvSpPr>
        <p:spPr bwMode="auto">
          <a:xfrm>
            <a:off x="4343400" y="304800"/>
            <a:ext cx="0" cy="10668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1" name="Text Box 22"/>
          <p:cNvSpPr txBox="1">
            <a:spLocks noChangeArrowheads="1"/>
          </p:cNvSpPr>
          <p:nvPr/>
        </p:nvSpPr>
        <p:spPr bwMode="auto">
          <a:xfrm>
            <a:off x="5111750" y="5762625"/>
            <a:ext cx="24018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Comic Sans MS" pitchFamily="66" charset="0"/>
              </a:rPr>
              <a:t>-William Blair, D.C.</a:t>
            </a:r>
          </a:p>
        </p:txBody>
      </p:sp>
    </p:spTree>
    <p:extLst>
      <p:ext uri="{BB962C8B-B14F-4D97-AF65-F5344CB8AC3E}">
        <p14:creationId xmlns:p14="http://schemas.microsoft.com/office/powerpoint/2010/main" val="58297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199" grpId="0" animBg="1"/>
      <p:bldP spid="264200" grpId="0" animBg="1"/>
      <p:bldP spid="264201" grpId="0" animBg="1"/>
      <p:bldP spid="264205" grpId="0" animBg="1"/>
      <p:bldP spid="264207" grpId="0" animBg="1"/>
      <p:bldP spid="264208" grpId="0" animBg="1"/>
      <p:bldP spid="264209" grpId="0" animBg="1"/>
      <p:bldP spid="2642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unequal condyle converg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466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27" name="AutoShape 3"/>
          <p:cNvSpPr>
            <a:spLocks noChangeArrowheads="1"/>
          </p:cNvSpPr>
          <p:nvPr/>
        </p:nvSpPr>
        <p:spPr bwMode="auto">
          <a:xfrm rot="-5400000">
            <a:off x="3086100" y="3162300"/>
            <a:ext cx="1143000" cy="1066800"/>
          </a:xfrm>
          <a:custGeom>
            <a:avLst/>
            <a:gdLst>
              <a:gd name="T0" fmla="*/ 52923281 w 21600"/>
              <a:gd name="T1" fmla="*/ 26344033 h 21600"/>
              <a:gd name="T2" fmla="*/ 30241875 w 21600"/>
              <a:gd name="T3" fmla="*/ 52688067 h 21600"/>
              <a:gd name="T4" fmla="*/ 7560469 w 21600"/>
              <a:gd name="T5" fmla="*/ 26344033 h 21600"/>
              <a:gd name="T6" fmla="*/ 30241875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28" name="AutoShape 4"/>
          <p:cNvSpPr>
            <a:spLocks noChangeArrowheads="1"/>
          </p:cNvSpPr>
          <p:nvPr/>
        </p:nvSpPr>
        <p:spPr bwMode="auto">
          <a:xfrm rot="5400000">
            <a:off x="4419600" y="3276600"/>
            <a:ext cx="1143000" cy="838200"/>
          </a:xfrm>
          <a:custGeom>
            <a:avLst/>
            <a:gdLst>
              <a:gd name="T0" fmla="*/ 52923281 w 21600"/>
              <a:gd name="T1" fmla="*/ 16263408 h 21600"/>
              <a:gd name="T2" fmla="*/ 30241875 w 21600"/>
              <a:gd name="T3" fmla="*/ 32526817 h 21600"/>
              <a:gd name="T4" fmla="*/ 7560469 w 21600"/>
              <a:gd name="T5" fmla="*/ 16263408 h 21600"/>
              <a:gd name="T6" fmla="*/ 30241875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29" name="Line 5"/>
          <p:cNvSpPr>
            <a:spLocks noChangeShapeType="1"/>
          </p:cNvSpPr>
          <p:nvPr/>
        </p:nvSpPr>
        <p:spPr bwMode="auto">
          <a:xfrm>
            <a:off x="3124200" y="1676400"/>
            <a:ext cx="0" cy="266700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30" name="Line 6"/>
          <p:cNvSpPr>
            <a:spLocks noChangeShapeType="1"/>
          </p:cNvSpPr>
          <p:nvPr/>
        </p:nvSpPr>
        <p:spPr bwMode="auto">
          <a:xfrm>
            <a:off x="4572000" y="1676400"/>
            <a:ext cx="0" cy="266700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31" name="Line 7"/>
          <p:cNvSpPr>
            <a:spLocks noChangeShapeType="1"/>
          </p:cNvSpPr>
          <p:nvPr/>
        </p:nvSpPr>
        <p:spPr bwMode="auto">
          <a:xfrm>
            <a:off x="5410200" y="1676400"/>
            <a:ext cx="0" cy="266700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32" name="Line 8"/>
          <p:cNvSpPr>
            <a:spLocks noChangeShapeType="1"/>
          </p:cNvSpPr>
          <p:nvPr/>
        </p:nvSpPr>
        <p:spPr bwMode="auto">
          <a:xfrm>
            <a:off x="4191000" y="1676400"/>
            <a:ext cx="0" cy="266700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33" name="Line 9"/>
          <p:cNvSpPr>
            <a:spLocks noChangeShapeType="1"/>
          </p:cNvSpPr>
          <p:nvPr/>
        </p:nvSpPr>
        <p:spPr bwMode="auto">
          <a:xfrm>
            <a:off x="4572000" y="3657600"/>
            <a:ext cx="838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634" name="Line 10"/>
          <p:cNvSpPr>
            <a:spLocks noChangeShapeType="1"/>
          </p:cNvSpPr>
          <p:nvPr/>
        </p:nvSpPr>
        <p:spPr bwMode="auto">
          <a:xfrm>
            <a:off x="3124200" y="3657600"/>
            <a:ext cx="10668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3200400" y="4953000"/>
            <a:ext cx="22129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of Condyles</a:t>
            </a:r>
          </a:p>
        </p:txBody>
      </p:sp>
      <p:sp>
        <p:nvSpPr>
          <p:cNvPr id="59404" name="Line 12"/>
          <p:cNvSpPr>
            <a:spLocks noChangeShapeType="1"/>
          </p:cNvSpPr>
          <p:nvPr/>
        </p:nvSpPr>
        <p:spPr bwMode="auto">
          <a:xfrm>
            <a:off x="4343400" y="304800"/>
            <a:ext cx="0" cy="10668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0" y="5029200"/>
            <a:ext cx="9144000" cy="1373188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  The greater the condyle convergence   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    the larger the lateral mass will appear on an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 A-P cervical x-ray</a:t>
            </a:r>
          </a:p>
        </p:txBody>
      </p:sp>
      <p:sp>
        <p:nvSpPr>
          <p:cNvPr id="282638" name="Text Box 14"/>
          <p:cNvSpPr txBox="1">
            <a:spLocks noChangeArrowheads="1"/>
          </p:cNvSpPr>
          <p:nvPr/>
        </p:nvSpPr>
        <p:spPr bwMode="auto">
          <a:xfrm>
            <a:off x="5562600" y="533400"/>
            <a:ext cx="3424238" cy="1373188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This will be wrongly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interpreted as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rotation of atlas</a:t>
            </a:r>
          </a:p>
        </p:txBody>
      </p:sp>
    </p:spTree>
    <p:extLst>
      <p:ext uri="{BB962C8B-B14F-4D97-AF65-F5344CB8AC3E}">
        <p14:creationId xmlns:p14="http://schemas.microsoft.com/office/powerpoint/2010/main" val="44334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7" grpId="0" animBg="1"/>
      <p:bldP spid="282628" grpId="0" animBg="1"/>
      <p:bldP spid="282629" grpId="0" animBg="1"/>
      <p:bldP spid="282630" grpId="0" animBg="1"/>
      <p:bldP spid="282631" grpId="0" animBg="1"/>
      <p:bldP spid="282632" grpId="0" animBg="1"/>
      <p:bldP spid="282633" grpId="0" animBg="1"/>
      <p:bldP spid="282634" grpId="0" animBg="1"/>
      <p:bldP spid="28263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ondyles atlas ax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Line 3"/>
          <p:cNvSpPr>
            <a:spLocks noChangeShapeType="1"/>
          </p:cNvSpPr>
          <p:nvPr/>
        </p:nvSpPr>
        <p:spPr bwMode="auto">
          <a:xfrm flipV="1">
            <a:off x="1981200" y="3124200"/>
            <a:ext cx="61722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0" name="Line 5"/>
          <p:cNvSpPr>
            <a:spLocks noChangeShapeType="1"/>
          </p:cNvSpPr>
          <p:nvPr/>
        </p:nvSpPr>
        <p:spPr bwMode="auto">
          <a:xfrm>
            <a:off x="1600200" y="2133600"/>
            <a:ext cx="6629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1" name="Line 8"/>
          <p:cNvSpPr>
            <a:spLocks noChangeShapeType="1"/>
          </p:cNvSpPr>
          <p:nvPr/>
        </p:nvSpPr>
        <p:spPr bwMode="auto">
          <a:xfrm flipV="1">
            <a:off x="7696200" y="2133600"/>
            <a:ext cx="0" cy="990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2" name="Line 9"/>
          <p:cNvSpPr>
            <a:spLocks noChangeShapeType="1"/>
          </p:cNvSpPr>
          <p:nvPr/>
        </p:nvSpPr>
        <p:spPr bwMode="auto">
          <a:xfrm flipV="1">
            <a:off x="2819400" y="2133600"/>
            <a:ext cx="0" cy="1219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3" name="Text Box 10"/>
          <p:cNvSpPr txBox="1">
            <a:spLocks noChangeArrowheads="1"/>
          </p:cNvSpPr>
          <p:nvPr/>
        </p:nvSpPr>
        <p:spPr bwMode="auto">
          <a:xfrm>
            <a:off x="733425" y="609600"/>
            <a:ext cx="8105775" cy="698500"/>
          </a:xfrm>
          <a:prstGeom prst="rect">
            <a:avLst/>
          </a:prstGeom>
          <a:solidFill>
            <a:srgbClr val="008000"/>
          </a:solidFill>
          <a:ln w="57150">
            <a:solidFill>
              <a:srgbClr val="16230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Wedge lines often indicate laterality</a:t>
            </a:r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3276600" y="3962400"/>
            <a:ext cx="3894138" cy="519113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(Right atlas laterality)</a:t>
            </a: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1066800" y="4724400"/>
            <a:ext cx="7364413" cy="94615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Some malformations affect the wedge line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and give a false laterality.</a:t>
            </a:r>
          </a:p>
        </p:txBody>
      </p:sp>
    </p:spTree>
    <p:extLst>
      <p:ext uri="{BB962C8B-B14F-4D97-AF65-F5344CB8AC3E}">
        <p14:creationId xmlns:p14="http://schemas.microsoft.com/office/powerpoint/2010/main" val="43545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3" grpId="0" animBg="1"/>
      <p:bldP spid="8500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4"/>
          <p:cNvSpPr txBox="1">
            <a:spLocks noChangeArrowheads="1"/>
          </p:cNvSpPr>
          <p:nvPr/>
        </p:nvSpPr>
        <p:spPr bwMode="auto">
          <a:xfrm>
            <a:off x="5867400" y="228600"/>
            <a:ext cx="2844800" cy="57943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omic Sans MS" pitchFamily="66" charset="0"/>
              </a:rPr>
              <a:t>Short condyle</a:t>
            </a:r>
          </a:p>
        </p:txBody>
      </p:sp>
      <p:pic>
        <p:nvPicPr>
          <p:cNvPr id="61443" name="Picture 5" descr="Jennie 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78463" cy="6858000"/>
          </a:xfrm>
          <a:prstGeom prst="rect">
            <a:avLst/>
          </a:prstGeom>
          <a:noFill/>
          <a:ln w="38100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26" name="Picture 6" descr="short condyle clo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4800600" cy="33845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27" name="Text Box 7"/>
          <p:cNvSpPr txBox="1">
            <a:spLocks noChangeArrowheads="1"/>
          </p:cNvSpPr>
          <p:nvPr/>
        </p:nvSpPr>
        <p:spPr bwMode="auto">
          <a:xfrm>
            <a:off x="5481638" y="1066800"/>
            <a:ext cx="3367087" cy="26543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This malformation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affects the wedge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line.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And that affects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laterality (and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rotation)</a:t>
            </a:r>
          </a:p>
        </p:txBody>
      </p:sp>
      <p:sp>
        <p:nvSpPr>
          <p:cNvPr id="286728" name="Line 8"/>
          <p:cNvSpPr>
            <a:spLocks noChangeShapeType="1"/>
          </p:cNvSpPr>
          <p:nvPr/>
        </p:nvSpPr>
        <p:spPr bwMode="auto">
          <a:xfrm>
            <a:off x="1143000" y="2286000"/>
            <a:ext cx="3657600" cy="381000"/>
          </a:xfrm>
          <a:prstGeom prst="line">
            <a:avLst/>
          </a:prstGeom>
          <a:noFill/>
          <a:ln w="38100">
            <a:solidFill>
              <a:srgbClr val="CC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3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6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7" grpId="0" animBg="1"/>
      <p:bldP spid="28672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short condyle clo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4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3" name="Picture 5" descr="Short condyle taller lateral m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590800"/>
            <a:ext cx="6324600" cy="383063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8774" name="Text Box 6"/>
          <p:cNvSpPr txBox="1">
            <a:spLocks noChangeArrowheads="1"/>
          </p:cNvSpPr>
          <p:nvPr/>
        </p:nvSpPr>
        <p:spPr bwMode="auto">
          <a:xfrm>
            <a:off x="4541838" y="5788025"/>
            <a:ext cx="15017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    -B.J.</a:t>
            </a:r>
          </a:p>
        </p:txBody>
      </p:sp>
    </p:spTree>
    <p:extLst>
      <p:ext uri="{BB962C8B-B14F-4D97-AF65-F5344CB8AC3E}">
        <p14:creationId xmlns:p14="http://schemas.microsoft.com/office/powerpoint/2010/main" val="395631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7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short condyle clo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4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5572" name="Text Box 4"/>
          <p:cNvSpPr txBox="1">
            <a:spLocks noChangeArrowheads="1"/>
          </p:cNvSpPr>
          <p:nvPr/>
        </p:nvSpPr>
        <p:spPr bwMode="auto">
          <a:xfrm>
            <a:off x="4541838" y="5788025"/>
            <a:ext cx="15017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    -B.J.</a:t>
            </a:r>
          </a:p>
        </p:txBody>
      </p:sp>
      <p:sp>
        <p:nvSpPr>
          <p:cNvPr id="63492" name="Line 5"/>
          <p:cNvSpPr>
            <a:spLocks noChangeShapeType="1"/>
          </p:cNvSpPr>
          <p:nvPr/>
        </p:nvSpPr>
        <p:spPr bwMode="auto">
          <a:xfrm>
            <a:off x="2057400" y="1143000"/>
            <a:ext cx="76200" cy="24384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3" name="Line 6"/>
          <p:cNvSpPr>
            <a:spLocks noChangeShapeType="1"/>
          </p:cNvSpPr>
          <p:nvPr/>
        </p:nvSpPr>
        <p:spPr bwMode="auto">
          <a:xfrm>
            <a:off x="7620000" y="1676400"/>
            <a:ext cx="76200" cy="16764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4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57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Short condyle adaptations draw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0"/>
            <a:ext cx="482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797" name="Text Box 5"/>
          <p:cNvSpPr txBox="1">
            <a:spLocks noChangeArrowheads="1"/>
          </p:cNvSpPr>
          <p:nvPr/>
        </p:nvSpPr>
        <p:spPr bwMode="auto">
          <a:xfrm>
            <a:off x="0" y="4343400"/>
            <a:ext cx="2347913" cy="1373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Head tilt to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side of short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condyle</a:t>
            </a:r>
          </a:p>
        </p:txBody>
      </p:sp>
      <p:sp>
        <p:nvSpPr>
          <p:cNvPr id="289798" name="Text Box 6"/>
          <p:cNvSpPr txBox="1">
            <a:spLocks noChangeArrowheads="1"/>
          </p:cNvSpPr>
          <p:nvPr/>
        </p:nvSpPr>
        <p:spPr bwMode="auto">
          <a:xfrm>
            <a:off x="0" y="1219200"/>
            <a:ext cx="2368550" cy="18002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Taller lateral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mass on side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of short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condyle</a:t>
            </a:r>
          </a:p>
        </p:txBody>
      </p:sp>
      <p:sp>
        <p:nvSpPr>
          <p:cNvPr id="289800" name="Line 8"/>
          <p:cNvSpPr>
            <a:spLocks noChangeShapeType="1"/>
          </p:cNvSpPr>
          <p:nvPr/>
        </p:nvSpPr>
        <p:spPr bwMode="auto">
          <a:xfrm flipH="1">
            <a:off x="2260600" y="3886200"/>
            <a:ext cx="22098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9801" name="Line 9"/>
          <p:cNvSpPr>
            <a:spLocks noChangeShapeType="1"/>
          </p:cNvSpPr>
          <p:nvPr/>
        </p:nvSpPr>
        <p:spPr bwMode="auto">
          <a:xfrm>
            <a:off x="2870200" y="1066800"/>
            <a:ext cx="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9802" name="Text Box 10"/>
          <p:cNvSpPr txBox="1">
            <a:spLocks noChangeArrowheads="1"/>
          </p:cNvSpPr>
          <p:nvPr/>
        </p:nvSpPr>
        <p:spPr bwMode="auto">
          <a:xfrm>
            <a:off x="6689725" y="838200"/>
            <a:ext cx="2454275" cy="26543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Taller C2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superior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articular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surface 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side of short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condyle</a:t>
            </a:r>
          </a:p>
        </p:txBody>
      </p:sp>
      <p:sp>
        <p:nvSpPr>
          <p:cNvPr id="289806" name="Text Box 14"/>
          <p:cNvSpPr txBox="1">
            <a:spLocks noChangeArrowheads="1"/>
          </p:cNvSpPr>
          <p:nvPr/>
        </p:nvSpPr>
        <p:spPr bwMode="auto">
          <a:xfrm>
            <a:off x="6907213" y="4191000"/>
            <a:ext cx="2236787" cy="18002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Scoliosis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toward side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of short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condyle</a:t>
            </a:r>
          </a:p>
        </p:txBody>
      </p:sp>
      <p:sp>
        <p:nvSpPr>
          <p:cNvPr id="289807" name="Line 15"/>
          <p:cNvSpPr>
            <a:spLocks noChangeShapeType="1"/>
          </p:cNvSpPr>
          <p:nvPr/>
        </p:nvSpPr>
        <p:spPr bwMode="auto">
          <a:xfrm flipV="1">
            <a:off x="5308600" y="1295400"/>
            <a:ext cx="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9810" name="Text Box 18"/>
          <p:cNvSpPr txBox="1">
            <a:spLocks noChangeArrowheads="1"/>
          </p:cNvSpPr>
          <p:nvPr/>
        </p:nvSpPr>
        <p:spPr bwMode="auto">
          <a:xfrm>
            <a:off x="5461000" y="4191000"/>
            <a:ext cx="355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289811" name="Text Box 19"/>
          <p:cNvSpPr txBox="1">
            <a:spLocks noChangeArrowheads="1"/>
          </p:cNvSpPr>
          <p:nvPr/>
        </p:nvSpPr>
        <p:spPr bwMode="auto">
          <a:xfrm>
            <a:off x="5461000" y="4495800"/>
            <a:ext cx="355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289812" name="Text Box 20"/>
          <p:cNvSpPr txBox="1">
            <a:spLocks noChangeArrowheads="1"/>
          </p:cNvSpPr>
          <p:nvPr/>
        </p:nvSpPr>
        <p:spPr bwMode="auto">
          <a:xfrm>
            <a:off x="5461000" y="4876800"/>
            <a:ext cx="355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289813" name="Text Box 21"/>
          <p:cNvSpPr txBox="1">
            <a:spLocks noChangeArrowheads="1"/>
          </p:cNvSpPr>
          <p:nvPr/>
        </p:nvSpPr>
        <p:spPr bwMode="auto">
          <a:xfrm>
            <a:off x="5461000" y="5257800"/>
            <a:ext cx="355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289814" name="Text Box 22"/>
          <p:cNvSpPr txBox="1">
            <a:spLocks noChangeArrowheads="1"/>
          </p:cNvSpPr>
          <p:nvPr/>
        </p:nvSpPr>
        <p:spPr bwMode="auto">
          <a:xfrm>
            <a:off x="5537200" y="5562600"/>
            <a:ext cx="355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289815" name="Text Box 23"/>
          <p:cNvSpPr txBox="1">
            <a:spLocks noChangeArrowheads="1"/>
          </p:cNvSpPr>
          <p:nvPr/>
        </p:nvSpPr>
        <p:spPr bwMode="auto">
          <a:xfrm>
            <a:off x="5613400" y="5943600"/>
            <a:ext cx="355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64528" name="Line 24"/>
          <p:cNvSpPr>
            <a:spLocks noChangeShapeType="1"/>
          </p:cNvSpPr>
          <p:nvPr/>
        </p:nvSpPr>
        <p:spPr bwMode="auto">
          <a:xfrm flipV="1">
            <a:off x="2108200" y="3657600"/>
            <a:ext cx="4876800" cy="76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9" name="Line 25"/>
          <p:cNvSpPr>
            <a:spLocks noChangeShapeType="1"/>
          </p:cNvSpPr>
          <p:nvPr/>
        </p:nvSpPr>
        <p:spPr bwMode="auto">
          <a:xfrm>
            <a:off x="4470400" y="457200"/>
            <a:ext cx="0" cy="22860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30" name="Line 26"/>
          <p:cNvSpPr>
            <a:spLocks noChangeShapeType="1"/>
          </p:cNvSpPr>
          <p:nvPr/>
        </p:nvSpPr>
        <p:spPr bwMode="auto">
          <a:xfrm>
            <a:off x="4546600" y="3352800"/>
            <a:ext cx="76200" cy="33528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31" name="Text Box 27"/>
          <p:cNvSpPr txBox="1">
            <a:spLocks noChangeArrowheads="1"/>
          </p:cNvSpPr>
          <p:nvPr/>
        </p:nvSpPr>
        <p:spPr bwMode="auto">
          <a:xfrm>
            <a:off x="1143000" y="228600"/>
            <a:ext cx="6734175" cy="519113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Innate Adaptation to the short condyle</a:t>
            </a:r>
          </a:p>
        </p:txBody>
      </p:sp>
    </p:spTree>
    <p:extLst>
      <p:ext uri="{BB962C8B-B14F-4D97-AF65-F5344CB8AC3E}">
        <p14:creationId xmlns:p14="http://schemas.microsoft.com/office/powerpoint/2010/main" val="66564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7" grpId="0" animBg="1"/>
      <p:bldP spid="289798" grpId="0" animBg="1"/>
      <p:bldP spid="289800" grpId="0" animBg="1"/>
      <p:bldP spid="289801" grpId="0" animBg="1"/>
      <p:bldP spid="289802" grpId="0" animBg="1"/>
      <p:bldP spid="289806" grpId="0" animBg="1"/>
      <p:bldP spid="289807" grpId="0" animBg="1"/>
      <p:bldP spid="289810" grpId="0"/>
      <p:bldP spid="289811" grpId="0"/>
      <p:bldP spid="289812" grpId="0"/>
      <p:bldP spid="289813" grpId="0"/>
      <p:bldP spid="289814" grpId="0"/>
      <p:bldP spid="2898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 descr="c1 on gr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95400"/>
            <a:ext cx="4876800" cy="3657600"/>
          </a:xfrm>
          <a:prstGeom prst="rect">
            <a:avLst/>
          </a:prstGeom>
          <a:noFill/>
          <a:ln w="76200">
            <a:solidFill>
              <a:srgbClr val="1623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28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Malformation of atl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304800"/>
            <a:ext cx="7400925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08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Dr. William G. Blair, D.C., Ph.C.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33400" indent="-533400">
              <a:buFont typeface="Wingdings" pitchFamily="2" charset="2"/>
              <a:buNone/>
            </a:pPr>
            <a:r>
              <a:rPr lang="en-US" altLang="en-US" sz="3600" dirty="0" smtClean="0">
                <a:latin typeface="French Script MT" pitchFamily="66" charset="0"/>
              </a:rPr>
              <a:t>“</a:t>
            </a:r>
            <a:r>
              <a:rPr lang="en-US" altLang="en-US" sz="6000" dirty="0" smtClean="0">
                <a:latin typeface="French Script MT" pitchFamily="66" charset="0"/>
              </a:rPr>
              <a:t>We are not looking for the perfectly straight spine, we are looking for the perfectly articulated spine.”</a:t>
            </a: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1371600" y="6096000"/>
            <a:ext cx="601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838200" y="6172200"/>
            <a:ext cx="7086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Dottie Blair</a:t>
            </a:r>
            <a:r>
              <a:rPr lang="en-US" altLang="en-US" sz="1800"/>
              <a:t>, </a:t>
            </a:r>
            <a:r>
              <a:rPr lang="en-US" altLang="en-US" sz="1800" i="1"/>
              <a:t>Progress in Chiropractic </a:t>
            </a:r>
            <a:r>
              <a:rPr lang="en-US" altLang="en-US" sz="1800"/>
              <a:t>by Steven J. Boyle</a:t>
            </a:r>
          </a:p>
        </p:txBody>
      </p:sp>
    </p:spTree>
    <p:extLst>
      <p:ext uri="{BB962C8B-B14F-4D97-AF65-F5344CB8AC3E}">
        <p14:creationId xmlns:p14="http://schemas.microsoft.com/office/powerpoint/2010/main" val="301690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4"/>
          <p:cNvSpPr>
            <a:spLocks noChangeArrowheads="1"/>
          </p:cNvSpPr>
          <p:nvPr/>
        </p:nvSpPr>
        <p:spPr bwMode="auto">
          <a:xfrm rot="5400000">
            <a:off x="4572000" y="2895600"/>
            <a:ext cx="1143000" cy="990600"/>
          </a:xfrm>
          <a:custGeom>
            <a:avLst/>
            <a:gdLst>
              <a:gd name="T0" fmla="*/ 52923281 w 21600"/>
              <a:gd name="T1" fmla="*/ 22715008 h 21600"/>
              <a:gd name="T2" fmla="*/ 30241875 w 21600"/>
              <a:gd name="T3" fmla="*/ 45430017 h 21600"/>
              <a:gd name="T4" fmla="*/ 7560469 w 21600"/>
              <a:gd name="T5" fmla="*/ 22715008 h 21600"/>
              <a:gd name="T6" fmla="*/ 30241875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1" name="AutoShape 5"/>
          <p:cNvSpPr>
            <a:spLocks noChangeArrowheads="1"/>
          </p:cNvSpPr>
          <p:nvPr/>
        </p:nvSpPr>
        <p:spPr bwMode="auto">
          <a:xfrm rot="-5400000">
            <a:off x="3088481" y="3007519"/>
            <a:ext cx="1214438" cy="838200"/>
          </a:xfrm>
          <a:custGeom>
            <a:avLst/>
            <a:gdLst>
              <a:gd name="T0" fmla="*/ 59745458 w 21600"/>
              <a:gd name="T1" fmla="*/ 16263408 h 21600"/>
              <a:gd name="T2" fmla="*/ 34140270 w 21600"/>
              <a:gd name="T3" fmla="*/ 32526817 h 21600"/>
              <a:gd name="T4" fmla="*/ 8535082 w 21600"/>
              <a:gd name="T5" fmla="*/ 16263408 h 21600"/>
              <a:gd name="T6" fmla="*/ 3414027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2" name="Freeform 6"/>
          <p:cNvSpPr>
            <a:spLocks/>
          </p:cNvSpPr>
          <p:nvPr/>
        </p:nvSpPr>
        <p:spPr bwMode="auto">
          <a:xfrm>
            <a:off x="2438400" y="3048000"/>
            <a:ext cx="889000" cy="774700"/>
          </a:xfrm>
          <a:custGeom>
            <a:avLst/>
            <a:gdLst>
              <a:gd name="T0" fmla="*/ 1447121840 w 512"/>
              <a:gd name="T1" fmla="*/ 120967500 h 488"/>
              <a:gd name="T2" fmla="*/ 868273451 w 512"/>
              <a:gd name="T3" fmla="*/ 362902500 h 488"/>
              <a:gd name="T4" fmla="*/ 289425063 w 512"/>
              <a:gd name="T5" fmla="*/ 483870000 h 488"/>
              <a:gd name="T6" fmla="*/ 0 w 512"/>
              <a:gd name="T7" fmla="*/ 846772500 h 488"/>
              <a:gd name="T8" fmla="*/ 289425063 w 512"/>
              <a:gd name="T9" fmla="*/ 1088707500 h 488"/>
              <a:gd name="T10" fmla="*/ 1012984246 w 512"/>
              <a:gd name="T11" fmla="*/ 967740000 h 488"/>
              <a:gd name="T12" fmla="*/ 1447121840 w 512"/>
              <a:gd name="T13" fmla="*/ 1088707500 h 488"/>
              <a:gd name="T14" fmla="*/ 1447121840 w 512"/>
              <a:gd name="T15" fmla="*/ 120967500 h 4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12" h="488">
                <a:moveTo>
                  <a:pt x="480" y="48"/>
                </a:moveTo>
                <a:cubicBezTo>
                  <a:pt x="448" y="0"/>
                  <a:pt x="352" y="120"/>
                  <a:pt x="288" y="144"/>
                </a:cubicBezTo>
                <a:cubicBezTo>
                  <a:pt x="224" y="168"/>
                  <a:pt x="144" y="160"/>
                  <a:pt x="96" y="192"/>
                </a:cubicBezTo>
                <a:cubicBezTo>
                  <a:pt x="48" y="224"/>
                  <a:pt x="0" y="296"/>
                  <a:pt x="0" y="336"/>
                </a:cubicBezTo>
                <a:cubicBezTo>
                  <a:pt x="0" y="376"/>
                  <a:pt x="40" y="424"/>
                  <a:pt x="96" y="432"/>
                </a:cubicBezTo>
                <a:cubicBezTo>
                  <a:pt x="152" y="440"/>
                  <a:pt x="272" y="384"/>
                  <a:pt x="336" y="384"/>
                </a:cubicBezTo>
                <a:cubicBezTo>
                  <a:pt x="400" y="384"/>
                  <a:pt x="456" y="488"/>
                  <a:pt x="480" y="432"/>
                </a:cubicBezTo>
                <a:cubicBezTo>
                  <a:pt x="504" y="376"/>
                  <a:pt x="512" y="96"/>
                  <a:pt x="480" y="48"/>
                </a:cubicBezTo>
                <a:close/>
              </a:path>
            </a:pathLst>
          </a:custGeom>
          <a:solidFill>
            <a:schemeClr val="accent1"/>
          </a:solidFill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3" name="Freeform 7"/>
          <p:cNvSpPr>
            <a:spLocks/>
          </p:cNvSpPr>
          <p:nvPr/>
        </p:nvSpPr>
        <p:spPr bwMode="auto">
          <a:xfrm flipH="1">
            <a:off x="5638800" y="3048000"/>
            <a:ext cx="609600" cy="774700"/>
          </a:xfrm>
          <a:custGeom>
            <a:avLst/>
            <a:gdLst>
              <a:gd name="T0" fmla="*/ 680442188 w 512"/>
              <a:gd name="T1" fmla="*/ 120967500 h 488"/>
              <a:gd name="T2" fmla="*/ 408265313 w 512"/>
              <a:gd name="T3" fmla="*/ 362902500 h 488"/>
              <a:gd name="T4" fmla="*/ 136088438 w 512"/>
              <a:gd name="T5" fmla="*/ 483870000 h 488"/>
              <a:gd name="T6" fmla="*/ 0 w 512"/>
              <a:gd name="T7" fmla="*/ 846772500 h 488"/>
              <a:gd name="T8" fmla="*/ 136088438 w 512"/>
              <a:gd name="T9" fmla="*/ 1088707500 h 488"/>
              <a:gd name="T10" fmla="*/ 476309531 w 512"/>
              <a:gd name="T11" fmla="*/ 967740000 h 488"/>
              <a:gd name="T12" fmla="*/ 680442188 w 512"/>
              <a:gd name="T13" fmla="*/ 1088707500 h 488"/>
              <a:gd name="T14" fmla="*/ 680442188 w 512"/>
              <a:gd name="T15" fmla="*/ 120967500 h 4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12" h="488">
                <a:moveTo>
                  <a:pt x="480" y="48"/>
                </a:moveTo>
                <a:cubicBezTo>
                  <a:pt x="448" y="0"/>
                  <a:pt x="352" y="120"/>
                  <a:pt x="288" y="144"/>
                </a:cubicBezTo>
                <a:cubicBezTo>
                  <a:pt x="224" y="168"/>
                  <a:pt x="144" y="160"/>
                  <a:pt x="96" y="192"/>
                </a:cubicBezTo>
                <a:cubicBezTo>
                  <a:pt x="48" y="224"/>
                  <a:pt x="0" y="296"/>
                  <a:pt x="0" y="336"/>
                </a:cubicBezTo>
                <a:cubicBezTo>
                  <a:pt x="0" y="376"/>
                  <a:pt x="40" y="424"/>
                  <a:pt x="96" y="432"/>
                </a:cubicBezTo>
                <a:cubicBezTo>
                  <a:pt x="152" y="440"/>
                  <a:pt x="272" y="384"/>
                  <a:pt x="336" y="384"/>
                </a:cubicBezTo>
                <a:cubicBezTo>
                  <a:pt x="400" y="384"/>
                  <a:pt x="456" y="488"/>
                  <a:pt x="480" y="432"/>
                </a:cubicBezTo>
                <a:cubicBezTo>
                  <a:pt x="504" y="376"/>
                  <a:pt x="512" y="96"/>
                  <a:pt x="480" y="48"/>
                </a:cubicBezTo>
                <a:close/>
              </a:path>
            </a:pathLst>
          </a:custGeom>
          <a:solidFill>
            <a:schemeClr val="accent1"/>
          </a:solidFill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704" name="Line 8"/>
          <p:cNvSpPr>
            <a:spLocks noChangeShapeType="1"/>
          </p:cNvSpPr>
          <p:nvPr/>
        </p:nvSpPr>
        <p:spPr bwMode="auto">
          <a:xfrm>
            <a:off x="3352800" y="34290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705" name="Line 9"/>
          <p:cNvSpPr>
            <a:spLocks noChangeShapeType="1"/>
          </p:cNvSpPr>
          <p:nvPr/>
        </p:nvSpPr>
        <p:spPr bwMode="auto">
          <a:xfrm>
            <a:off x="4724400" y="34290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706" name="Line 10"/>
          <p:cNvSpPr>
            <a:spLocks noChangeShapeType="1"/>
          </p:cNvSpPr>
          <p:nvPr/>
        </p:nvSpPr>
        <p:spPr bwMode="auto">
          <a:xfrm>
            <a:off x="4572000" y="38862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707" name="Oval 11"/>
          <p:cNvSpPr>
            <a:spLocks noChangeArrowheads="1"/>
          </p:cNvSpPr>
          <p:nvPr/>
        </p:nvSpPr>
        <p:spPr bwMode="auto">
          <a:xfrm>
            <a:off x="5638800" y="3352800"/>
            <a:ext cx="228600" cy="152400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85708" name="Oval 12"/>
          <p:cNvSpPr>
            <a:spLocks noChangeArrowheads="1"/>
          </p:cNvSpPr>
          <p:nvPr/>
        </p:nvSpPr>
        <p:spPr bwMode="auto">
          <a:xfrm>
            <a:off x="2971800" y="3276600"/>
            <a:ext cx="304800" cy="228600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85709" name="Line 13"/>
          <p:cNvSpPr>
            <a:spLocks noChangeShapeType="1"/>
          </p:cNvSpPr>
          <p:nvPr/>
        </p:nvSpPr>
        <p:spPr bwMode="auto">
          <a:xfrm>
            <a:off x="2438400" y="35814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710" name="Line 14"/>
          <p:cNvSpPr>
            <a:spLocks noChangeShapeType="1"/>
          </p:cNvSpPr>
          <p:nvPr/>
        </p:nvSpPr>
        <p:spPr bwMode="auto">
          <a:xfrm>
            <a:off x="5715000" y="35814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21" name="Freeform 15"/>
          <p:cNvSpPr>
            <a:spLocks/>
          </p:cNvSpPr>
          <p:nvPr/>
        </p:nvSpPr>
        <p:spPr bwMode="auto">
          <a:xfrm>
            <a:off x="3276600" y="3733800"/>
            <a:ext cx="2438400" cy="381000"/>
          </a:xfrm>
          <a:custGeom>
            <a:avLst/>
            <a:gdLst>
              <a:gd name="T0" fmla="*/ 0 w 1536"/>
              <a:gd name="T1" fmla="*/ 0 h 240"/>
              <a:gd name="T2" fmla="*/ 2056447500 w 1536"/>
              <a:gd name="T3" fmla="*/ 604837500 h 240"/>
              <a:gd name="T4" fmla="*/ 2147483647 w 1536"/>
              <a:gd name="T5" fmla="*/ 0 h 2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36" h="240">
                <a:moveTo>
                  <a:pt x="0" y="0"/>
                </a:moveTo>
                <a:cubicBezTo>
                  <a:pt x="280" y="120"/>
                  <a:pt x="560" y="240"/>
                  <a:pt x="816" y="240"/>
                </a:cubicBezTo>
                <a:cubicBezTo>
                  <a:pt x="1072" y="240"/>
                  <a:pt x="1304" y="120"/>
                  <a:pt x="1536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5712" name="Text Box 16"/>
          <p:cNvSpPr txBox="1">
            <a:spLocks noChangeArrowheads="1"/>
          </p:cNvSpPr>
          <p:nvPr/>
        </p:nvSpPr>
        <p:spPr bwMode="auto">
          <a:xfrm>
            <a:off x="184150" y="1524000"/>
            <a:ext cx="8664575" cy="45720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Comic Sans MS" pitchFamily="66" charset="0"/>
              </a:rPr>
              <a:t>Difference in lateral width of lateral masses…..31 of 35</a:t>
            </a:r>
          </a:p>
        </p:txBody>
      </p:sp>
      <p:sp>
        <p:nvSpPr>
          <p:cNvPr id="285713" name="Text Box 17"/>
          <p:cNvSpPr txBox="1">
            <a:spLocks noChangeArrowheads="1"/>
          </p:cNvSpPr>
          <p:nvPr/>
        </p:nvSpPr>
        <p:spPr bwMode="auto">
          <a:xfrm>
            <a:off x="228600" y="2133600"/>
            <a:ext cx="8580438" cy="45720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Comic Sans MS" pitchFamily="66" charset="0"/>
              </a:rPr>
              <a:t>Length of posterior arch different……………………..25 of 35</a:t>
            </a:r>
          </a:p>
        </p:txBody>
      </p:sp>
      <p:sp>
        <p:nvSpPr>
          <p:cNvPr id="285714" name="Text Box 18"/>
          <p:cNvSpPr txBox="1">
            <a:spLocks noChangeArrowheads="1"/>
          </p:cNvSpPr>
          <p:nvPr/>
        </p:nvSpPr>
        <p:spPr bwMode="auto">
          <a:xfrm>
            <a:off x="228600" y="4419600"/>
            <a:ext cx="8534400" cy="45720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Comic Sans MS" pitchFamily="66" charset="0"/>
              </a:rPr>
              <a:t>Length of transverse processes different………..25 of 33</a:t>
            </a:r>
          </a:p>
        </p:txBody>
      </p:sp>
      <p:sp>
        <p:nvSpPr>
          <p:cNvPr id="68625" name="Text Box 19"/>
          <p:cNvSpPr txBox="1">
            <a:spLocks noChangeArrowheads="1"/>
          </p:cNvSpPr>
          <p:nvPr/>
        </p:nvSpPr>
        <p:spPr bwMode="auto">
          <a:xfrm>
            <a:off x="304800" y="304800"/>
            <a:ext cx="8636000" cy="106680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omic Sans MS" pitchFamily="66" charset="0"/>
              </a:rPr>
              <a:t>Malformation of Atlas: Palmer College Study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omic Sans MS" pitchFamily="66" charset="0"/>
              </a:rPr>
              <a:t>                     (</a:t>
            </a: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Real bone specimens)</a:t>
            </a:r>
            <a:endParaRPr lang="en-US" alt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85716" name="Text Box 20"/>
          <p:cNvSpPr txBox="1">
            <a:spLocks noChangeArrowheads="1"/>
          </p:cNvSpPr>
          <p:nvPr/>
        </p:nvSpPr>
        <p:spPr bwMode="auto">
          <a:xfrm>
            <a:off x="228600" y="5105400"/>
            <a:ext cx="8626475" cy="118745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Comic Sans MS" pitchFamily="66" charset="0"/>
              </a:rPr>
              <a:t>When atlas viewed with no rotation more of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Comic Sans MS" pitchFamily="66" charset="0"/>
              </a:rPr>
              <a:t> anterior root of transverse was visible 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Comic Sans MS" pitchFamily="66" charset="0"/>
              </a:rPr>
              <a:t> one side than the other………………………………………….26 of 35</a:t>
            </a:r>
          </a:p>
        </p:txBody>
      </p:sp>
    </p:spTree>
    <p:extLst>
      <p:ext uri="{BB962C8B-B14F-4D97-AF65-F5344CB8AC3E}">
        <p14:creationId xmlns:p14="http://schemas.microsoft.com/office/powerpoint/2010/main" val="101235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704" grpId="0" animBg="1"/>
      <p:bldP spid="285705" grpId="0" animBg="1"/>
      <p:bldP spid="285706" grpId="0" animBg="1"/>
      <p:bldP spid="285707" grpId="0" animBg="1"/>
      <p:bldP spid="285708" grpId="0" animBg="1"/>
      <p:bldP spid="285709" grpId="0" animBg="1"/>
      <p:bldP spid="285710" grpId="0" animBg="1"/>
      <p:bldP spid="285712" grpId="0" animBg="1"/>
      <p:bldP spid="285713" grpId="0" animBg="1"/>
      <p:bldP spid="285714" grpId="0" animBg="1"/>
      <p:bldP spid="28571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080317523268FRes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2" b="22653"/>
          <a:stretch>
            <a:fillRect/>
          </a:stretch>
        </p:blipFill>
        <p:spPr>
          <a:xfrm>
            <a:off x="0" y="-41275"/>
            <a:ext cx="9144000" cy="6407150"/>
          </a:xfrm>
          <a:noFill/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457200" y="6477000"/>
            <a:ext cx="762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    THIS SPECIMEN IS ABOUT AS SYMMETRICAL AS YOU WILL FIND!</a:t>
            </a:r>
          </a:p>
        </p:txBody>
      </p:sp>
    </p:spTree>
    <p:extLst>
      <p:ext uri="{BB962C8B-B14F-4D97-AF65-F5344CB8AC3E}">
        <p14:creationId xmlns:p14="http://schemas.microsoft.com/office/powerpoint/2010/main" val="347096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080317523268FRes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2" b="22653"/>
          <a:stretch>
            <a:fillRect/>
          </a:stretch>
        </p:blipFill>
        <p:spPr>
          <a:xfrm>
            <a:off x="0" y="-41275"/>
            <a:ext cx="9144000" cy="6407150"/>
          </a:xfrm>
          <a:noFill/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457200" y="6477000"/>
            <a:ext cx="762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    THIS SPECIMEN IS ABOUT AS SYMMETRICAL AS YOU WILL FIND!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200400" y="1219200"/>
            <a:ext cx="838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080317523268FRes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2" b="22653"/>
          <a:stretch>
            <a:fillRect/>
          </a:stretch>
        </p:blipFill>
        <p:spPr>
          <a:xfrm>
            <a:off x="0" y="-41275"/>
            <a:ext cx="9144000" cy="6407150"/>
          </a:xfrm>
          <a:noFill/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457200" y="6477000"/>
            <a:ext cx="762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    THIS SPECIMEN IS ABOUT AS SYMMETRICAL AS YOU WILL FIND!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200400" y="1219200"/>
            <a:ext cx="838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105400" y="1219200"/>
            <a:ext cx="6858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63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080317523268FRes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2" b="22653"/>
          <a:stretch>
            <a:fillRect/>
          </a:stretch>
        </p:blipFill>
        <p:spPr>
          <a:xfrm>
            <a:off x="0" y="-41275"/>
            <a:ext cx="9144000" cy="6407150"/>
          </a:xfrm>
          <a:noFill/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457200" y="6477000"/>
            <a:ext cx="762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    THIS SPECIMEN IS ABOUT AS SYMMETRICAL AS YOU WILL FIND!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200400" y="1219200"/>
            <a:ext cx="838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105400" y="1219200"/>
            <a:ext cx="6858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572000" y="1524000"/>
            <a:ext cx="0" cy="38862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59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071916131731FRes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4" t="17444" r="18402" b="20049"/>
          <a:stretch>
            <a:fillRect/>
          </a:stretch>
        </p:blipFill>
        <p:spPr>
          <a:xfrm>
            <a:off x="533400" y="0"/>
            <a:ext cx="8153400" cy="6865938"/>
          </a:xfrm>
          <a:noFill/>
        </p:spPr>
      </p:pic>
      <p:cxnSp>
        <p:nvCxnSpPr>
          <p:cNvPr id="3" name="Straight Connector 2"/>
          <p:cNvCxnSpPr/>
          <p:nvPr/>
        </p:nvCxnSpPr>
        <p:spPr>
          <a:xfrm>
            <a:off x="2971800" y="990600"/>
            <a:ext cx="10668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7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071916131731FRes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4" t="17444" r="18402" b="20049"/>
          <a:stretch>
            <a:fillRect/>
          </a:stretch>
        </p:blipFill>
        <p:spPr>
          <a:xfrm>
            <a:off x="533400" y="0"/>
            <a:ext cx="8153400" cy="6865938"/>
          </a:xfrm>
          <a:noFill/>
        </p:spPr>
      </p:pic>
      <p:cxnSp>
        <p:nvCxnSpPr>
          <p:cNvPr id="3" name="Straight Connector 2"/>
          <p:cNvCxnSpPr/>
          <p:nvPr/>
        </p:nvCxnSpPr>
        <p:spPr>
          <a:xfrm>
            <a:off x="2971800" y="990600"/>
            <a:ext cx="10668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953000" y="1143000"/>
            <a:ext cx="838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24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071916131731FRes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4" t="17444" r="18402" b="20049"/>
          <a:stretch>
            <a:fillRect/>
          </a:stretch>
        </p:blipFill>
        <p:spPr>
          <a:xfrm>
            <a:off x="533400" y="0"/>
            <a:ext cx="8153400" cy="6865938"/>
          </a:xfrm>
          <a:noFill/>
        </p:spPr>
      </p:pic>
      <p:cxnSp>
        <p:nvCxnSpPr>
          <p:cNvPr id="3" name="Straight Connector 2"/>
          <p:cNvCxnSpPr/>
          <p:nvPr/>
        </p:nvCxnSpPr>
        <p:spPr>
          <a:xfrm>
            <a:off x="2971800" y="990600"/>
            <a:ext cx="10668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953000" y="1143000"/>
            <a:ext cx="838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371600" y="457200"/>
            <a:ext cx="2971800" cy="3429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94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071916131731FRes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4" t="17444" r="18402" b="20049"/>
          <a:stretch>
            <a:fillRect/>
          </a:stretch>
        </p:blipFill>
        <p:spPr>
          <a:xfrm>
            <a:off x="533400" y="0"/>
            <a:ext cx="8153400" cy="6865938"/>
          </a:xfrm>
          <a:noFill/>
        </p:spPr>
      </p:pic>
      <p:cxnSp>
        <p:nvCxnSpPr>
          <p:cNvPr id="3" name="Straight Connector 2"/>
          <p:cNvCxnSpPr/>
          <p:nvPr/>
        </p:nvCxnSpPr>
        <p:spPr>
          <a:xfrm>
            <a:off x="2971800" y="990600"/>
            <a:ext cx="10668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953000" y="1143000"/>
            <a:ext cx="838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371600" y="457200"/>
            <a:ext cx="2971800" cy="3429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4876800" y="762000"/>
            <a:ext cx="2438400" cy="32004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58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071916131731FRes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4" t="17444" r="18402" b="20049"/>
          <a:stretch>
            <a:fillRect/>
          </a:stretch>
        </p:blipFill>
        <p:spPr>
          <a:xfrm>
            <a:off x="533400" y="0"/>
            <a:ext cx="8153400" cy="6865938"/>
          </a:xfrm>
          <a:noFill/>
        </p:spPr>
      </p:pic>
      <p:cxnSp>
        <p:nvCxnSpPr>
          <p:cNvPr id="3" name="Straight Connector 2"/>
          <p:cNvCxnSpPr/>
          <p:nvPr/>
        </p:nvCxnSpPr>
        <p:spPr>
          <a:xfrm>
            <a:off x="2971800" y="990600"/>
            <a:ext cx="10668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953000" y="1143000"/>
            <a:ext cx="838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371600" y="457200"/>
            <a:ext cx="2971800" cy="3429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4876800" y="762000"/>
            <a:ext cx="2438400" cy="32004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4191000" y="1143000"/>
            <a:ext cx="381000" cy="36576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65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590800" y="457200"/>
            <a:ext cx="4205288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Study this picture!</a:t>
            </a:r>
          </a:p>
        </p:txBody>
      </p:sp>
      <p:pic>
        <p:nvPicPr>
          <p:cNvPr id="8195" name="Picture 3" descr="c1 on gr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5181600" cy="3886200"/>
          </a:xfrm>
          <a:prstGeom prst="rect">
            <a:avLst/>
          </a:prstGeom>
          <a:noFill/>
          <a:ln w="762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482725" y="5410200"/>
            <a:ext cx="64944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Comic Sans MS" pitchFamily="66" charset="0"/>
              </a:rPr>
              <a:t>Notice how asymmetrical  the atlas is!</a:t>
            </a:r>
          </a:p>
        </p:txBody>
      </p:sp>
    </p:spTree>
    <p:extLst>
      <p:ext uri="{BB962C8B-B14F-4D97-AF65-F5344CB8AC3E}">
        <p14:creationId xmlns:p14="http://schemas.microsoft.com/office/powerpoint/2010/main" val="298696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0619171438215FRes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1" t="17444" r="20581" b="13538"/>
          <a:stretch>
            <a:fillRect/>
          </a:stretch>
        </p:blipFill>
        <p:spPr>
          <a:xfrm>
            <a:off x="1395413" y="0"/>
            <a:ext cx="6729412" cy="6858000"/>
          </a:xfrm>
          <a:noFill/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2133600" y="6553200"/>
            <a:ext cx="502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                     AS IS THIS ONE!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133600" y="1447800"/>
            <a:ext cx="1981200" cy="33528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24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0619171438215FRes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1" t="17444" r="20581" b="13538"/>
          <a:stretch>
            <a:fillRect/>
          </a:stretch>
        </p:blipFill>
        <p:spPr>
          <a:xfrm>
            <a:off x="1395413" y="0"/>
            <a:ext cx="6729412" cy="6858000"/>
          </a:xfrm>
          <a:noFill/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2133600" y="6553200"/>
            <a:ext cx="502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                     AS IS THIS ONE!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133600" y="1447800"/>
            <a:ext cx="1981200" cy="33528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4648200" y="1752600"/>
            <a:ext cx="2133600" cy="2667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49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0706222029124FRes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7" b="21352"/>
          <a:stretch>
            <a:fillRect/>
          </a:stretch>
        </p:blipFill>
        <p:spPr>
          <a:xfrm>
            <a:off x="304800" y="228600"/>
            <a:ext cx="8458200" cy="6340475"/>
          </a:xfrm>
          <a:noFill/>
        </p:spPr>
      </p:pic>
      <p:cxnSp>
        <p:nvCxnSpPr>
          <p:cNvPr id="3" name="Straight Arrow Connector 2"/>
          <p:cNvCxnSpPr/>
          <p:nvPr/>
        </p:nvCxnSpPr>
        <p:spPr>
          <a:xfrm flipV="1">
            <a:off x="2743200" y="685800"/>
            <a:ext cx="609600" cy="281940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 flipV="1">
            <a:off x="5105400" y="762000"/>
            <a:ext cx="1447800" cy="220980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4800" y="5791200"/>
            <a:ext cx="838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Which way will the atlas move, anterior or lateral?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33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0706222641138FRes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8" b="26559"/>
          <a:stretch>
            <a:fillRect/>
          </a:stretch>
        </p:blipFill>
        <p:spPr>
          <a:xfrm>
            <a:off x="0" y="406400"/>
            <a:ext cx="9144000" cy="5511800"/>
          </a:xfrm>
          <a:noFill/>
        </p:spPr>
      </p:pic>
    </p:spTree>
    <p:extLst>
      <p:ext uri="{BB962C8B-B14F-4D97-AF65-F5344CB8AC3E}">
        <p14:creationId xmlns:p14="http://schemas.microsoft.com/office/powerpoint/2010/main" val="306249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0718210354216FRes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8" t="16142" r="7510" b="21352"/>
          <a:stretch>
            <a:fillRect/>
          </a:stretch>
        </p:blipFill>
        <p:spPr>
          <a:xfrm>
            <a:off x="228600" y="381000"/>
            <a:ext cx="8610600" cy="5903913"/>
          </a:xfrm>
          <a:noFill/>
        </p:spPr>
      </p:pic>
    </p:spTree>
    <p:extLst>
      <p:ext uri="{BB962C8B-B14F-4D97-AF65-F5344CB8AC3E}">
        <p14:creationId xmlns:p14="http://schemas.microsoft.com/office/powerpoint/2010/main" val="351730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Occ/C2</a:t>
            </a:r>
          </a:p>
        </p:txBody>
      </p:sp>
      <p:pic>
        <p:nvPicPr>
          <p:cNvPr id="62467" name="Picture 3" descr="06141127011FR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2" t="21815" r="26347" b="3714"/>
          <a:stretch>
            <a:fillRect/>
          </a:stretch>
        </p:blipFill>
        <p:spPr>
          <a:xfrm>
            <a:off x="603250" y="1524000"/>
            <a:ext cx="3546475" cy="4876800"/>
          </a:xfrm>
          <a:noFill/>
        </p:spPr>
      </p:pic>
      <p:pic>
        <p:nvPicPr>
          <p:cNvPr id="62468" name="Picture 4" descr="06141127069FR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9" t="21815" r="28195" b="21768"/>
          <a:stretch>
            <a:fillRect/>
          </a:stretch>
        </p:blipFill>
        <p:spPr>
          <a:xfrm>
            <a:off x="4191000" y="1722438"/>
            <a:ext cx="4572000" cy="4397375"/>
          </a:xfrm>
          <a:noFill/>
        </p:spPr>
      </p:pic>
    </p:spTree>
    <p:extLst>
      <p:ext uri="{BB962C8B-B14F-4D97-AF65-F5344CB8AC3E}">
        <p14:creationId xmlns:p14="http://schemas.microsoft.com/office/powerpoint/2010/main" val="86259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0" y="274638"/>
            <a:ext cx="4495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Centered foramen magnum</a:t>
            </a:r>
          </a:p>
        </p:txBody>
      </p:sp>
      <p:pic>
        <p:nvPicPr>
          <p:cNvPr id="63491" name="Picture 3" descr="07110959281FR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7" t="8275" r="30122" b="19511"/>
          <a:stretch>
            <a:fillRect/>
          </a:stretch>
        </p:blipFill>
        <p:spPr>
          <a:xfrm>
            <a:off x="419100" y="609600"/>
            <a:ext cx="3714750" cy="5943600"/>
          </a:xfrm>
          <a:noFill/>
        </p:spPr>
      </p:pic>
      <p:pic>
        <p:nvPicPr>
          <p:cNvPr id="63492" name="Picture 4" descr="07110959316FR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7" t="24071" r="24420" b="28539"/>
          <a:stretch>
            <a:fillRect/>
          </a:stretch>
        </p:blipFill>
        <p:spPr>
          <a:xfrm>
            <a:off x="4267200" y="2082800"/>
            <a:ext cx="4572000" cy="3556000"/>
          </a:xfrm>
          <a:noFill/>
        </p:spPr>
      </p:pic>
      <p:cxnSp>
        <p:nvCxnSpPr>
          <p:cNvPr id="3" name="Straight Connector 2"/>
          <p:cNvCxnSpPr/>
          <p:nvPr/>
        </p:nvCxnSpPr>
        <p:spPr>
          <a:xfrm>
            <a:off x="6629400" y="2514600"/>
            <a:ext cx="0" cy="2667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60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3491" name="Picture 3" descr="07110959281FR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7" t="8275" r="30122" b="19511"/>
          <a:stretch>
            <a:fillRect/>
          </a:stretch>
        </p:blipFill>
        <p:spPr>
          <a:xfrm>
            <a:off x="419100" y="609600"/>
            <a:ext cx="3714750" cy="5943600"/>
          </a:xfrm>
          <a:noFill/>
        </p:spPr>
      </p:pic>
      <p:pic>
        <p:nvPicPr>
          <p:cNvPr id="63492" name="Picture 4" descr="07110959316FR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7" t="24071" r="24420" b="28539"/>
          <a:stretch>
            <a:fillRect/>
          </a:stretch>
        </p:blipFill>
        <p:spPr>
          <a:xfrm>
            <a:off x="4267200" y="2082800"/>
            <a:ext cx="4572000" cy="3556000"/>
          </a:xfrm>
          <a:noFill/>
        </p:spPr>
      </p:pic>
      <p:cxnSp>
        <p:nvCxnSpPr>
          <p:cNvPr id="3" name="Straight Connector 2"/>
          <p:cNvCxnSpPr/>
          <p:nvPr/>
        </p:nvCxnSpPr>
        <p:spPr>
          <a:xfrm>
            <a:off x="6629400" y="2514600"/>
            <a:ext cx="0" cy="2667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447800" y="2362200"/>
            <a:ext cx="457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20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114800" y="274638"/>
            <a:ext cx="4572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Centered axis spinous</a:t>
            </a:r>
          </a:p>
        </p:txBody>
      </p:sp>
      <p:pic>
        <p:nvPicPr>
          <p:cNvPr id="63491" name="Picture 3" descr="07110959281FR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7" t="8275" r="30122" b="19511"/>
          <a:stretch>
            <a:fillRect/>
          </a:stretch>
        </p:blipFill>
        <p:spPr>
          <a:xfrm>
            <a:off x="419100" y="609600"/>
            <a:ext cx="3714750" cy="5943600"/>
          </a:xfrm>
          <a:noFill/>
        </p:spPr>
      </p:pic>
      <p:pic>
        <p:nvPicPr>
          <p:cNvPr id="63492" name="Picture 4" descr="07110959316FR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7" t="24071" r="24420" b="28539"/>
          <a:stretch>
            <a:fillRect/>
          </a:stretch>
        </p:blipFill>
        <p:spPr>
          <a:xfrm>
            <a:off x="4267200" y="2082800"/>
            <a:ext cx="4572000" cy="3556000"/>
          </a:xfrm>
          <a:noFill/>
        </p:spPr>
      </p:pic>
      <p:cxnSp>
        <p:nvCxnSpPr>
          <p:cNvPr id="3" name="Straight Connector 2"/>
          <p:cNvCxnSpPr/>
          <p:nvPr/>
        </p:nvCxnSpPr>
        <p:spPr>
          <a:xfrm>
            <a:off x="6629400" y="2514600"/>
            <a:ext cx="0" cy="2667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2286000" y="2362200"/>
            <a:ext cx="6096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447800" y="2362200"/>
            <a:ext cx="457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00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267200" y="274638"/>
            <a:ext cx="4419600" cy="1782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800" smtClean="0"/>
              <a:t>Note spinous of C-2 is left of center, which would coincide with left turned foramen magnum.</a:t>
            </a:r>
          </a:p>
        </p:txBody>
      </p:sp>
      <p:pic>
        <p:nvPicPr>
          <p:cNvPr id="64515" name="Picture 3" descr="08090725281FR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5" t="21815" r="30122" b="17255"/>
          <a:stretch>
            <a:fillRect/>
          </a:stretch>
        </p:blipFill>
        <p:spPr>
          <a:xfrm>
            <a:off x="220663" y="609600"/>
            <a:ext cx="3913187" cy="5562600"/>
          </a:xfrm>
          <a:noFill/>
        </p:spPr>
      </p:pic>
      <p:pic>
        <p:nvPicPr>
          <p:cNvPr id="64516" name="Picture 4" descr="08090725326FR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7" t="26328" r="14983" b="17255"/>
          <a:stretch>
            <a:fillRect/>
          </a:stretch>
        </p:blipFill>
        <p:spPr>
          <a:xfrm>
            <a:off x="4267200" y="2306638"/>
            <a:ext cx="4876800" cy="3387725"/>
          </a:xfrm>
          <a:noFill/>
        </p:spPr>
      </p:pic>
      <p:sp>
        <p:nvSpPr>
          <p:cNvPr id="64517" name="Line 5"/>
          <p:cNvSpPr>
            <a:spLocks noChangeShapeType="1"/>
          </p:cNvSpPr>
          <p:nvPr/>
        </p:nvSpPr>
        <p:spPr bwMode="auto">
          <a:xfrm flipH="1">
            <a:off x="6705600" y="2590800"/>
            <a:ext cx="152400" cy="2362200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 flipH="1">
            <a:off x="1676400" y="685800"/>
            <a:ext cx="228600" cy="1981200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790700" y="2209800"/>
            <a:ext cx="11049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43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971800" y="228600"/>
            <a:ext cx="37703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And this picture!</a:t>
            </a:r>
          </a:p>
        </p:txBody>
      </p:sp>
      <p:pic>
        <p:nvPicPr>
          <p:cNvPr id="9219" name="Picture 3" descr="Atlas 4 t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90600"/>
            <a:ext cx="6477000" cy="4857750"/>
          </a:xfrm>
          <a:prstGeom prst="rect">
            <a:avLst/>
          </a:prstGeom>
          <a:noFill/>
          <a:ln w="762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547813" y="5181600"/>
            <a:ext cx="5940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Comic Sans MS" pitchFamily="66" charset="0"/>
              </a:rPr>
              <a:t>Notice how asymmetrical they are!</a:t>
            </a:r>
          </a:p>
        </p:txBody>
      </p:sp>
    </p:spTree>
    <p:extLst>
      <p:ext uri="{BB962C8B-B14F-4D97-AF65-F5344CB8AC3E}">
        <p14:creationId xmlns:p14="http://schemas.microsoft.com/office/powerpoint/2010/main" val="264109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267200" y="274638"/>
            <a:ext cx="4419600" cy="1782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800" dirty="0" smtClean="0"/>
              <a:t>Note spinous of C-2 is left of center, which would coincide with left turned foramen magnum.</a:t>
            </a:r>
          </a:p>
        </p:txBody>
      </p:sp>
      <p:pic>
        <p:nvPicPr>
          <p:cNvPr id="64515" name="Picture 3" descr="08090725281FR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5" t="21815" r="30122" b="17255"/>
          <a:stretch>
            <a:fillRect/>
          </a:stretch>
        </p:blipFill>
        <p:spPr>
          <a:xfrm>
            <a:off x="220663" y="609600"/>
            <a:ext cx="3913187" cy="5562600"/>
          </a:xfrm>
          <a:noFill/>
        </p:spPr>
      </p:pic>
      <p:pic>
        <p:nvPicPr>
          <p:cNvPr id="64516" name="Picture 4" descr="08090725326FR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7" t="26328" r="14983" b="17255"/>
          <a:stretch>
            <a:fillRect/>
          </a:stretch>
        </p:blipFill>
        <p:spPr>
          <a:xfrm>
            <a:off x="4267200" y="2306638"/>
            <a:ext cx="4876800" cy="3387725"/>
          </a:xfrm>
          <a:noFill/>
        </p:spPr>
      </p:pic>
      <p:sp>
        <p:nvSpPr>
          <p:cNvPr id="64517" name="Line 5"/>
          <p:cNvSpPr>
            <a:spLocks noChangeShapeType="1"/>
          </p:cNvSpPr>
          <p:nvPr/>
        </p:nvSpPr>
        <p:spPr bwMode="auto">
          <a:xfrm flipH="1">
            <a:off x="6705600" y="2590800"/>
            <a:ext cx="152400" cy="2362200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 flipH="1">
            <a:off x="1676400" y="685800"/>
            <a:ext cx="228600" cy="1981200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790700" y="2209800"/>
            <a:ext cx="11049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1066800" y="2209800"/>
            <a:ext cx="6096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08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267200" y="274638"/>
            <a:ext cx="4419600" cy="2163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400" smtClean="0"/>
              <a:t>Note posterior tubercle is right- aligned with turned foramen magnum, but left C-2 spinous (look at left C-2 ALS) does not align with posterior tubercle.</a:t>
            </a:r>
          </a:p>
        </p:txBody>
      </p:sp>
      <p:pic>
        <p:nvPicPr>
          <p:cNvPr id="65539" name="Picture 3" descr="062818031026FR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0" t="19559" r="32010" b="17255"/>
          <a:stretch>
            <a:fillRect/>
          </a:stretch>
        </p:blipFill>
        <p:spPr>
          <a:xfrm>
            <a:off x="152400" y="685800"/>
            <a:ext cx="3919538" cy="5486400"/>
          </a:xfrm>
          <a:noFill/>
        </p:spPr>
      </p:pic>
      <p:pic>
        <p:nvPicPr>
          <p:cNvPr id="65540" name="Picture 4" descr="062818031534FR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" t="20367" r="2164" b="23720"/>
          <a:stretch>
            <a:fillRect/>
          </a:stretch>
        </p:blipFill>
        <p:spPr>
          <a:xfrm>
            <a:off x="3733800" y="2362200"/>
            <a:ext cx="5410200" cy="3967163"/>
          </a:xfrm>
          <a:noFill/>
        </p:spPr>
      </p:pic>
      <p:cxnSp>
        <p:nvCxnSpPr>
          <p:cNvPr id="3" name="Straight Connector 2"/>
          <p:cNvCxnSpPr/>
          <p:nvPr/>
        </p:nvCxnSpPr>
        <p:spPr>
          <a:xfrm>
            <a:off x="6400800" y="3124200"/>
            <a:ext cx="0" cy="16764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58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267200" y="274638"/>
            <a:ext cx="4419600" cy="2163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400" smtClean="0"/>
              <a:t>Note posterior tubercle is right- aligned with turned foramen magnum, but left C-2 spinous (look at left C-2 ALS) does not align with posterior tubercle.</a:t>
            </a:r>
          </a:p>
        </p:txBody>
      </p:sp>
      <p:pic>
        <p:nvPicPr>
          <p:cNvPr id="65539" name="Picture 3" descr="062818031026FR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0" t="19559" r="32010" b="17255"/>
          <a:stretch>
            <a:fillRect/>
          </a:stretch>
        </p:blipFill>
        <p:spPr>
          <a:xfrm>
            <a:off x="152400" y="685800"/>
            <a:ext cx="3919538" cy="5486400"/>
          </a:xfrm>
          <a:noFill/>
        </p:spPr>
      </p:pic>
      <p:pic>
        <p:nvPicPr>
          <p:cNvPr id="65540" name="Picture 4" descr="062818031534FR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" t="20367" r="2164" b="23720"/>
          <a:stretch>
            <a:fillRect/>
          </a:stretch>
        </p:blipFill>
        <p:spPr>
          <a:xfrm>
            <a:off x="3733800" y="2362200"/>
            <a:ext cx="5410200" cy="3967163"/>
          </a:xfrm>
          <a:noFill/>
        </p:spPr>
      </p:pic>
      <p:cxnSp>
        <p:nvCxnSpPr>
          <p:cNvPr id="3" name="Straight Connector 2"/>
          <p:cNvCxnSpPr/>
          <p:nvPr/>
        </p:nvCxnSpPr>
        <p:spPr>
          <a:xfrm>
            <a:off x="6400800" y="3124200"/>
            <a:ext cx="0" cy="16764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2286000" y="2667000"/>
            <a:ext cx="76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22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267200" y="274638"/>
            <a:ext cx="4419600" cy="2163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400" smtClean="0"/>
              <a:t>Note posterior tubercle is right- aligned with turned foramen magnum, but left C-2 spinous (look at left C-2 ALS) does not align with posterior tubercle.</a:t>
            </a:r>
          </a:p>
        </p:txBody>
      </p:sp>
      <p:pic>
        <p:nvPicPr>
          <p:cNvPr id="65539" name="Picture 3" descr="062818031026FR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0" t="19559" r="32010" b="17255"/>
          <a:stretch>
            <a:fillRect/>
          </a:stretch>
        </p:blipFill>
        <p:spPr>
          <a:xfrm>
            <a:off x="152400" y="685800"/>
            <a:ext cx="3919538" cy="5486400"/>
          </a:xfrm>
          <a:noFill/>
        </p:spPr>
      </p:pic>
      <p:pic>
        <p:nvPicPr>
          <p:cNvPr id="65540" name="Picture 4" descr="062818031534FR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" t="20367" r="2164" b="23720"/>
          <a:stretch>
            <a:fillRect/>
          </a:stretch>
        </p:blipFill>
        <p:spPr>
          <a:xfrm>
            <a:off x="3733800" y="2362200"/>
            <a:ext cx="5410200" cy="3967163"/>
          </a:xfrm>
          <a:noFill/>
        </p:spPr>
      </p:pic>
      <p:cxnSp>
        <p:nvCxnSpPr>
          <p:cNvPr id="3" name="Straight Connector 2"/>
          <p:cNvCxnSpPr/>
          <p:nvPr/>
        </p:nvCxnSpPr>
        <p:spPr>
          <a:xfrm>
            <a:off x="6400800" y="3124200"/>
            <a:ext cx="0" cy="16764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2286000" y="2667000"/>
            <a:ext cx="76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1447800" y="2667000"/>
            <a:ext cx="457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3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4"/>
          <p:cNvSpPr txBox="1">
            <a:spLocks noChangeArrowheads="1"/>
          </p:cNvSpPr>
          <p:nvPr/>
        </p:nvSpPr>
        <p:spPr bwMode="auto">
          <a:xfrm>
            <a:off x="771525" y="914400"/>
            <a:ext cx="7840663" cy="2346325"/>
          </a:xfrm>
          <a:prstGeom prst="rect">
            <a:avLst/>
          </a:prstGeom>
          <a:solidFill>
            <a:srgbClr val="CCFFFF"/>
          </a:solidFill>
          <a:ln w="57150">
            <a:solidFill>
              <a:srgbClr val="33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Certain parts of the vertebral joint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 margin can reveal much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 about how the vertebra has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 misaligned.</a:t>
            </a:r>
          </a:p>
        </p:txBody>
      </p:sp>
      <p:sp>
        <p:nvSpPr>
          <p:cNvPr id="96259" name="Text Box 5"/>
          <p:cNvSpPr txBox="1">
            <a:spLocks noChangeArrowheads="1"/>
          </p:cNvSpPr>
          <p:nvPr/>
        </p:nvSpPr>
        <p:spPr bwMode="auto">
          <a:xfrm>
            <a:off x="1965325" y="4395788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02758" name="Text Box 6"/>
          <p:cNvSpPr txBox="1">
            <a:spLocks noChangeArrowheads="1"/>
          </p:cNvSpPr>
          <p:nvPr/>
        </p:nvSpPr>
        <p:spPr bwMode="auto">
          <a:xfrm>
            <a:off x="754063" y="3505200"/>
            <a:ext cx="7708900" cy="1247775"/>
          </a:xfrm>
          <a:prstGeom prst="rect">
            <a:avLst/>
          </a:prstGeom>
          <a:solidFill>
            <a:srgbClr val="CCFFFF"/>
          </a:solidFill>
          <a:ln w="57150">
            <a:solidFill>
              <a:srgbClr val="33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…the body is extremely capable of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 precision design…</a:t>
            </a:r>
          </a:p>
        </p:txBody>
      </p:sp>
    </p:spTree>
    <p:extLst>
      <p:ext uri="{BB962C8B-B14F-4D97-AF65-F5344CB8AC3E}">
        <p14:creationId xmlns:p14="http://schemas.microsoft.com/office/powerpoint/2010/main" val="175412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IMGP22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1828800" y="4648200"/>
            <a:ext cx="5592763" cy="1247775"/>
          </a:xfrm>
          <a:prstGeom prst="rect">
            <a:avLst/>
          </a:prstGeom>
          <a:solidFill>
            <a:srgbClr val="FFF3C1"/>
          </a:solidFill>
          <a:ln w="57150">
            <a:solidFill>
              <a:srgbClr val="66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…when putting adjoining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 structure together.</a:t>
            </a:r>
          </a:p>
        </p:txBody>
      </p:sp>
    </p:spTree>
    <p:extLst>
      <p:ext uri="{BB962C8B-B14F-4D97-AF65-F5344CB8AC3E}">
        <p14:creationId xmlns:p14="http://schemas.microsoft.com/office/powerpoint/2010/main" val="204220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IMGP22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1295400" y="3886200"/>
            <a:ext cx="7437438" cy="1247775"/>
          </a:xfrm>
          <a:prstGeom prst="rect">
            <a:avLst/>
          </a:prstGeom>
          <a:solidFill>
            <a:srgbClr val="FFF3C1"/>
          </a:solidFill>
          <a:ln w="57150">
            <a:solidFill>
              <a:srgbClr val="66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Of billions of skulls on the planet,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  will any exactly match this one?</a:t>
            </a:r>
          </a:p>
        </p:txBody>
      </p:sp>
    </p:spTree>
    <p:extLst>
      <p:ext uri="{BB962C8B-B14F-4D97-AF65-F5344CB8AC3E}">
        <p14:creationId xmlns:p14="http://schemas.microsoft.com/office/powerpoint/2010/main" val="329754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IMGP2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1403350" y="457200"/>
            <a:ext cx="7264400" cy="1778000"/>
          </a:xfrm>
          <a:prstGeom prst="rect">
            <a:avLst/>
          </a:prstGeom>
          <a:solidFill>
            <a:srgbClr val="FFF3C1"/>
          </a:solidFill>
          <a:ln w="38100">
            <a:solidFill>
              <a:srgbClr val="66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And yet, there are areas where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 boney structure comes together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that will match precisely. </a:t>
            </a:r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838200" y="4800600"/>
            <a:ext cx="7219950" cy="1247775"/>
          </a:xfrm>
          <a:prstGeom prst="rect">
            <a:avLst/>
          </a:prstGeom>
          <a:solidFill>
            <a:srgbClr val="FFF3C1"/>
          </a:solidFill>
          <a:ln w="57150">
            <a:solidFill>
              <a:srgbClr val="66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Certain areas of vertebral joints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 also match precisely.</a:t>
            </a:r>
          </a:p>
        </p:txBody>
      </p:sp>
    </p:spTree>
    <p:extLst>
      <p:ext uri="{BB962C8B-B14F-4D97-AF65-F5344CB8AC3E}">
        <p14:creationId xmlns:p14="http://schemas.microsoft.com/office/powerpoint/2010/main" val="129191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IMGP22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5" name="Line 3"/>
          <p:cNvSpPr>
            <a:spLocks noChangeShapeType="1"/>
          </p:cNvSpPr>
          <p:nvPr/>
        </p:nvSpPr>
        <p:spPr bwMode="auto">
          <a:xfrm flipH="1">
            <a:off x="4343400" y="2971800"/>
            <a:ext cx="1143000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0" y="304800"/>
            <a:ext cx="9040813" cy="1247775"/>
          </a:xfrm>
          <a:prstGeom prst="rect">
            <a:avLst/>
          </a:prstGeom>
          <a:solidFill>
            <a:srgbClr val="FFF3C1"/>
          </a:solidFill>
          <a:ln w="57150">
            <a:solidFill>
              <a:srgbClr val="66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A study of vertebral articulations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 reveals examples of matching exactness.</a:t>
            </a:r>
          </a:p>
        </p:txBody>
      </p:sp>
    </p:spTree>
    <p:extLst>
      <p:ext uri="{BB962C8B-B14F-4D97-AF65-F5344CB8AC3E}">
        <p14:creationId xmlns:p14="http://schemas.microsoft.com/office/powerpoint/2010/main" val="1939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IMGP22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899" name="Line 3"/>
          <p:cNvSpPr>
            <a:spLocks noChangeShapeType="1"/>
          </p:cNvSpPr>
          <p:nvPr/>
        </p:nvSpPr>
        <p:spPr bwMode="auto">
          <a:xfrm>
            <a:off x="2743200" y="3048000"/>
            <a:ext cx="1447800" cy="152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5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667000" y="304800"/>
            <a:ext cx="37703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And this picture!</a:t>
            </a:r>
          </a:p>
        </p:txBody>
      </p:sp>
      <p:pic>
        <p:nvPicPr>
          <p:cNvPr id="10243" name="Picture 3" descr="Atlas 12 top 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6934200" cy="5200650"/>
          </a:xfrm>
          <a:prstGeom prst="rect">
            <a:avLst/>
          </a:prstGeom>
          <a:noFill/>
          <a:ln w="762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19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IMGP22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3" name="Line 3"/>
          <p:cNvSpPr>
            <a:spLocks noChangeShapeType="1"/>
          </p:cNvSpPr>
          <p:nvPr/>
        </p:nvSpPr>
        <p:spPr bwMode="auto">
          <a:xfrm flipH="1">
            <a:off x="6629400" y="3048000"/>
            <a:ext cx="15240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924" name="Line 4"/>
          <p:cNvSpPr>
            <a:spLocks noChangeShapeType="1"/>
          </p:cNvSpPr>
          <p:nvPr/>
        </p:nvSpPr>
        <p:spPr bwMode="auto">
          <a:xfrm>
            <a:off x="685800" y="3352800"/>
            <a:ext cx="685800" cy="228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2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3" grpId="0" animBg="1"/>
      <p:bldP spid="20992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IMGP22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7" name="Line 3"/>
          <p:cNvSpPr>
            <a:spLocks noChangeShapeType="1"/>
          </p:cNvSpPr>
          <p:nvPr/>
        </p:nvSpPr>
        <p:spPr bwMode="auto">
          <a:xfrm flipH="1">
            <a:off x="4724400" y="2743200"/>
            <a:ext cx="1676400" cy="762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1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 descr="IMGP29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Line 5"/>
          <p:cNvSpPr>
            <a:spLocks noChangeShapeType="1"/>
          </p:cNvSpPr>
          <p:nvPr/>
        </p:nvSpPr>
        <p:spPr bwMode="auto">
          <a:xfrm flipH="1">
            <a:off x="7086600" y="1371600"/>
            <a:ext cx="457200" cy="838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2" name="Line 6"/>
          <p:cNvSpPr>
            <a:spLocks noChangeShapeType="1"/>
          </p:cNvSpPr>
          <p:nvPr/>
        </p:nvSpPr>
        <p:spPr bwMode="auto">
          <a:xfrm>
            <a:off x="990600" y="1752600"/>
            <a:ext cx="685800" cy="762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3" name="Text Box 7"/>
          <p:cNvSpPr txBox="1">
            <a:spLocks noChangeArrowheads="1"/>
          </p:cNvSpPr>
          <p:nvPr/>
        </p:nvSpPr>
        <p:spPr bwMode="auto">
          <a:xfrm>
            <a:off x="2081213" y="304800"/>
            <a:ext cx="4484687" cy="1809750"/>
          </a:xfrm>
          <a:prstGeom prst="rect">
            <a:avLst/>
          </a:prstGeom>
          <a:solidFill>
            <a:srgbClr val="DDDDDD"/>
          </a:solidFill>
          <a:ln w="9525">
            <a:solidFill>
              <a:srgbClr val="00002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The antero-lateral margin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of occiput to atlas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frequently yields reliable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alignment information…</a:t>
            </a:r>
          </a:p>
        </p:txBody>
      </p:sp>
      <p:sp>
        <p:nvSpPr>
          <p:cNvPr id="104454" name="Text Box 8"/>
          <p:cNvSpPr txBox="1">
            <a:spLocks noChangeArrowheads="1"/>
          </p:cNvSpPr>
          <p:nvPr/>
        </p:nvSpPr>
        <p:spPr bwMode="auto">
          <a:xfrm>
            <a:off x="1785938" y="5486400"/>
            <a:ext cx="4881562" cy="955675"/>
          </a:xfrm>
          <a:prstGeom prst="rect">
            <a:avLst/>
          </a:prstGeom>
          <a:solidFill>
            <a:srgbClr val="DDDDDD"/>
          </a:solidFill>
          <a:ln w="9525">
            <a:solidFill>
              <a:srgbClr val="00002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…and eliminates a myriad of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other malformation factors</a:t>
            </a:r>
          </a:p>
        </p:txBody>
      </p:sp>
    </p:spTree>
    <p:extLst>
      <p:ext uri="{BB962C8B-B14F-4D97-AF65-F5344CB8AC3E}">
        <p14:creationId xmlns:p14="http://schemas.microsoft.com/office/powerpoint/2010/main" val="104023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4" descr="IMGP29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ext Box 5"/>
          <p:cNvSpPr txBox="1">
            <a:spLocks noChangeArrowheads="1"/>
          </p:cNvSpPr>
          <p:nvPr/>
        </p:nvSpPr>
        <p:spPr bwMode="auto">
          <a:xfrm>
            <a:off x="1981200" y="4495800"/>
            <a:ext cx="471328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Comic Sans MS" pitchFamily="66" charset="0"/>
              </a:rPr>
              <a:t>But it takes custom x-rays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Comic Sans MS" pitchFamily="66" charset="0"/>
              </a:rPr>
              <a:t>to see these margins.</a:t>
            </a:r>
          </a:p>
        </p:txBody>
      </p:sp>
      <p:sp>
        <p:nvSpPr>
          <p:cNvPr id="105476" name="Line 6"/>
          <p:cNvSpPr>
            <a:spLocks noChangeShapeType="1"/>
          </p:cNvSpPr>
          <p:nvPr/>
        </p:nvSpPr>
        <p:spPr bwMode="auto">
          <a:xfrm>
            <a:off x="914400" y="2057400"/>
            <a:ext cx="533400" cy="6096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77" name="Line 7"/>
          <p:cNvSpPr>
            <a:spLocks noChangeShapeType="1"/>
          </p:cNvSpPr>
          <p:nvPr/>
        </p:nvSpPr>
        <p:spPr bwMode="auto">
          <a:xfrm flipH="1">
            <a:off x="7162800" y="1600200"/>
            <a:ext cx="381000" cy="6096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4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 descr="IMGP39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ext Box 5"/>
          <p:cNvSpPr txBox="1">
            <a:spLocks noChangeArrowheads="1"/>
          </p:cNvSpPr>
          <p:nvPr/>
        </p:nvSpPr>
        <p:spPr bwMode="auto">
          <a:xfrm>
            <a:off x="1981200" y="609600"/>
            <a:ext cx="6499225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This precise cadaver mold of the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 antero lateral margin of atlas to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 occiput shows the natural alignment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 that occurs at this part of the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omic Sans MS" pitchFamily="66" charset="0"/>
              </a:rPr>
              <a:t> articulation. </a:t>
            </a:r>
          </a:p>
        </p:txBody>
      </p:sp>
      <p:sp>
        <p:nvSpPr>
          <p:cNvPr id="106500" name="Line 6"/>
          <p:cNvSpPr>
            <a:spLocks noChangeShapeType="1"/>
          </p:cNvSpPr>
          <p:nvPr/>
        </p:nvSpPr>
        <p:spPr bwMode="auto">
          <a:xfrm flipH="1" flipV="1">
            <a:off x="3886200" y="4114800"/>
            <a:ext cx="76200" cy="9906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1" name="Line 7"/>
          <p:cNvSpPr>
            <a:spLocks noChangeShapeType="1"/>
          </p:cNvSpPr>
          <p:nvPr/>
        </p:nvSpPr>
        <p:spPr bwMode="auto">
          <a:xfrm>
            <a:off x="3733800" y="3124200"/>
            <a:ext cx="152400" cy="762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32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5" descr="IMGP39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Rectangle 6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94919" name="Line 7"/>
          <p:cNvSpPr>
            <a:spLocks noChangeShapeType="1"/>
          </p:cNvSpPr>
          <p:nvPr/>
        </p:nvSpPr>
        <p:spPr bwMode="auto">
          <a:xfrm flipH="1">
            <a:off x="4800600" y="2514600"/>
            <a:ext cx="1143000" cy="152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25" name="Text Box 8"/>
          <p:cNvSpPr txBox="1">
            <a:spLocks noChangeArrowheads="1"/>
          </p:cNvSpPr>
          <p:nvPr/>
        </p:nvSpPr>
        <p:spPr bwMode="auto">
          <a:xfrm>
            <a:off x="368300" y="381000"/>
            <a:ext cx="7493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Comic Sans MS" pitchFamily="66" charset="0"/>
              </a:rPr>
              <a:t>It takes a custom made oblique view to see..</a:t>
            </a:r>
          </a:p>
        </p:txBody>
      </p:sp>
      <p:sp>
        <p:nvSpPr>
          <p:cNvPr id="294921" name="Text Box 9"/>
          <p:cNvSpPr txBox="1">
            <a:spLocks noChangeArrowheads="1"/>
          </p:cNvSpPr>
          <p:nvPr/>
        </p:nvSpPr>
        <p:spPr bwMode="auto">
          <a:xfrm>
            <a:off x="4062413" y="1219200"/>
            <a:ext cx="4538662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Comic Sans MS" pitchFamily="66" charset="0"/>
              </a:rPr>
              <a:t>..the antero lateral margin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Comic Sans MS" pitchFamily="66" charset="0"/>
              </a:rPr>
              <a:t> of atlas</a:t>
            </a:r>
          </a:p>
        </p:txBody>
      </p:sp>
    </p:spTree>
    <p:extLst>
      <p:ext uri="{BB962C8B-B14F-4D97-AF65-F5344CB8AC3E}">
        <p14:creationId xmlns:p14="http://schemas.microsoft.com/office/powerpoint/2010/main" val="64507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9" grpId="0" animBg="1"/>
      <p:bldP spid="294921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5" descr="IMGP38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67000"/>
            <a:ext cx="4572000" cy="3429000"/>
          </a:xfrm>
          <a:prstGeom prst="rect">
            <a:avLst/>
          </a:prstGeom>
          <a:noFill/>
          <a:ln w="57150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7" name="Picture 6" descr="AO joint model 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4521200" cy="3390900"/>
          </a:xfrm>
          <a:prstGeom prst="rect">
            <a:avLst/>
          </a:prstGeom>
          <a:noFill/>
          <a:ln w="57150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48" name="Line 7"/>
          <p:cNvSpPr>
            <a:spLocks noChangeShapeType="1"/>
          </p:cNvSpPr>
          <p:nvPr/>
        </p:nvSpPr>
        <p:spPr bwMode="auto">
          <a:xfrm flipH="1">
            <a:off x="1981200" y="1752600"/>
            <a:ext cx="2667000" cy="2895600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49" name="Line 8"/>
          <p:cNvSpPr>
            <a:spLocks noChangeShapeType="1"/>
          </p:cNvSpPr>
          <p:nvPr/>
        </p:nvSpPr>
        <p:spPr bwMode="auto">
          <a:xfrm>
            <a:off x="4876800" y="1752600"/>
            <a:ext cx="3048000" cy="1752600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0" name="Text Box 9"/>
          <p:cNvSpPr txBox="1">
            <a:spLocks noChangeArrowheads="1"/>
          </p:cNvSpPr>
          <p:nvPr/>
        </p:nvSpPr>
        <p:spPr bwMode="auto">
          <a:xfrm>
            <a:off x="311150" y="152400"/>
            <a:ext cx="8013700" cy="1430338"/>
          </a:xfrm>
          <a:prstGeom prst="rect">
            <a:avLst/>
          </a:prstGeom>
          <a:solidFill>
            <a:srgbClr val="FFFFCC"/>
          </a:solidFill>
          <a:ln w="57150">
            <a:solidFill>
              <a:srgbClr val="66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663300"/>
                </a:solidFill>
                <a:latin typeface="Comic Sans MS" pitchFamily="66" charset="0"/>
              </a:rPr>
              <a:t>Real bone atlas with matching cadaver mold of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663300"/>
                </a:solidFill>
                <a:latin typeface="Comic Sans MS" pitchFamily="66" charset="0"/>
              </a:rPr>
              <a:t>same atlas and partner occiput shows how the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663300"/>
                </a:solidFill>
                <a:latin typeface="Comic Sans MS" pitchFamily="66" charset="0"/>
              </a:rPr>
              <a:t> antero lateral margins fit precisely</a:t>
            </a:r>
          </a:p>
        </p:txBody>
      </p:sp>
    </p:spTree>
    <p:extLst>
      <p:ext uri="{BB962C8B-B14F-4D97-AF65-F5344CB8AC3E}">
        <p14:creationId xmlns:p14="http://schemas.microsoft.com/office/powerpoint/2010/main" val="418939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Atlas top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Line 3"/>
          <p:cNvSpPr>
            <a:spLocks noChangeShapeType="1"/>
          </p:cNvSpPr>
          <p:nvPr/>
        </p:nvSpPr>
        <p:spPr bwMode="auto">
          <a:xfrm>
            <a:off x="4953000" y="381000"/>
            <a:ext cx="76200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0" name="Line 4"/>
          <p:cNvSpPr>
            <a:spLocks noChangeShapeType="1"/>
          </p:cNvSpPr>
          <p:nvPr/>
        </p:nvSpPr>
        <p:spPr bwMode="auto">
          <a:xfrm flipH="1">
            <a:off x="8229600" y="3505200"/>
            <a:ext cx="53340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1" name="Line 5"/>
          <p:cNvSpPr>
            <a:spLocks noChangeShapeType="1"/>
          </p:cNvSpPr>
          <p:nvPr/>
        </p:nvSpPr>
        <p:spPr bwMode="auto">
          <a:xfrm>
            <a:off x="838200" y="762000"/>
            <a:ext cx="68580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2" name="Line 6"/>
          <p:cNvSpPr>
            <a:spLocks noChangeShapeType="1"/>
          </p:cNvSpPr>
          <p:nvPr/>
        </p:nvSpPr>
        <p:spPr bwMode="auto">
          <a:xfrm>
            <a:off x="533400" y="3581400"/>
            <a:ext cx="457200" cy="685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842963" y="228600"/>
            <a:ext cx="40814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latin typeface="Comic Sans MS" pitchFamily="66" charset="0"/>
              </a:rPr>
              <a:t>Antero lateral margins</a:t>
            </a:r>
          </a:p>
        </p:txBody>
      </p:sp>
    </p:spTree>
    <p:extLst>
      <p:ext uri="{BB962C8B-B14F-4D97-AF65-F5344CB8AC3E}">
        <p14:creationId xmlns:p14="http://schemas.microsoft.com/office/powerpoint/2010/main" val="421908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4" descr="Right rotation both antero lateral margins line 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88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4" descr="CC1 Front view lt and rt antero 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2261" name="Picture 5" descr="CC2 Right rotation right lined 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2262" name="Picture 6" descr="CC3 Left rotation left lined 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3409950"/>
            <a:ext cx="45974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2263" name="Text Box 7"/>
          <p:cNvSpPr txBox="1">
            <a:spLocks noChangeArrowheads="1"/>
          </p:cNvSpPr>
          <p:nvPr/>
        </p:nvSpPr>
        <p:spPr bwMode="auto">
          <a:xfrm>
            <a:off x="76200" y="2971800"/>
            <a:ext cx="4572000" cy="5191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Comic Sans MS" pitchFamily="66" charset="0"/>
              </a:rPr>
              <a:t>Right anterolateral margin</a:t>
            </a:r>
          </a:p>
        </p:txBody>
      </p:sp>
      <p:sp>
        <p:nvSpPr>
          <p:cNvPr id="352264" name="Text Box 8"/>
          <p:cNvSpPr txBox="1">
            <a:spLocks noChangeArrowheads="1"/>
          </p:cNvSpPr>
          <p:nvPr/>
        </p:nvSpPr>
        <p:spPr bwMode="auto">
          <a:xfrm>
            <a:off x="4718050" y="2971800"/>
            <a:ext cx="4425950" cy="5191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Comic Sans MS" pitchFamily="66" charset="0"/>
              </a:rPr>
              <a:t>Left anterolateral margin</a:t>
            </a:r>
          </a:p>
        </p:txBody>
      </p:sp>
      <p:sp>
        <p:nvSpPr>
          <p:cNvPr id="352265" name="Line 9"/>
          <p:cNvSpPr>
            <a:spLocks noChangeShapeType="1"/>
          </p:cNvSpPr>
          <p:nvPr/>
        </p:nvSpPr>
        <p:spPr bwMode="auto">
          <a:xfrm flipV="1">
            <a:off x="2362200" y="1905000"/>
            <a:ext cx="14478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2266" name="Line 10"/>
          <p:cNvSpPr>
            <a:spLocks noChangeShapeType="1"/>
          </p:cNvSpPr>
          <p:nvPr/>
        </p:nvSpPr>
        <p:spPr bwMode="auto">
          <a:xfrm flipH="1" flipV="1">
            <a:off x="5334000" y="1981200"/>
            <a:ext cx="10668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2267" name="Line 11"/>
          <p:cNvSpPr>
            <a:spLocks noChangeShapeType="1"/>
          </p:cNvSpPr>
          <p:nvPr/>
        </p:nvSpPr>
        <p:spPr bwMode="auto">
          <a:xfrm flipH="1">
            <a:off x="1447800" y="3581400"/>
            <a:ext cx="533400" cy="1600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2268" name="Line 12"/>
          <p:cNvSpPr>
            <a:spLocks noChangeShapeType="1"/>
          </p:cNvSpPr>
          <p:nvPr/>
        </p:nvSpPr>
        <p:spPr bwMode="auto">
          <a:xfrm>
            <a:off x="6705600" y="3581400"/>
            <a:ext cx="914400" cy="1600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75" name="Text Box 13"/>
          <p:cNvSpPr txBox="1">
            <a:spLocks noChangeArrowheads="1"/>
          </p:cNvSpPr>
          <p:nvPr/>
        </p:nvSpPr>
        <p:spPr bwMode="auto">
          <a:xfrm>
            <a:off x="1219200" y="0"/>
            <a:ext cx="6375400" cy="5191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Comic Sans MS" pitchFamily="66" charset="0"/>
              </a:rPr>
              <a:t>Anterior view Atlanto Occipital Joint</a:t>
            </a:r>
          </a:p>
        </p:txBody>
      </p:sp>
      <p:sp>
        <p:nvSpPr>
          <p:cNvPr id="352270" name="Text Box 14"/>
          <p:cNvSpPr txBox="1">
            <a:spLocks noChangeArrowheads="1"/>
          </p:cNvSpPr>
          <p:nvPr/>
        </p:nvSpPr>
        <p:spPr bwMode="auto">
          <a:xfrm>
            <a:off x="1143000" y="6096000"/>
            <a:ext cx="21224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Comic Sans MS" pitchFamily="66" charset="0"/>
              </a:rPr>
              <a:t>Rt. rotation</a:t>
            </a:r>
          </a:p>
        </p:txBody>
      </p:sp>
      <p:sp>
        <p:nvSpPr>
          <p:cNvPr id="352271" name="Text Box 15"/>
          <p:cNvSpPr txBox="1">
            <a:spLocks noChangeArrowheads="1"/>
          </p:cNvSpPr>
          <p:nvPr/>
        </p:nvSpPr>
        <p:spPr bwMode="auto">
          <a:xfrm>
            <a:off x="5943600" y="6019800"/>
            <a:ext cx="20939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Comic Sans MS" pitchFamily="66" charset="0"/>
              </a:rPr>
              <a:t>Lt. rotation</a:t>
            </a:r>
          </a:p>
        </p:txBody>
      </p:sp>
    </p:spTree>
    <p:extLst>
      <p:ext uri="{BB962C8B-B14F-4D97-AF65-F5344CB8AC3E}">
        <p14:creationId xmlns:p14="http://schemas.microsoft.com/office/powerpoint/2010/main" val="60612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263" grpId="0" animBg="1"/>
      <p:bldP spid="352264" grpId="0" animBg="1"/>
      <p:bldP spid="352265" grpId="0" animBg="1"/>
      <p:bldP spid="352266" grpId="0" animBg="1"/>
      <p:bldP spid="352267" grpId="0" animBg="1"/>
      <p:bldP spid="352268" grpId="0" animBg="1"/>
      <p:bldP spid="352270" grpId="0"/>
      <p:bldP spid="35227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tlas 4 t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52800"/>
            <a:ext cx="3886200" cy="2914650"/>
          </a:xfrm>
          <a:prstGeom prst="rect">
            <a:avLst/>
          </a:prstGeom>
          <a:noFill/>
          <a:ln w="762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Atlas 12 top 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52800"/>
            <a:ext cx="4064000" cy="3048000"/>
          </a:xfrm>
          <a:prstGeom prst="rect">
            <a:avLst/>
          </a:prstGeom>
          <a:noFill/>
          <a:ln w="762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1 on gr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"/>
            <a:ext cx="3429000" cy="2571750"/>
          </a:xfrm>
          <a:prstGeom prst="rect">
            <a:avLst/>
          </a:prstGeom>
          <a:noFill/>
          <a:ln w="762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609600" y="0"/>
            <a:ext cx="3657600" cy="308133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Comic Sans MS" pitchFamily="66" charset="0"/>
              </a:rPr>
              <a:t>..and the implications to chiropractic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Comic Sans MS" pitchFamily="66" charset="0"/>
              </a:rPr>
              <a:t>analysis! (X-ray,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Comic Sans MS" pitchFamily="66" charset="0"/>
              </a:rPr>
              <a:t> boney, muscle,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Comic Sans MS" pitchFamily="66" charset="0"/>
              </a:rPr>
              <a:t> and motion palpation)</a:t>
            </a:r>
          </a:p>
        </p:txBody>
      </p:sp>
    </p:spTree>
    <p:extLst>
      <p:ext uri="{BB962C8B-B14F-4D97-AF65-F5344CB8AC3E}">
        <p14:creationId xmlns:p14="http://schemas.microsoft.com/office/powerpoint/2010/main" val="358734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4"/>
          <p:cNvSpPr txBox="1">
            <a:spLocks noChangeArrowheads="1"/>
          </p:cNvSpPr>
          <p:nvPr/>
        </p:nvSpPr>
        <p:spPr bwMode="auto">
          <a:xfrm>
            <a:off x="1876425" y="457200"/>
            <a:ext cx="4535488" cy="576263"/>
          </a:xfrm>
          <a:prstGeom prst="rect">
            <a:avLst/>
          </a:prstGeom>
          <a:solidFill>
            <a:srgbClr val="00FFFF"/>
          </a:solidFill>
          <a:ln w="57150">
            <a:solidFill>
              <a:srgbClr val="00001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BJ diagonal cervical x-ray</a:t>
            </a:r>
          </a:p>
        </p:txBody>
      </p:sp>
      <p:pic>
        <p:nvPicPr>
          <p:cNvPr id="114691" name="Picture 5" descr="Left diagonal B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63638"/>
            <a:ext cx="4211638" cy="5694362"/>
          </a:xfrm>
          <a:prstGeom prst="rect">
            <a:avLst/>
          </a:prstGeom>
          <a:noFill/>
          <a:ln w="57150">
            <a:solidFill>
              <a:srgbClr val="00001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2" name="Picture 6" descr="Right diagonal B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43000"/>
            <a:ext cx="4437063" cy="5715000"/>
          </a:xfrm>
          <a:prstGeom prst="rect">
            <a:avLst/>
          </a:prstGeom>
          <a:noFill/>
          <a:ln w="57150">
            <a:solidFill>
              <a:srgbClr val="00001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3" name="Text Box 10"/>
          <p:cNvSpPr txBox="1">
            <a:spLocks noChangeArrowheads="1"/>
          </p:cNvSpPr>
          <p:nvPr/>
        </p:nvSpPr>
        <p:spPr bwMode="auto">
          <a:xfrm>
            <a:off x="736600" y="3581400"/>
            <a:ext cx="77978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Comic Sans MS" pitchFamily="66" charset="0"/>
              </a:rPr>
              <a:t> BJ turned the patient a standard 45 degrees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Comic Sans MS" pitchFamily="66" charset="0"/>
              </a:rPr>
              <a:t> and looked at the lateral aspect of the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Comic Sans MS" pitchFamily="66" charset="0"/>
              </a:rPr>
              <a:t>  atlas /condyle margin for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Comic Sans MS" pitchFamily="66" charset="0"/>
              </a:rPr>
              <a:t> misalignment information</a:t>
            </a:r>
          </a:p>
        </p:txBody>
      </p:sp>
      <p:pic>
        <p:nvPicPr>
          <p:cNvPr id="301067" name="Picture 11" descr="Copy of Left diagonal B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124200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8" name="Picture 12" descr="Copy of Right diagonal BJ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828800"/>
            <a:ext cx="2895600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1069" name="Line 13"/>
          <p:cNvSpPr>
            <a:spLocks noChangeShapeType="1"/>
          </p:cNvSpPr>
          <p:nvPr/>
        </p:nvSpPr>
        <p:spPr bwMode="auto">
          <a:xfrm flipH="1">
            <a:off x="7696200" y="1371600"/>
            <a:ext cx="45720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1070" name="Line 14"/>
          <p:cNvSpPr>
            <a:spLocks noChangeShapeType="1"/>
          </p:cNvSpPr>
          <p:nvPr/>
        </p:nvSpPr>
        <p:spPr bwMode="auto">
          <a:xfrm>
            <a:off x="914400" y="1371600"/>
            <a:ext cx="533400" cy="838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9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1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1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1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1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69" grpId="0" animBg="1"/>
      <p:bldP spid="30107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6"/>
          <p:cNvSpPr txBox="1">
            <a:spLocks noChangeArrowheads="1"/>
          </p:cNvSpPr>
          <p:nvPr/>
        </p:nvSpPr>
        <p:spPr bwMode="auto">
          <a:xfrm>
            <a:off x="381000" y="304800"/>
            <a:ext cx="8442325" cy="1857375"/>
          </a:xfrm>
          <a:prstGeom prst="rect">
            <a:avLst/>
          </a:prstGeom>
          <a:solidFill>
            <a:srgbClr val="00FFFF"/>
          </a:solidFill>
          <a:ln w="57150">
            <a:solidFill>
              <a:srgbClr val="00001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14"/>
                </a:solidFill>
                <a:latin typeface="Comic Sans MS" pitchFamily="66" charset="0"/>
              </a:rPr>
              <a:t>Since partner condyles usually converge unequally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14"/>
                </a:solidFill>
                <a:latin typeface="Comic Sans MS" pitchFamily="66" charset="0"/>
              </a:rPr>
              <a:t> Dr. Blair began customizing these views to look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14"/>
                </a:solidFill>
                <a:latin typeface="Comic Sans MS" pitchFamily="66" charset="0"/>
              </a:rPr>
              <a:t> specifically along the convergence of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14"/>
                </a:solidFill>
                <a:latin typeface="Comic Sans MS" pitchFamily="66" charset="0"/>
              </a:rPr>
              <a:t> each condyle.</a:t>
            </a:r>
          </a:p>
        </p:txBody>
      </p:sp>
    </p:spTree>
    <p:extLst>
      <p:ext uri="{BB962C8B-B14F-4D97-AF65-F5344CB8AC3E}">
        <p14:creationId xmlns:p14="http://schemas.microsoft.com/office/powerpoint/2010/main" val="281085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whole bp mark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0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3" name="Text Box 3"/>
          <p:cNvSpPr txBox="1">
            <a:spLocks noChangeArrowheads="1"/>
          </p:cNvSpPr>
          <p:nvPr/>
        </p:nvSpPr>
        <p:spPr bwMode="auto">
          <a:xfrm>
            <a:off x="533400" y="457200"/>
            <a:ext cx="442595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/>
              <a:t> By determining condyle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/>
              <a:t> convergence from the base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/>
              <a:t> posterior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/>
              <a:t>a custom diagonal view</a:t>
            </a:r>
            <a:endParaRPr lang="en-US" altLang="en-US" sz="1600" b="1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0014"/>
                </a:solidFill>
              </a:rPr>
              <a:t> would</a:t>
            </a:r>
            <a:r>
              <a:rPr lang="en-US" altLang="en-US" sz="2400" b="1"/>
              <a:t> </a:t>
            </a:r>
            <a:r>
              <a:rPr lang="en-US" altLang="en-US" sz="2400" b="1">
                <a:solidFill>
                  <a:srgbClr val="000000"/>
                </a:solidFill>
              </a:rPr>
              <a:t> reveal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 misalignment  usually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 not visible on other views.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/>
              <a:t> </a:t>
            </a:r>
          </a:p>
        </p:txBody>
      </p:sp>
      <p:pic>
        <p:nvPicPr>
          <p:cNvPr id="307204" name="Picture 4" descr="prot 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0"/>
            <a:ext cx="4038600" cy="3429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05" name="Oval 5"/>
          <p:cNvSpPr>
            <a:spLocks noChangeArrowheads="1"/>
          </p:cNvSpPr>
          <p:nvPr/>
        </p:nvSpPr>
        <p:spPr bwMode="auto">
          <a:xfrm>
            <a:off x="7315200" y="914400"/>
            <a:ext cx="914400" cy="9144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307206" name="Picture 6" descr="1lined 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29000"/>
            <a:ext cx="4038600" cy="3429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07" name="Oval 7"/>
          <p:cNvSpPr>
            <a:spLocks noChangeArrowheads="1"/>
          </p:cNvSpPr>
          <p:nvPr/>
        </p:nvSpPr>
        <p:spPr bwMode="auto">
          <a:xfrm>
            <a:off x="6629400" y="5029200"/>
            <a:ext cx="914400" cy="9144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16744" name="Freeform 8"/>
          <p:cNvSpPr>
            <a:spLocks/>
          </p:cNvSpPr>
          <p:nvPr/>
        </p:nvSpPr>
        <p:spPr bwMode="auto">
          <a:xfrm>
            <a:off x="1676400" y="4800600"/>
            <a:ext cx="223838" cy="457200"/>
          </a:xfrm>
          <a:custGeom>
            <a:avLst/>
            <a:gdLst>
              <a:gd name="T0" fmla="*/ 0 w 141"/>
              <a:gd name="T1" fmla="*/ 627723243 h 333"/>
              <a:gd name="T2" fmla="*/ 194053258 w 141"/>
              <a:gd name="T3" fmla="*/ 145149330 h 333"/>
              <a:gd name="T4" fmla="*/ 355343619 w 141"/>
              <a:gd name="T5" fmla="*/ 0 h 33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1" h="333">
                <a:moveTo>
                  <a:pt x="0" y="333"/>
                </a:moveTo>
                <a:cubicBezTo>
                  <a:pt x="15" y="243"/>
                  <a:pt x="25" y="153"/>
                  <a:pt x="77" y="77"/>
                </a:cubicBezTo>
                <a:cubicBezTo>
                  <a:pt x="90" y="35"/>
                  <a:pt x="90" y="0"/>
                  <a:pt x="141" y="0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5" name="Freeform 9"/>
          <p:cNvSpPr>
            <a:spLocks/>
          </p:cNvSpPr>
          <p:nvPr/>
        </p:nvSpPr>
        <p:spPr bwMode="auto">
          <a:xfrm>
            <a:off x="4003675" y="4652963"/>
            <a:ext cx="222250" cy="569912"/>
          </a:xfrm>
          <a:custGeom>
            <a:avLst/>
            <a:gdLst>
              <a:gd name="T0" fmla="*/ 257055938 w 140"/>
              <a:gd name="T1" fmla="*/ 904734506 h 359"/>
              <a:gd name="T2" fmla="*/ 352821875 w 140"/>
              <a:gd name="T3" fmla="*/ 612396638 h 359"/>
              <a:gd name="T4" fmla="*/ 161290000 w 140"/>
              <a:gd name="T5" fmla="*/ 194051067 h 359"/>
              <a:gd name="T6" fmla="*/ 0 w 140"/>
              <a:gd name="T7" fmla="*/ 0 h 35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0" h="359">
                <a:moveTo>
                  <a:pt x="102" y="359"/>
                </a:moveTo>
                <a:cubicBezTo>
                  <a:pt x="132" y="269"/>
                  <a:pt x="120" y="308"/>
                  <a:pt x="140" y="243"/>
                </a:cubicBezTo>
                <a:cubicBezTo>
                  <a:pt x="129" y="148"/>
                  <a:pt x="137" y="127"/>
                  <a:pt x="64" y="77"/>
                </a:cubicBezTo>
                <a:cubicBezTo>
                  <a:pt x="44" y="18"/>
                  <a:pt x="39" y="42"/>
                  <a:pt x="0" y="0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10" name="Text Box 10"/>
          <p:cNvSpPr txBox="1">
            <a:spLocks noChangeArrowheads="1"/>
          </p:cNvSpPr>
          <p:nvPr/>
        </p:nvSpPr>
        <p:spPr bwMode="auto">
          <a:xfrm>
            <a:off x="6019800" y="2057400"/>
            <a:ext cx="1893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overlapped</a:t>
            </a:r>
          </a:p>
        </p:txBody>
      </p:sp>
      <p:sp>
        <p:nvSpPr>
          <p:cNvPr id="307211" name="Text Box 11"/>
          <p:cNvSpPr txBox="1">
            <a:spLocks noChangeArrowheads="1"/>
          </p:cNvSpPr>
          <p:nvPr/>
        </p:nvSpPr>
        <p:spPr bwMode="auto">
          <a:xfrm>
            <a:off x="6232525" y="4071938"/>
            <a:ext cx="1412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lined up</a:t>
            </a:r>
          </a:p>
        </p:txBody>
      </p:sp>
      <p:sp>
        <p:nvSpPr>
          <p:cNvPr id="307214" name="Line 14"/>
          <p:cNvSpPr>
            <a:spLocks noChangeShapeType="1"/>
          </p:cNvSpPr>
          <p:nvPr/>
        </p:nvSpPr>
        <p:spPr bwMode="auto">
          <a:xfrm flipH="1" flipV="1">
            <a:off x="2514600" y="2667000"/>
            <a:ext cx="1905000" cy="3657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15" name="Line 15"/>
          <p:cNvSpPr>
            <a:spLocks noChangeShapeType="1"/>
          </p:cNvSpPr>
          <p:nvPr/>
        </p:nvSpPr>
        <p:spPr bwMode="auto">
          <a:xfrm flipV="1">
            <a:off x="1447800" y="2743200"/>
            <a:ext cx="1981200" cy="3657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17" name="Text Box 17"/>
          <p:cNvSpPr txBox="1">
            <a:spLocks noChangeArrowheads="1"/>
          </p:cNvSpPr>
          <p:nvPr/>
        </p:nvSpPr>
        <p:spPr bwMode="auto">
          <a:xfrm>
            <a:off x="4191000" y="5257800"/>
            <a:ext cx="6794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Comic Sans MS" pitchFamily="66" charset="0"/>
              </a:rPr>
              <a:t>28</a:t>
            </a:r>
          </a:p>
        </p:txBody>
      </p:sp>
      <p:sp>
        <p:nvSpPr>
          <p:cNvPr id="307218" name="Text Box 18"/>
          <p:cNvSpPr txBox="1">
            <a:spLocks noChangeArrowheads="1"/>
          </p:cNvSpPr>
          <p:nvPr/>
        </p:nvSpPr>
        <p:spPr bwMode="auto">
          <a:xfrm>
            <a:off x="1066800" y="5334000"/>
            <a:ext cx="6794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Comic Sans MS" pitchFamily="66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85204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05" grpId="0" animBg="1"/>
      <p:bldP spid="307207" grpId="0" animBg="1"/>
      <p:bldP spid="307210" grpId="0"/>
      <p:bldP spid="307211" grpId="0"/>
      <p:bldP spid="307214" grpId="0" animBg="1"/>
      <p:bldP spid="307215" grpId="0" animBg="1"/>
      <p:bldP spid="307217" grpId="0"/>
      <p:bldP spid="307218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759575"/>
          </a:xfrm>
          <a:prstGeom prst="rect">
            <a:avLst/>
          </a:prstGeom>
          <a:gradFill rotWithShape="0">
            <a:gsLst>
              <a:gs pos="0">
                <a:srgbClr val="5E6D76"/>
              </a:gs>
              <a:gs pos="50000">
                <a:srgbClr val="CCECFF"/>
              </a:gs>
              <a:gs pos="100000">
                <a:srgbClr val="5E6D76"/>
              </a:gs>
            </a:gsLst>
            <a:lin ang="5400000" scaled="1"/>
          </a:gradFill>
          <a:ln w="762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rgbClr val="00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	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           By viewing the articulation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with “custom” made views,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and with the aid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of stereo x-rays,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the “malformation problem”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omic Sans MS" pitchFamily="66" charset="0"/>
              </a:rPr>
              <a:t> was significantly minimized.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rgbClr val="000000"/>
              </a:solidFill>
              <a:latin typeface="Comic Sans MS" pitchFamily="66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rgbClr val="000000"/>
              </a:solidFill>
              <a:latin typeface="Comic Sans MS" pitchFamily="66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rgbClr val="000000"/>
              </a:solidFill>
              <a:latin typeface="Comic Sans MS" pitchFamily="66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82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4" descr="protracto close 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0"/>
            <a:ext cx="4572000" cy="2257425"/>
          </a:xfrm>
          <a:prstGeom prst="rect">
            <a:avLst/>
          </a:prstGeom>
          <a:noFill/>
          <a:ln w="57150">
            <a:solidFill>
              <a:srgbClr val="00001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3" name="Picture 5" descr="protracto close 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00"/>
            <a:ext cx="4419600" cy="2297113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4" name="Text Box 6"/>
          <p:cNvSpPr txBox="1">
            <a:spLocks noChangeArrowheads="1"/>
          </p:cNvSpPr>
          <p:nvPr/>
        </p:nvSpPr>
        <p:spPr bwMode="auto">
          <a:xfrm>
            <a:off x="733425" y="381000"/>
            <a:ext cx="7529513" cy="1430338"/>
          </a:xfrm>
          <a:prstGeom prst="rect">
            <a:avLst/>
          </a:prstGeom>
          <a:solidFill>
            <a:srgbClr val="00FFFF"/>
          </a:solidFill>
          <a:ln w="57150">
            <a:solidFill>
              <a:srgbClr val="00001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It was discovered that viewing specifically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along each condyle convergence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 revealed some very significant information </a:t>
            </a:r>
          </a:p>
        </p:txBody>
      </p:sp>
    </p:spTree>
    <p:extLst>
      <p:ext uri="{BB962C8B-B14F-4D97-AF65-F5344CB8AC3E}">
        <p14:creationId xmlns:p14="http://schemas.microsoft.com/office/powerpoint/2010/main" val="226142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4"/>
          <p:cNvSpPr txBox="1">
            <a:spLocks noChangeArrowheads="1"/>
          </p:cNvSpPr>
          <p:nvPr/>
        </p:nvSpPr>
        <p:spPr bwMode="auto">
          <a:xfrm>
            <a:off x="838200" y="228600"/>
            <a:ext cx="7531100" cy="576263"/>
          </a:xfrm>
          <a:prstGeom prst="rect">
            <a:avLst/>
          </a:prstGeom>
          <a:solidFill>
            <a:srgbClr val="00FFFF"/>
          </a:solidFill>
          <a:ln w="57150">
            <a:solidFill>
              <a:srgbClr val="00001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At first the information did not make sense</a:t>
            </a:r>
          </a:p>
        </p:txBody>
      </p:sp>
      <p:pic>
        <p:nvPicPr>
          <p:cNvPr id="118787" name="Picture 5" descr="protracto close 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28800"/>
            <a:ext cx="4572000" cy="2257425"/>
          </a:xfrm>
          <a:prstGeom prst="rect">
            <a:avLst/>
          </a:prstGeom>
          <a:noFill/>
          <a:ln w="57150">
            <a:solidFill>
              <a:srgbClr val="00001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88" name="Picture 6" descr="protracto close 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4419600" cy="2297113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4135" name="Text Box 7"/>
          <p:cNvSpPr txBox="1">
            <a:spLocks noChangeArrowheads="1"/>
          </p:cNvSpPr>
          <p:nvPr/>
        </p:nvSpPr>
        <p:spPr bwMode="auto">
          <a:xfrm>
            <a:off x="838200" y="990600"/>
            <a:ext cx="7415213" cy="576263"/>
          </a:xfrm>
          <a:prstGeom prst="rect">
            <a:avLst/>
          </a:prstGeom>
          <a:solidFill>
            <a:srgbClr val="00FFFF"/>
          </a:solidFill>
          <a:ln w="57150">
            <a:solidFill>
              <a:srgbClr val="00001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Atlas would show misalignment on one side..</a:t>
            </a:r>
          </a:p>
        </p:txBody>
      </p:sp>
      <p:sp>
        <p:nvSpPr>
          <p:cNvPr id="304136" name="Oval 8"/>
          <p:cNvSpPr>
            <a:spLocks noChangeArrowheads="1"/>
          </p:cNvSpPr>
          <p:nvPr/>
        </p:nvSpPr>
        <p:spPr bwMode="auto">
          <a:xfrm>
            <a:off x="7620000" y="1905000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04137" name="Text Box 9"/>
          <p:cNvSpPr txBox="1">
            <a:spLocks noChangeArrowheads="1"/>
          </p:cNvSpPr>
          <p:nvPr/>
        </p:nvSpPr>
        <p:spPr bwMode="auto">
          <a:xfrm>
            <a:off x="1219200" y="4267200"/>
            <a:ext cx="7102475" cy="1003300"/>
          </a:xfrm>
          <a:prstGeom prst="rect">
            <a:avLst/>
          </a:prstGeom>
          <a:solidFill>
            <a:srgbClr val="00FFFF"/>
          </a:solidFill>
          <a:ln w="57150">
            <a:solidFill>
              <a:srgbClr val="00001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14"/>
                </a:solidFill>
                <a:latin typeface="Comic Sans MS" pitchFamily="66" charset="0"/>
              </a:rPr>
              <a:t>..but in many cases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14"/>
                </a:solidFill>
                <a:latin typeface="Comic Sans MS" pitchFamily="66" charset="0"/>
              </a:rPr>
              <a:t>it would appear lined up on the other side</a:t>
            </a:r>
          </a:p>
        </p:txBody>
      </p:sp>
      <p:sp>
        <p:nvSpPr>
          <p:cNvPr id="304138" name="Oval 10"/>
          <p:cNvSpPr>
            <a:spLocks noChangeArrowheads="1"/>
          </p:cNvSpPr>
          <p:nvPr/>
        </p:nvSpPr>
        <p:spPr bwMode="auto">
          <a:xfrm>
            <a:off x="685800" y="1981200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04139" name="Text Box 11"/>
          <p:cNvSpPr txBox="1">
            <a:spLocks noChangeArrowheads="1"/>
          </p:cNvSpPr>
          <p:nvPr/>
        </p:nvSpPr>
        <p:spPr bwMode="auto">
          <a:xfrm>
            <a:off x="2057400" y="5486400"/>
            <a:ext cx="4981575" cy="576263"/>
          </a:xfrm>
          <a:prstGeom prst="rect">
            <a:avLst/>
          </a:prstGeom>
          <a:solidFill>
            <a:srgbClr val="00FFFF"/>
          </a:solidFill>
          <a:ln w="57150">
            <a:solidFill>
              <a:srgbClr val="00001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omic Sans MS" pitchFamily="66" charset="0"/>
              </a:rPr>
              <a:t>Was this just malformation?</a:t>
            </a:r>
          </a:p>
        </p:txBody>
      </p:sp>
    </p:spTree>
    <p:extLst>
      <p:ext uri="{BB962C8B-B14F-4D97-AF65-F5344CB8AC3E}">
        <p14:creationId xmlns:p14="http://schemas.microsoft.com/office/powerpoint/2010/main" val="142252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135" grpId="0" animBg="1"/>
      <p:bldP spid="304136" grpId="0" animBg="1"/>
      <p:bldP spid="304137" grpId="0" animBg="1"/>
      <p:bldP spid="304138" grpId="0" animBg="1"/>
      <p:bldP spid="304139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4"/>
          <p:cNvSpPr txBox="1">
            <a:spLocks noChangeArrowheads="1"/>
          </p:cNvSpPr>
          <p:nvPr/>
        </p:nvSpPr>
        <p:spPr bwMode="auto">
          <a:xfrm>
            <a:off x="76201" y="228600"/>
            <a:ext cx="8763000" cy="523220"/>
          </a:xfrm>
          <a:prstGeom prst="rect">
            <a:avLst/>
          </a:prstGeom>
          <a:solidFill>
            <a:srgbClr val="00FFFF"/>
          </a:solidFill>
          <a:ln w="57150">
            <a:solidFill>
              <a:srgbClr val="00001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 smtClean="0">
                <a:solidFill>
                  <a:srgbClr val="000000"/>
                </a:solidFill>
                <a:latin typeface="Comic Sans MS" pitchFamily="66" charset="0"/>
              </a:rPr>
              <a:t>We discovered the atlas moved in a different way</a:t>
            </a:r>
            <a:endParaRPr lang="en-US" altLang="en-US" sz="28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18787" name="Picture 5" descr="protracto close 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28800"/>
            <a:ext cx="4572000" cy="2257425"/>
          </a:xfrm>
          <a:prstGeom prst="rect">
            <a:avLst/>
          </a:prstGeom>
          <a:noFill/>
          <a:ln w="57150">
            <a:solidFill>
              <a:srgbClr val="00001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88" name="Picture 6" descr="protracto close 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4419600" cy="2297113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4135" name="Text Box 7"/>
          <p:cNvSpPr txBox="1">
            <a:spLocks noChangeArrowheads="1"/>
          </p:cNvSpPr>
          <p:nvPr/>
        </p:nvSpPr>
        <p:spPr bwMode="auto">
          <a:xfrm>
            <a:off x="838200" y="990600"/>
            <a:ext cx="7675499" cy="523220"/>
          </a:xfrm>
          <a:prstGeom prst="rect">
            <a:avLst/>
          </a:prstGeom>
          <a:solidFill>
            <a:srgbClr val="00FFFF"/>
          </a:solidFill>
          <a:ln w="57150">
            <a:solidFill>
              <a:srgbClr val="00001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omic Sans MS" pitchFamily="66" charset="0"/>
              </a:rPr>
              <a:t>Atlas </a:t>
            </a:r>
            <a:r>
              <a:rPr lang="en-US" altLang="en-US" sz="2800" dirty="0" smtClean="0">
                <a:solidFill>
                  <a:srgbClr val="000000"/>
                </a:solidFill>
                <a:latin typeface="Comic Sans MS" pitchFamily="66" charset="0"/>
              </a:rPr>
              <a:t>will track on one side, slip on the other</a:t>
            </a:r>
            <a:endParaRPr lang="en-US" altLang="en-US" sz="28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04136" name="Oval 8"/>
          <p:cNvSpPr>
            <a:spLocks noChangeArrowheads="1"/>
          </p:cNvSpPr>
          <p:nvPr/>
        </p:nvSpPr>
        <p:spPr bwMode="auto">
          <a:xfrm>
            <a:off x="7620000" y="1905000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04137" name="Text Box 9"/>
          <p:cNvSpPr txBox="1">
            <a:spLocks noChangeArrowheads="1"/>
          </p:cNvSpPr>
          <p:nvPr/>
        </p:nvSpPr>
        <p:spPr bwMode="auto">
          <a:xfrm>
            <a:off x="378859" y="4267200"/>
            <a:ext cx="8783175" cy="954107"/>
          </a:xfrm>
          <a:prstGeom prst="rect">
            <a:avLst/>
          </a:prstGeom>
          <a:solidFill>
            <a:srgbClr val="00FFFF"/>
          </a:solidFill>
          <a:ln w="57150">
            <a:solidFill>
              <a:srgbClr val="00001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 smtClean="0">
                <a:solidFill>
                  <a:srgbClr val="000014"/>
                </a:solidFill>
                <a:latin typeface="Comic Sans MS" pitchFamily="66" charset="0"/>
              </a:rPr>
              <a:t>Because of this newly discovered atlas mechanical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 smtClean="0">
                <a:solidFill>
                  <a:srgbClr val="000014"/>
                </a:solidFill>
                <a:latin typeface="Comic Sans MS" pitchFamily="66" charset="0"/>
              </a:rPr>
              <a:t>movement, we now need to rethink our adjustments</a:t>
            </a:r>
            <a:endParaRPr lang="en-US" altLang="en-US" sz="2800" dirty="0">
              <a:solidFill>
                <a:srgbClr val="000014"/>
              </a:solidFill>
              <a:latin typeface="Comic Sans MS" pitchFamily="66" charset="0"/>
            </a:endParaRPr>
          </a:p>
        </p:txBody>
      </p:sp>
      <p:sp>
        <p:nvSpPr>
          <p:cNvPr id="304138" name="Oval 10"/>
          <p:cNvSpPr>
            <a:spLocks noChangeArrowheads="1"/>
          </p:cNvSpPr>
          <p:nvPr/>
        </p:nvSpPr>
        <p:spPr bwMode="auto">
          <a:xfrm>
            <a:off x="685800" y="1981200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04139" name="Text Box 11"/>
          <p:cNvSpPr txBox="1">
            <a:spLocks noChangeArrowheads="1"/>
          </p:cNvSpPr>
          <p:nvPr/>
        </p:nvSpPr>
        <p:spPr bwMode="auto">
          <a:xfrm>
            <a:off x="758533" y="5486400"/>
            <a:ext cx="7579319" cy="954107"/>
          </a:xfrm>
          <a:prstGeom prst="rect">
            <a:avLst/>
          </a:prstGeom>
          <a:solidFill>
            <a:srgbClr val="00FFFF"/>
          </a:solidFill>
          <a:ln w="57150">
            <a:solidFill>
              <a:srgbClr val="00001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 smtClean="0">
                <a:solidFill>
                  <a:srgbClr val="000000"/>
                </a:solidFill>
                <a:latin typeface="Comic Sans MS" pitchFamily="66" charset="0"/>
              </a:rPr>
              <a:t>Blair x-ray analysis will show you exactly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 smtClean="0">
                <a:solidFill>
                  <a:srgbClr val="000000"/>
                </a:solidFill>
                <a:latin typeface="Comic Sans MS" pitchFamily="66" charset="0"/>
              </a:rPr>
              <a:t>how atlas moves how it should be corrected </a:t>
            </a:r>
            <a:endParaRPr lang="en-US" altLang="en-US" sz="2800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48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135" grpId="0" animBg="1"/>
      <p:bldP spid="304136" grpId="0" animBg="1"/>
      <p:bldP spid="304137" grpId="0" animBg="1"/>
      <p:bldP spid="304138" grpId="0" animBg="1"/>
      <p:bldP spid="304139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28600" y="533400"/>
            <a:ext cx="7710488" cy="173672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Solving problems with custom made views adds to the excellence we strive 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28600" y="1676400"/>
            <a:ext cx="2743200" cy="22860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9" tIns="45719" rIns="91439" bIns="45719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strive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for in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subluxation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>
                <a:latin typeface="Comic Sans MS" pitchFamily="66" charset="0"/>
              </a:rPr>
              <a:t>correction. </a:t>
            </a:r>
          </a:p>
        </p:txBody>
      </p:sp>
      <p:pic>
        <p:nvPicPr>
          <p:cNvPr id="11268" name="Picture 4" descr="Lily pv 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87"/>
          <a:stretch>
            <a:fillRect/>
          </a:stretch>
        </p:blipFill>
        <p:spPr bwMode="auto">
          <a:xfrm>
            <a:off x="4160838" y="2263775"/>
            <a:ext cx="4443412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040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4175125" y="7318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Comic Sans MS" pitchFamily="66" charset="0"/>
            </a:endParaRPr>
          </a:p>
        </p:txBody>
      </p:sp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7489825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rgbClr val="666666"/>
              </a:gs>
            </a:gsLst>
            <a:lin ang="5400000" scaled="1"/>
          </a:gradFill>
          <a:ln w="76200">
            <a:solidFill>
              <a:srgbClr val="00002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rgbClr val="000022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rgbClr val="000022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rgbClr val="000022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rgbClr val="000022"/>
              </a:solidFill>
              <a:latin typeface="Comic Sans MS" pitchFamily="66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>
                <a:solidFill>
                  <a:srgbClr val="000022"/>
                </a:solidFill>
                <a:latin typeface="Comic Sans MS" pitchFamily="66" charset="0"/>
              </a:rPr>
              <a:t>So what are these custom-made views and how do they give us more credible information?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rgbClr val="000022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rgbClr val="000022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rgbClr val="000022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rgbClr val="000022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rgbClr val="000022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rgbClr val="000022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26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3-18-04 M1204 B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609600"/>
            <a:ext cx="6172200" cy="838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4953000" y="0"/>
            <a:ext cx="4191000" cy="78898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rgbClr val="00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rgbClr val="00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omic Sans MS" pitchFamily="66" charset="0"/>
              </a:rPr>
              <a:t>It starts with the base posterior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omic Sans MS" pitchFamily="66" charset="0"/>
              </a:rPr>
              <a:t> to determine condyle convergence.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rgbClr val="00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omic Sans MS" pitchFamily="66" charset="0"/>
              </a:rPr>
              <a:t>         Why?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rgbClr val="00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rgbClr val="00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rgbClr val="00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rgbClr val="00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rgbClr val="00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rgbClr val="00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rgbClr val="00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23908" name="Line 4"/>
          <p:cNvSpPr>
            <a:spLocks noChangeShapeType="1"/>
          </p:cNvSpPr>
          <p:nvPr/>
        </p:nvSpPr>
        <p:spPr bwMode="auto">
          <a:xfrm flipV="1">
            <a:off x="1600200" y="3429000"/>
            <a:ext cx="609600" cy="1066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09" name="Line 5"/>
          <p:cNvSpPr>
            <a:spLocks noChangeShapeType="1"/>
          </p:cNvSpPr>
          <p:nvPr/>
        </p:nvSpPr>
        <p:spPr bwMode="auto">
          <a:xfrm flipH="1" flipV="1">
            <a:off x="2895600" y="3429000"/>
            <a:ext cx="533400" cy="1066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0" name="Text Box 6"/>
          <p:cNvSpPr txBox="1">
            <a:spLocks noChangeArrowheads="1"/>
          </p:cNvSpPr>
          <p:nvPr/>
        </p:nvSpPr>
        <p:spPr bwMode="auto">
          <a:xfrm>
            <a:off x="2971800" y="4572000"/>
            <a:ext cx="1781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Comic Sans MS" pitchFamily="66" charset="0"/>
              </a:rPr>
              <a:t>30 degrees</a:t>
            </a:r>
          </a:p>
        </p:txBody>
      </p:sp>
      <p:sp>
        <p:nvSpPr>
          <p:cNvPr id="123911" name="Text Box 7"/>
          <p:cNvSpPr txBox="1">
            <a:spLocks noChangeArrowheads="1"/>
          </p:cNvSpPr>
          <p:nvPr/>
        </p:nvSpPr>
        <p:spPr bwMode="auto">
          <a:xfrm>
            <a:off x="593725" y="4465638"/>
            <a:ext cx="1781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Comic Sans MS" pitchFamily="66" charset="0"/>
              </a:rPr>
              <a:t>28 degrees</a:t>
            </a:r>
          </a:p>
        </p:txBody>
      </p:sp>
    </p:spTree>
    <p:extLst>
      <p:ext uri="{BB962C8B-B14F-4D97-AF65-F5344CB8AC3E}">
        <p14:creationId xmlns:p14="http://schemas.microsoft.com/office/powerpoint/2010/main" val="288781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144</TotalTime>
  <Words>2188</Words>
  <Application>Microsoft Office PowerPoint</Application>
  <PresentationFormat>On-screen Show (4:3)</PresentationFormat>
  <Paragraphs>453</Paragraphs>
  <Slides>110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22" baseType="lpstr">
      <vt:lpstr>Arial</vt:lpstr>
      <vt:lpstr>Book Antiqua</vt:lpstr>
      <vt:lpstr>Calibri</vt:lpstr>
      <vt:lpstr>Comic Sans MS</vt:lpstr>
      <vt:lpstr>French Script MT</vt:lpstr>
      <vt:lpstr>Impact</vt:lpstr>
      <vt:lpstr>Lucida Sans</vt:lpstr>
      <vt:lpstr>Tahoma</vt:lpstr>
      <vt:lpstr>Wingdings</vt:lpstr>
      <vt:lpstr>Wingdings 2</vt:lpstr>
      <vt:lpstr>Wingdings 3</vt:lpstr>
      <vt:lpstr>Apex</vt:lpstr>
      <vt:lpstr>Asymmetry is an Abnormal Finding</vt:lpstr>
      <vt:lpstr>PowerPoint Presentation</vt:lpstr>
      <vt:lpstr>PowerPoint Presentation</vt:lpstr>
      <vt:lpstr>Dr. William G. Blair, D.C., Ph.C.</vt:lpstr>
      <vt:lpstr>Dr. William G. Blair, D.C., Ph.C.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Note transverse foramen on right seems rotated to the anterior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Occ/C2</vt:lpstr>
      <vt:lpstr>Centered foramen magnum</vt:lpstr>
      <vt:lpstr>PowerPoint Presentation</vt:lpstr>
      <vt:lpstr>Centered axis spinous</vt:lpstr>
      <vt:lpstr>Note spinous of C-2 is left of center, which would coincide with left turned foramen magnum.</vt:lpstr>
      <vt:lpstr>Note spinous of C-2 is left of center, which would coincide with left turned foramen magnum.</vt:lpstr>
      <vt:lpstr>Note posterior tubercle is right- aligned with turned foramen magnum, but left C-2 spinous (look at left C-2 ALS) does not align with posterior tubercle.</vt:lpstr>
      <vt:lpstr>Note posterior tubercle is right- aligned with turned foramen magnum, but left C-2 spinous (look at left C-2 ALS) does not align with posterior tubercle.</vt:lpstr>
      <vt:lpstr>Note posterior tubercle is right- aligned with turned foramen magnum, but left C-2 spinous (look at left C-2 ALS) does not align with posterior tubercle.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D.C’s who have studied Blair</vt:lpstr>
      <vt:lpstr>Certified Blair instructor, Dr. Jon Schwarzbauer…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Asymmetry is an Abnormal Finding</dc:title>
  <dc:creator>UCSTUFF</dc:creator>
  <cp:lastModifiedBy>Tom</cp:lastModifiedBy>
  <cp:revision>15</cp:revision>
  <dcterms:created xsi:type="dcterms:W3CDTF">2015-02-08T00:03:52Z</dcterms:created>
  <dcterms:modified xsi:type="dcterms:W3CDTF">2018-11-14T19:23:56Z</dcterms:modified>
</cp:coreProperties>
</file>