
<file path=[Content_Types].xml><?xml version="1.0" encoding="utf-8"?>
<Types xmlns="http://schemas.openxmlformats.org/package/2006/content-types">
  <Default Extension="avi" ContentType="video/x-msvideo"/>
  <Default Extension="emf" ContentType="image/x-emf"/>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319" r:id="rId2"/>
    <p:sldId id="320" r:id="rId3"/>
    <p:sldId id="256" r:id="rId4"/>
    <p:sldId id="263" r:id="rId5"/>
    <p:sldId id="264" r:id="rId6"/>
    <p:sldId id="265" r:id="rId7"/>
    <p:sldId id="266" r:id="rId8"/>
    <p:sldId id="304" r:id="rId9"/>
    <p:sldId id="305" r:id="rId10"/>
    <p:sldId id="306" r:id="rId11"/>
    <p:sldId id="307" r:id="rId12"/>
    <p:sldId id="308" r:id="rId13"/>
    <p:sldId id="270" r:id="rId14"/>
    <p:sldId id="271" r:id="rId15"/>
    <p:sldId id="272" r:id="rId16"/>
    <p:sldId id="317" r:id="rId17"/>
    <p:sldId id="273" r:id="rId18"/>
    <p:sldId id="274" r:id="rId19"/>
    <p:sldId id="275" r:id="rId20"/>
    <p:sldId id="283" r:id="rId21"/>
    <p:sldId id="302" r:id="rId22"/>
    <p:sldId id="303" r:id="rId23"/>
    <p:sldId id="276" r:id="rId24"/>
    <p:sldId id="316" r:id="rId25"/>
    <p:sldId id="309" r:id="rId26"/>
    <p:sldId id="277" r:id="rId27"/>
    <p:sldId id="282" r:id="rId28"/>
    <p:sldId id="284" r:id="rId29"/>
    <p:sldId id="285" r:id="rId30"/>
    <p:sldId id="298" r:id="rId31"/>
    <p:sldId id="314" r:id="rId32"/>
    <p:sldId id="313" r:id="rId33"/>
    <p:sldId id="318" r:id="rId34"/>
    <p:sldId id="299" r:id="rId35"/>
    <p:sldId id="315"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1" d="100"/>
          <a:sy n="61" d="100"/>
        </p:scale>
        <p:origin x="2488" y="5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70" d="100"/>
          <a:sy n="70" d="100"/>
        </p:scale>
        <p:origin x="-3024" y="-91"/>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DAE148-78C6-4667-8C2D-D11CA4EFD827}" type="datetimeFigureOut">
              <a:rPr lang="en-US" smtClean="0"/>
              <a:pPr/>
              <a:t>4/18/2024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EE397C-C1E1-4962-BCF3-E8B21473C77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EE397C-C1E1-4962-BCF3-E8B21473C777}" type="slidenum">
              <a:rPr lang="en-US" smtClean="0"/>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ED9D106-A51A-415F-97AB-574B22817F16}" type="datetime1">
              <a:rPr lang="en-US" smtClean="0"/>
              <a:pPr/>
              <a:t>4/18/2024</a:t>
            </a:fld>
            <a:endParaRPr lang="en-US"/>
          </a:p>
        </p:txBody>
      </p:sp>
      <p:sp>
        <p:nvSpPr>
          <p:cNvPr id="5" name="Footer Placeholder 4"/>
          <p:cNvSpPr>
            <a:spLocks noGrp="1"/>
          </p:cNvSpPr>
          <p:nvPr>
            <p:ph type="ftr" sz="quarter" idx="11"/>
          </p:nvPr>
        </p:nvSpPr>
        <p:spPr/>
        <p:txBody>
          <a:bodyPr/>
          <a:lstStyle/>
          <a:p>
            <a:r>
              <a:rPr lang="en-US"/>
              <a:t>© 2020 Thomas Forest, D.C.</a:t>
            </a:r>
            <a:endParaRPr lang="en-US" dirty="0"/>
          </a:p>
        </p:txBody>
      </p:sp>
      <p:sp>
        <p:nvSpPr>
          <p:cNvPr id="6" name="Slide Number Placeholder 5"/>
          <p:cNvSpPr>
            <a:spLocks noGrp="1"/>
          </p:cNvSpPr>
          <p:nvPr>
            <p:ph type="sldNum" sz="quarter" idx="12"/>
          </p:nvPr>
        </p:nvSpPr>
        <p:spPr/>
        <p:txBody>
          <a:bodyPr/>
          <a:lstStyle/>
          <a:p>
            <a:fld id="{F6D15CF7-206A-4696-B4F2-F9F0B3308B3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986658-ED59-4011-A8A2-3EE749E059E1}" type="datetime1">
              <a:rPr lang="en-US" smtClean="0"/>
              <a:pPr/>
              <a:t>4/18/2024</a:t>
            </a:fld>
            <a:endParaRPr lang="en-US"/>
          </a:p>
        </p:txBody>
      </p:sp>
      <p:sp>
        <p:nvSpPr>
          <p:cNvPr id="5" name="Footer Placeholder 4"/>
          <p:cNvSpPr>
            <a:spLocks noGrp="1"/>
          </p:cNvSpPr>
          <p:nvPr>
            <p:ph type="ftr" sz="quarter" idx="11"/>
          </p:nvPr>
        </p:nvSpPr>
        <p:spPr/>
        <p:txBody>
          <a:bodyPr/>
          <a:lstStyle/>
          <a:p>
            <a:r>
              <a:rPr lang="en-US"/>
              <a:t>© 2020 Thomas Forest, D.C.</a:t>
            </a:r>
          </a:p>
        </p:txBody>
      </p:sp>
      <p:sp>
        <p:nvSpPr>
          <p:cNvPr id="6" name="Slide Number Placeholder 5"/>
          <p:cNvSpPr>
            <a:spLocks noGrp="1"/>
          </p:cNvSpPr>
          <p:nvPr>
            <p:ph type="sldNum" sz="quarter" idx="12"/>
          </p:nvPr>
        </p:nvSpPr>
        <p:spPr/>
        <p:txBody>
          <a:bodyPr/>
          <a:lstStyle/>
          <a:p>
            <a:fld id="{F6D15CF7-206A-4696-B4F2-F9F0B3308B3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0288E7-5C9D-4D6D-B592-199442EE1349}" type="datetime1">
              <a:rPr lang="en-US" smtClean="0"/>
              <a:pPr/>
              <a:t>4/18/2024</a:t>
            </a:fld>
            <a:endParaRPr lang="en-US"/>
          </a:p>
        </p:txBody>
      </p:sp>
      <p:sp>
        <p:nvSpPr>
          <p:cNvPr id="5" name="Footer Placeholder 4"/>
          <p:cNvSpPr>
            <a:spLocks noGrp="1"/>
          </p:cNvSpPr>
          <p:nvPr>
            <p:ph type="ftr" sz="quarter" idx="11"/>
          </p:nvPr>
        </p:nvSpPr>
        <p:spPr/>
        <p:txBody>
          <a:bodyPr/>
          <a:lstStyle/>
          <a:p>
            <a:r>
              <a:rPr lang="en-US"/>
              <a:t>© 2020 Thomas Forest, D.C.</a:t>
            </a:r>
          </a:p>
        </p:txBody>
      </p:sp>
      <p:sp>
        <p:nvSpPr>
          <p:cNvPr id="6" name="Slide Number Placeholder 5"/>
          <p:cNvSpPr>
            <a:spLocks noGrp="1"/>
          </p:cNvSpPr>
          <p:nvPr>
            <p:ph type="sldNum" sz="quarter" idx="12"/>
          </p:nvPr>
        </p:nvSpPr>
        <p:spPr/>
        <p:txBody>
          <a:bodyPr/>
          <a:lstStyle/>
          <a:p>
            <a:fld id="{F6D15CF7-206A-4696-B4F2-F9F0B3308B3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2"/>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fld id="{23104380-ED48-4F84-B7E0-88AC888DC888}" type="datetime1">
              <a:rPr lang="en-US" smtClean="0"/>
              <a:pPr>
                <a:defRPr/>
              </a:pPr>
              <a:t>4/18/2024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 2020 Thomas Forest, D.C.</a:t>
            </a:r>
          </a:p>
        </p:txBody>
      </p:sp>
      <p:sp>
        <p:nvSpPr>
          <p:cNvPr id="7" name="Rectangle 6"/>
          <p:cNvSpPr>
            <a:spLocks noGrp="1" noChangeArrowheads="1"/>
          </p:cNvSpPr>
          <p:nvPr>
            <p:ph type="sldNum" sz="quarter" idx="12"/>
          </p:nvPr>
        </p:nvSpPr>
        <p:spPr>
          <a:ln/>
        </p:spPr>
        <p:txBody>
          <a:bodyPr/>
          <a:lstStyle>
            <a:lvl1pPr>
              <a:defRPr/>
            </a:lvl1pPr>
          </a:lstStyle>
          <a:p>
            <a:pPr>
              <a:defRPr/>
            </a:pPr>
            <a:fld id="{6AC9399E-C472-41BF-B734-60EDCEBF0B89}" type="slidenum">
              <a:rPr lang="en-US" altLang="en-US"/>
              <a:pPr>
                <a:defRPr/>
              </a:pPr>
              <a:t>‹#›</a:t>
            </a:fld>
            <a:endParaRPr lang="en-US" altLang="en-US"/>
          </a:p>
        </p:txBody>
      </p:sp>
    </p:spTree>
    <p:extLst>
      <p:ext uri="{BB962C8B-B14F-4D97-AF65-F5344CB8AC3E}">
        <p14:creationId xmlns:p14="http://schemas.microsoft.com/office/powerpoint/2010/main" val="4156772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9BE6CD-E8CB-4B51-9B1B-C178BB40454C}" type="datetime1">
              <a:rPr lang="en-US" smtClean="0"/>
              <a:pPr/>
              <a:t>4/18/2024</a:t>
            </a:fld>
            <a:endParaRPr lang="en-US"/>
          </a:p>
        </p:txBody>
      </p:sp>
      <p:sp>
        <p:nvSpPr>
          <p:cNvPr id="5" name="Footer Placeholder 4"/>
          <p:cNvSpPr>
            <a:spLocks noGrp="1"/>
          </p:cNvSpPr>
          <p:nvPr>
            <p:ph type="ftr" sz="quarter" idx="11"/>
          </p:nvPr>
        </p:nvSpPr>
        <p:spPr/>
        <p:txBody>
          <a:bodyPr/>
          <a:lstStyle/>
          <a:p>
            <a:r>
              <a:rPr lang="en-US"/>
              <a:t>© 2020 Thomas Forest, D.C.</a:t>
            </a:r>
          </a:p>
        </p:txBody>
      </p:sp>
      <p:sp>
        <p:nvSpPr>
          <p:cNvPr id="6" name="Slide Number Placeholder 5"/>
          <p:cNvSpPr>
            <a:spLocks noGrp="1"/>
          </p:cNvSpPr>
          <p:nvPr>
            <p:ph type="sldNum" sz="quarter" idx="12"/>
          </p:nvPr>
        </p:nvSpPr>
        <p:spPr/>
        <p:txBody>
          <a:bodyPr/>
          <a:lstStyle/>
          <a:p>
            <a:fld id="{F6D15CF7-206A-4696-B4F2-F9F0B3308B3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73200D-5ED4-45AE-954F-1C10744094FD}" type="datetime1">
              <a:rPr lang="en-US" smtClean="0"/>
              <a:pPr/>
              <a:t>4/18/2024</a:t>
            </a:fld>
            <a:endParaRPr lang="en-US"/>
          </a:p>
        </p:txBody>
      </p:sp>
      <p:sp>
        <p:nvSpPr>
          <p:cNvPr id="5" name="Footer Placeholder 4"/>
          <p:cNvSpPr>
            <a:spLocks noGrp="1"/>
          </p:cNvSpPr>
          <p:nvPr>
            <p:ph type="ftr" sz="quarter" idx="11"/>
          </p:nvPr>
        </p:nvSpPr>
        <p:spPr/>
        <p:txBody>
          <a:bodyPr/>
          <a:lstStyle/>
          <a:p>
            <a:r>
              <a:rPr lang="en-US"/>
              <a:t>© 2020 Thomas Forest, D.C.</a:t>
            </a:r>
          </a:p>
        </p:txBody>
      </p:sp>
      <p:sp>
        <p:nvSpPr>
          <p:cNvPr id="6" name="Slide Number Placeholder 5"/>
          <p:cNvSpPr>
            <a:spLocks noGrp="1"/>
          </p:cNvSpPr>
          <p:nvPr>
            <p:ph type="sldNum" sz="quarter" idx="12"/>
          </p:nvPr>
        </p:nvSpPr>
        <p:spPr/>
        <p:txBody>
          <a:bodyPr/>
          <a:lstStyle/>
          <a:p>
            <a:fld id="{F6D15CF7-206A-4696-B4F2-F9F0B3308B3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E18B10-61EA-4676-A1A9-973EF560DF89}" type="datetime1">
              <a:rPr lang="en-US" smtClean="0"/>
              <a:pPr/>
              <a:t>4/18/2024</a:t>
            </a:fld>
            <a:endParaRPr lang="en-US"/>
          </a:p>
        </p:txBody>
      </p:sp>
      <p:sp>
        <p:nvSpPr>
          <p:cNvPr id="6" name="Footer Placeholder 5"/>
          <p:cNvSpPr>
            <a:spLocks noGrp="1"/>
          </p:cNvSpPr>
          <p:nvPr>
            <p:ph type="ftr" sz="quarter" idx="11"/>
          </p:nvPr>
        </p:nvSpPr>
        <p:spPr/>
        <p:txBody>
          <a:bodyPr/>
          <a:lstStyle/>
          <a:p>
            <a:r>
              <a:rPr lang="en-US"/>
              <a:t>© 2020 Thomas Forest, D.C.</a:t>
            </a:r>
            <a:endParaRPr lang="en-US" dirty="0"/>
          </a:p>
        </p:txBody>
      </p:sp>
      <p:sp>
        <p:nvSpPr>
          <p:cNvPr id="7" name="Slide Number Placeholder 6"/>
          <p:cNvSpPr>
            <a:spLocks noGrp="1"/>
          </p:cNvSpPr>
          <p:nvPr>
            <p:ph type="sldNum" sz="quarter" idx="12"/>
          </p:nvPr>
        </p:nvSpPr>
        <p:spPr/>
        <p:txBody>
          <a:bodyPr/>
          <a:lstStyle/>
          <a:p>
            <a:fld id="{F6D15CF7-206A-4696-B4F2-F9F0B3308B3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357FD3-F1C4-4CFA-B852-E7BB4E26F378}" type="datetime1">
              <a:rPr lang="en-US" smtClean="0"/>
              <a:pPr/>
              <a:t>4/18/2024</a:t>
            </a:fld>
            <a:endParaRPr lang="en-US"/>
          </a:p>
        </p:txBody>
      </p:sp>
      <p:sp>
        <p:nvSpPr>
          <p:cNvPr id="8" name="Footer Placeholder 7"/>
          <p:cNvSpPr>
            <a:spLocks noGrp="1"/>
          </p:cNvSpPr>
          <p:nvPr>
            <p:ph type="ftr" sz="quarter" idx="11"/>
          </p:nvPr>
        </p:nvSpPr>
        <p:spPr/>
        <p:txBody>
          <a:bodyPr/>
          <a:lstStyle/>
          <a:p>
            <a:r>
              <a:rPr lang="en-US"/>
              <a:t>© 2020 Thomas Forest, D.C.</a:t>
            </a:r>
          </a:p>
        </p:txBody>
      </p:sp>
      <p:sp>
        <p:nvSpPr>
          <p:cNvPr id="9" name="Slide Number Placeholder 8"/>
          <p:cNvSpPr>
            <a:spLocks noGrp="1"/>
          </p:cNvSpPr>
          <p:nvPr>
            <p:ph type="sldNum" sz="quarter" idx="12"/>
          </p:nvPr>
        </p:nvSpPr>
        <p:spPr/>
        <p:txBody>
          <a:bodyPr/>
          <a:lstStyle/>
          <a:p>
            <a:fld id="{F6D15CF7-206A-4696-B4F2-F9F0B3308B3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20D7BC8-AC0C-4966-8526-89999EFE9B95}" type="datetime1">
              <a:rPr lang="en-US" smtClean="0"/>
              <a:pPr/>
              <a:t>4/18/2024</a:t>
            </a:fld>
            <a:endParaRPr lang="en-US"/>
          </a:p>
        </p:txBody>
      </p:sp>
      <p:sp>
        <p:nvSpPr>
          <p:cNvPr id="4" name="Footer Placeholder 3"/>
          <p:cNvSpPr>
            <a:spLocks noGrp="1"/>
          </p:cNvSpPr>
          <p:nvPr>
            <p:ph type="ftr" sz="quarter" idx="11"/>
          </p:nvPr>
        </p:nvSpPr>
        <p:spPr/>
        <p:txBody>
          <a:bodyPr/>
          <a:lstStyle/>
          <a:p>
            <a:r>
              <a:rPr lang="en-US"/>
              <a:t>© 2020 Thomas Forest, D.C.</a:t>
            </a:r>
          </a:p>
        </p:txBody>
      </p:sp>
      <p:sp>
        <p:nvSpPr>
          <p:cNvPr id="5" name="Slide Number Placeholder 4"/>
          <p:cNvSpPr>
            <a:spLocks noGrp="1"/>
          </p:cNvSpPr>
          <p:nvPr>
            <p:ph type="sldNum" sz="quarter" idx="12"/>
          </p:nvPr>
        </p:nvSpPr>
        <p:spPr/>
        <p:txBody>
          <a:bodyPr/>
          <a:lstStyle/>
          <a:p>
            <a:fld id="{F6D15CF7-206A-4696-B4F2-F9F0B3308B3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140980-7468-4D3A-A939-B8E7ECFFDA0D}" type="datetime1">
              <a:rPr lang="en-US" smtClean="0"/>
              <a:pPr/>
              <a:t>4/18/2024</a:t>
            </a:fld>
            <a:endParaRPr lang="en-US"/>
          </a:p>
        </p:txBody>
      </p:sp>
      <p:sp>
        <p:nvSpPr>
          <p:cNvPr id="3" name="Footer Placeholder 2"/>
          <p:cNvSpPr>
            <a:spLocks noGrp="1"/>
          </p:cNvSpPr>
          <p:nvPr>
            <p:ph type="ftr" sz="quarter" idx="11"/>
          </p:nvPr>
        </p:nvSpPr>
        <p:spPr/>
        <p:txBody>
          <a:bodyPr/>
          <a:lstStyle/>
          <a:p>
            <a:r>
              <a:rPr lang="en-US"/>
              <a:t>© 2020 Thomas Forest, D.C.</a:t>
            </a:r>
          </a:p>
        </p:txBody>
      </p:sp>
      <p:sp>
        <p:nvSpPr>
          <p:cNvPr id="4" name="Slide Number Placeholder 3"/>
          <p:cNvSpPr>
            <a:spLocks noGrp="1"/>
          </p:cNvSpPr>
          <p:nvPr>
            <p:ph type="sldNum" sz="quarter" idx="12"/>
          </p:nvPr>
        </p:nvSpPr>
        <p:spPr/>
        <p:txBody>
          <a:bodyPr/>
          <a:lstStyle/>
          <a:p>
            <a:fld id="{F6D15CF7-206A-4696-B4F2-F9F0B3308B3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28589C-0738-4358-955E-CB54F9AD82E3}" type="datetime1">
              <a:rPr lang="en-US" smtClean="0"/>
              <a:pPr/>
              <a:t>4/18/2024</a:t>
            </a:fld>
            <a:endParaRPr lang="en-US"/>
          </a:p>
        </p:txBody>
      </p:sp>
      <p:sp>
        <p:nvSpPr>
          <p:cNvPr id="6" name="Footer Placeholder 5"/>
          <p:cNvSpPr>
            <a:spLocks noGrp="1"/>
          </p:cNvSpPr>
          <p:nvPr>
            <p:ph type="ftr" sz="quarter" idx="11"/>
          </p:nvPr>
        </p:nvSpPr>
        <p:spPr/>
        <p:txBody>
          <a:bodyPr/>
          <a:lstStyle/>
          <a:p>
            <a:r>
              <a:rPr lang="en-US"/>
              <a:t>© 2020 Thomas Forest, D.C.</a:t>
            </a:r>
          </a:p>
        </p:txBody>
      </p:sp>
      <p:sp>
        <p:nvSpPr>
          <p:cNvPr id="7" name="Slide Number Placeholder 6"/>
          <p:cNvSpPr>
            <a:spLocks noGrp="1"/>
          </p:cNvSpPr>
          <p:nvPr>
            <p:ph type="sldNum" sz="quarter" idx="12"/>
          </p:nvPr>
        </p:nvSpPr>
        <p:spPr/>
        <p:txBody>
          <a:bodyPr/>
          <a:lstStyle/>
          <a:p>
            <a:fld id="{F6D15CF7-206A-4696-B4F2-F9F0B3308B3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2CA02D-4942-431F-A879-F07DE8F68A7E}" type="datetime1">
              <a:rPr lang="en-US" smtClean="0"/>
              <a:pPr/>
              <a:t>4/18/2024</a:t>
            </a:fld>
            <a:endParaRPr lang="en-US"/>
          </a:p>
        </p:txBody>
      </p:sp>
      <p:sp>
        <p:nvSpPr>
          <p:cNvPr id="6" name="Footer Placeholder 5"/>
          <p:cNvSpPr>
            <a:spLocks noGrp="1"/>
          </p:cNvSpPr>
          <p:nvPr>
            <p:ph type="ftr" sz="quarter" idx="11"/>
          </p:nvPr>
        </p:nvSpPr>
        <p:spPr/>
        <p:txBody>
          <a:bodyPr/>
          <a:lstStyle/>
          <a:p>
            <a:r>
              <a:rPr lang="en-US"/>
              <a:t>© 2020 Thomas Forest, D.C.</a:t>
            </a:r>
          </a:p>
        </p:txBody>
      </p:sp>
      <p:sp>
        <p:nvSpPr>
          <p:cNvPr id="7" name="Slide Number Placeholder 6"/>
          <p:cNvSpPr>
            <a:spLocks noGrp="1"/>
          </p:cNvSpPr>
          <p:nvPr>
            <p:ph type="sldNum" sz="quarter" idx="12"/>
          </p:nvPr>
        </p:nvSpPr>
        <p:spPr/>
        <p:txBody>
          <a:bodyPr/>
          <a:lstStyle/>
          <a:p>
            <a:fld id="{F6D15CF7-206A-4696-B4F2-F9F0B3308B3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39401A-3C82-4A5B-BCCB-9BC35D74CE0D}" type="datetime1">
              <a:rPr lang="en-US" smtClean="0"/>
              <a:pPr/>
              <a:t>4/18/2024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 2020 Thomas Forest, D.C.</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D15CF7-206A-4696-B4F2-F9F0B3308B3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9.xml"/><Relationship Id="rId4" Type="http://schemas.openxmlformats.org/officeDocument/2006/relationships/image" Target="../media/image14.emf"/></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media" Target="../media/media3.mov"/><Relationship Id="rId7" Type="http://schemas.openxmlformats.org/officeDocument/2006/relationships/image" Target="../media/image31.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30.png"/><Relationship Id="rId5" Type="http://schemas.openxmlformats.org/officeDocument/2006/relationships/slideLayout" Target="../slideLayouts/slideLayout4.xml"/><Relationship Id="rId4" Type="http://schemas.openxmlformats.org/officeDocument/2006/relationships/video" Target="../media/media3.mov"/></Relationships>
</file>

<file path=ppt/slides/_rels/slide32.xml.rels><?xml version="1.0" encoding="UTF-8" standalone="yes"?>
<Relationships xmlns="http://schemas.openxmlformats.org/package/2006/relationships"><Relationship Id="rId3" Type="http://schemas.microsoft.com/office/2007/relationships/media" Target="../media/media4.mov"/><Relationship Id="rId7" Type="http://schemas.openxmlformats.org/officeDocument/2006/relationships/image" Target="../media/image32.pn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31.png"/><Relationship Id="rId5" Type="http://schemas.openxmlformats.org/officeDocument/2006/relationships/slideLayout" Target="../slideLayouts/slideLayout4.xml"/><Relationship Id="rId4" Type="http://schemas.openxmlformats.org/officeDocument/2006/relationships/video" Target="../media/media4.mov"/></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75B14-2613-1D7E-7DD9-16C241BC8978}"/>
              </a:ext>
            </a:extLst>
          </p:cNvPr>
          <p:cNvSpPr>
            <a:spLocks noGrp="1"/>
          </p:cNvSpPr>
          <p:nvPr>
            <p:ph type="title"/>
          </p:nvPr>
        </p:nvSpPr>
        <p:spPr/>
        <p:txBody>
          <a:bodyPr/>
          <a:lstStyle/>
          <a:p>
            <a:r>
              <a:rPr lang="en-US" dirty="0"/>
              <a:t>Blair Upper Cervical </a:t>
            </a:r>
            <a:br>
              <a:rPr lang="en-US" dirty="0"/>
            </a:br>
            <a:r>
              <a:rPr lang="en-US" sz="1800" dirty="0"/>
              <a:t>seminar series</a:t>
            </a:r>
            <a:endParaRPr lang="en-US" dirty="0"/>
          </a:p>
        </p:txBody>
      </p:sp>
      <p:sp>
        <p:nvSpPr>
          <p:cNvPr id="3" name="Content Placeholder 2">
            <a:extLst>
              <a:ext uri="{FF2B5EF4-FFF2-40B4-BE49-F238E27FC236}">
                <a16:creationId xmlns:a16="http://schemas.microsoft.com/office/drawing/2014/main" id="{885ADE8E-9FF1-4EEE-E896-F7A4C20AE340}"/>
              </a:ext>
            </a:extLst>
          </p:cNvPr>
          <p:cNvSpPr>
            <a:spLocks noGrp="1"/>
          </p:cNvSpPr>
          <p:nvPr>
            <p:ph idx="1"/>
          </p:nvPr>
        </p:nvSpPr>
        <p:spPr/>
        <p:txBody>
          <a:bodyPr/>
          <a:lstStyle/>
          <a:p>
            <a:r>
              <a:rPr lang="en-US" dirty="0"/>
              <a:t>The  Blair Society members are so enthused with your interest in the Blair technique. In our opinion, Dr. Blair was a genius discovering how spinal asymmetry played such a major role in locating and correcting upper cervical misalignments. We try  to stay true to his teachings while adding advancements in technology which ideally with improver the efficacy of this natural, drugless form of care.</a:t>
            </a:r>
          </a:p>
        </p:txBody>
      </p:sp>
      <p:sp>
        <p:nvSpPr>
          <p:cNvPr id="4" name="Footer Placeholder 3">
            <a:extLst>
              <a:ext uri="{FF2B5EF4-FFF2-40B4-BE49-F238E27FC236}">
                <a16:creationId xmlns:a16="http://schemas.microsoft.com/office/drawing/2014/main" id="{9E5B4A94-0275-8B34-2AA9-3D844A7AEDD9}"/>
              </a:ext>
            </a:extLst>
          </p:cNvPr>
          <p:cNvSpPr>
            <a:spLocks noGrp="1"/>
          </p:cNvSpPr>
          <p:nvPr>
            <p:ph type="ftr" sz="quarter" idx="11"/>
          </p:nvPr>
        </p:nvSpPr>
        <p:spPr/>
        <p:txBody>
          <a:bodyPr/>
          <a:lstStyle/>
          <a:p>
            <a:r>
              <a:rPr lang="en-US"/>
              <a:t>© 2020 Thomas Forest, D.C.</a:t>
            </a:r>
          </a:p>
        </p:txBody>
      </p:sp>
    </p:spTree>
    <p:extLst>
      <p:ext uri="{BB962C8B-B14F-4D97-AF65-F5344CB8AC3E}">
        <p14:creationId xmlns:p14="http://schemas.microsoft.com/office/powerpoint/2010/main" val="3429080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sp>
        <p:nvSpPr>
          <p:cNvPr id="5" name="Text Placeholder 4"/>
          <p:cNvSpPr>
            <a:spLocks noGrp="1"/>
          </p:cNvSpPr>
          <p:nvPr>
            <p:ph type="body" sz="half" idx="2"/>
          </p:nvPr>
        </p:nvSpPr>
        <p:spPr/>
        <p:txBody>
          <a:bodyPr/>
          <a:lstStyle/>
          <a:p>
            <a:endParaRPr lang="en-US" dirty="0"/>
          </a:p>
        </p:txBody>
      </p:sp>
      <p:pic>
        <p:nvPicPr>
          <p:cNvPr id="8"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8152" t="7342" r="14473"/>
          <a:stretch/>
        </p:blipFill>
        <p:spPr>
          <a:xfrm rot="5400000">
            <a:off x="-311020" y="1301620"/>
            <a:ext cx="5174266" cy="3485426"/>
          </a:xfrm>
          <a:prstGeom prst="rect">
            <a:avLst/>
          </a:prstGeom>
        </p:spPr>
      </p:pic>
      <p:sp>
        <p:nvSpPr>
          <p:cNvPr id="11" name="Picture Placeholder 10"/>
          <p:cNvSpPr>
            <a:spLocks noGrp="1"/>
          </p:cNvSpPr>
          <p:nvPr>
            <p:ph type="pic" idx="1"/>
          </p:nvPr>
        </p:nvSpPr>
        <p:spPr/>
      </p:sp>
      <p:sp>
        <p:nvSpPr>
          <p:cNvPr id="6" name="Footer Placeholder 5"/>
          <p:cNvSpPr>
            <a:spLocks noGrp="1"/>
          </p:cNvSpPr>
          <p:nvPr>
            <p:ph type="ftr" sz="quarter" idx="11"/>
          </p:nvPr>
        </p:nvSpPr>
        <p:spPr/>
        <p:txBody>
          <a:bodyPr/>
          <a:lstStyle/>
          <a:p>
            <a:r>
              <a:rPr lang="en-US"/>
              <a:t>© 2020 Thomas Forest, D.C.</a:t>
            </a:r>
          </a:p>
        </p:txBody>
      </p:sp>
    </p:spTree>
    <p:extLst>
      <p:ext uri="{BB962C8B-B14F-4D97-AF65-F5344CB8AC3E}">
        <p14:creationId xmlns:p14="http://schemas.microsoft.com/office/powerpoint/2010/main" val="2033548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sp>
        <p:nvSpPr>
          <p:cNvPr id="5" name="Text Placeholder 4"/>
          <p:cNvSpPr>
            <a:spLocks noGrp="1"/>
          </p:cNvSpPr>
          <p:nvPr>
            <p:ph type="body" sz="half" idx="2"/>
          </p:nvPr>
        </p:nvSpPr>
        <p:spPr/>
        <p:txBody>
          <a:bodyPr/>
          <a:lstStyle/>
          <a:p>
            <a:endParaRPr lang="en-US" dirty="0"/>
          </a:p>
        </p:txBody>
      </p:sp>
      <p:pic>
        <p:nvPicPr>
          <p:cNvPr id="8"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8152" t="7342" r="14473"/>
          <a:stretch/>
        </p:blipFill>
        <p:spPr>
          <a:xfrm rot="5400000">
            <a:off x="-311020" y="1301620"/>
            <a:ext cx="5174266" cy="3485426"/>
          </a:xfrm>
          <a:prstGeom prst="rect">
            <a:avLst/>
          </a:prstGeom>
        </p:spPr>
      </p:pic>
      <p:pic>
        <p:nvPicPr>
          <p:cNvPr id="10" name="Content Placeholder 3"/>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l="2778" r="4167"/>
          <a:stretch/>
        </p:blipFill>
        <p:spPr>
          <a:xfrm rot="5400000">
            <a:off x="3721847" y="1078753"/>
            <a:ext cx="5205506" cy="3962400"/>
          </a:xfrm>
          <a:prstGeom prst="rect">
            <a:avLst/>
          </a:prstGeom>
        </p:spPr>
      </p:pic>
      <p:sp>
        <p:nvSpPr>
          <p:cNvPr id="6" name="Footer Placeholder 5"/>
          <p:cNvSpPr>
            <a:spLocks noGrp="1"/>
          </p:cNvSpPr>
          <p:nvPr>
            <p:ph type="ftr" sz="quarter" idx="11"/>
          </p:nvPr>
        </p:nvSpPr>
        <p:spPr/>
        <p:txBody>
          <a:bodyPr/>
          <a:lstStyle/>
          <a:p>
            <a:r>
              <a:rPr lang="en-US"/>
              <a:t>© 2020 Thomas Forest, D.C.</a:t>
            </a:r>
          </a:p>
        </p:txBody>
      </p:sp>
    </p:spTree>
    <p:extLst>
      <p:ext uri="{BB962C8B-B14F-4D97-AF65-F5344CB8AC3E}">
        <p14:creationId xmlns:p14="http://schemas.microsoft.com/office/powerpoint/2010/main" val="2033548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914400"/>
            <a:ext cx="2758646" cy="5362833"/>
          </a:xfrm>
        </p:spPr>
        <p:txBody>
          <a:bodyPr>
            <a:normAutofit/>
          </a:bodyPr>
          <a:lstStyle/>
          <a:p>
            <a:br>
              <a:rPr lang="en-US" sz="2800" dirty="0"/>
            </a:br>
            <a:r>
              <a:rPr lang="en-US" sz="2800" dirty="0"/>
              <a:t>The toggle-recoil </a:t>
            </a:r>
            <a:r>
              <a:rPr lang="en-US" sz="2800" dirty="0" err="1"/>
              <a:t>adjustive</a:t>
            </a:r>
            <a:r>
              <a:rPr lang="en-US" sz="2800" dirty="0"/>
              <a:t> approach, was originally used in full-spine adjusting and adapted for atlas adjusting by B.J. Palmer himself. </a:t>
            </a:r>
          </a:p>
        </p:txBody>
      </p:sp>
      <p:pic>
        <p:nvPicPr>
          <p:cNvPr id="7"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24150" t="4874" r="25438"/>
          <a:stretch/>
        </p:blipFill>
        <p:spPr>
          <a:xfrm rot="5400000">
            <a:off x="4300499" y="1795501"/>
            <a:ext cx="3564487" cy="3783486"/>
          </a:xfrm>
          <a:prstGeom prst="rect">
            <a:avLst/>
          </a:prstGeom>
        </p:spPr>
      </p:pic>
      <p:sp>
        <p:nvSpPr>
          <p:cNvPr id="5" name="Content Placeholder 4"/>
          <p:cNvSpPr>
            <a:spLocks noGrp="1"/>
          </p:cNvSpPr>
          <p:nvPr>
            <p:ph idx="1"/>
          </p:nvPr>
        </p:nvSpPr>
        <p:spPr>
          <a:xfrm>
            <a:off x="6781800" y="1600201"/>
            <a:ext cx="1905000" cy="2743200"/>
          </a:xfrm>
        </p:spPr>
        <p:txBody>
          <a:bodyPr/>
          <a:lstStyle/>
          <a:p>
            <a:endParaRPr lang="en-US" dirty="0"/>
          </a:p>
        </p:txBody>
      </p:sp>
      <p:sp>
        <p:nvSpPr>
          <p:cNvPr id="6" name="Footer Placeholder 5"/>
          <p:cNvSpPr>
            <a:spLocks noGrp="1"/>
          </p:cNvSpPr>
          <p:nvPr>
            <p:ph type="ftr" sz="quarter" idx="11"/>
          </p:nvPr>
        </p:nvSpPr>
        <p:spPr/>
        <p:txBody>
          <a:bodyPr/>
          <a:lstStyle/>
          <a:p>
            <a:r>
              <a:rPr lang="en-US"/>
              <a:t>© 2020 Thomas Forest, D.C.</a:t>
            </a:r>
          </a:p>
        </p:txBody>
      </p:sp>
    </p:spTree>
    <p:extLst>
      <p:ext uri="{BB962C8B-B14F-4D97-AF65-F5344CB8AC3E}">
        <p14:creationId xmlns:p14="http://schemas.microsoft.com/office/powerpoint/2010/main" val="3301912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57200" y="274638"/>
            <a:ext cx="5715000" cy="1143000"/>
          </a:xfrm>
        </p:spPr>
        <p:txBody>
          <a:bodyPr/>
          <a:lstStyle/>
          <a:p>
            <a:pPr eaLnBrk="1" hangingPunct="1"/>
            <a:r>
              <a:rPr lang="en-US" altLang="en-US" sz="4800" b="1" i="1" dirty="0">
                <a:cs typeface="Arial" panose="020B0604020202020204" pitchFamily="34" charset="0"/>
              </a:rPr>
              <a:t>B.J. Palmer, D.C.</a:t>
            </a:r>
            <a:endParaRPr lang="en-US" altLang="en-US" sz="4800" b="1" i="1" dirty="0">
              <a:cs typeface="Times New Roman" panose="02020603050405020304" pitchFamily="18" charset="0"/>
            </a:endParaRPr>
          </a:p>
        </p:txBody>
      </p:sp>
      <p:sp>
        <p:nvSpPr>
          <p:cNvPr id="49155" name="Rectangle 3"/>
          <p:cNvSpPr>
            <a:spLocks noGrp="1" noChangeArrowheads="1"/>
          </p:cNvSpPr>
          <p:nvPr>
            <p:ph type="body" idx="1"/>
          </p:nvPr>
        </p:nvSpPr>
        <p:spPr/>
        <p:txBody>
          <a:bodyPr>
            <a:normAutofit fontScale="70000" lnSpcReduction="20000"/>
          </a:bodyPr>
          <a:lstStyle/>
          <a:p>
            <a:pPr algn="ctr" eaLnBrk="1" hangingPunct="1">
              <a:lnSpc>
                <a:spcPct val="90000"/>
              </a:lnSpc>
              <a:buFontTx/>
              <a:buNone/>
            </a:pPr>
            <a:r>
              <a:rPr lang="en-US" altLang="en-US" sz="3600" dirty="0">
                <a:latin typeface="Bahnschrift SemiLight" pitchFamily="34" charset="0"/>
                <a:cs typeface="Arial" panose="020B0604020202020204" pitchFamily="34" charset="0"/>
              </a:rPr>
              <a:t>Brief synopsis of his life.</a:t>
            </a:r>
            <a:endParaRPr lang="en-US" altLang="en-US" sz="3600" dirty="0">
              <a:latin typeface="Bahnschrift SemiLight" pitchFamily="34" charset="0"/>
              <a:cs typeface="Times New Roman" panose="02020603050405020304" pitchFamily="18" charset="0"/>
            </a:endParaRPr>
          </a:p>
        </p:txBody>
      </p:sp>
      <p:sp>
        <p:nvSpPr>
          <p:cNvPr id="4" name="Content Placeholder 3"/>
          <p:cNvSpPr>
            <a:spLocks noGrp="1"/>
          </p:cNvSpPr>
          <p:nvPr>
            <p:ph sz="half" idx="2"/>
          </p:nvPr>
        </p:nvSpPr>
        <p:spPr>
          <a:xfrm>
            <a:off x="629842" y="2601157"/>
            <a:ext cx="3868340" cy="4021585"/>
          </a:xfrm>
        </p:spPr>
        <p:txBody>
          <a:bodyPr>
            <a:normAutofit fontScale="92500" lnSpcReduction="10000"/>
          </a:bodyPr>
          <a:lstStyle/>
          <a:p>
            <a:pPr marL="0" indent="0">
              <a:buNone/>
            </a:pPr>
            <a:r>
              <a:rPr lang="en-US" altLang="en-US" u="sng" dirty="0">
                <a:solidFill>
                  <a:srgbClr val="FF0000"/>
                </a:solidFill>
                <a:latin typeface="Bahnschrift SemiLight" pitchFamily="34" charset="0"/>
                <a:cs typeface="Arial" panose="020B0604020202020204" pitchFamily="34" charset="0"/>
              </a:rPr>
              <a:t>1910 introduced X-ray </a:t>
            </a:r>
            <a:r>
              <a:rPr lang="en-US" altLang="en-US" b="1" u="sng" dirty="0">
                <a:latin typeface="Bahnschrift SemiLight" pitchFamily="34" charset="0"/>
                <a:cs typeface="Arial" panose="020B0604020202020204" pitchFamily="34" charset="0"/>
              </a:rPr>
              <a:t>to the profession naming the images </a:t>
            </a:r>
            <a:r>
              <a:rPr lang="en-US" altLang="en-US" b="1" u="sng" dirty="0" err="1">
                <a:latin typeface="Bahnschrift SemiLight" pitchFamily="34" charset="0"/>
                <a:cs typeface="Arial" panose="020B0604020202020204" pitchFamily="34" charset="0"/>
              </a:rPr>
              <a:t>Spinographs</a:t>
            </a:r>
            <a:r>
              <a:rPr lang="en-US" altLang="en-US" b="1" u="sng" dirty="0">
                <a:latin typeface="Bahnschrift SemiLight" pitchFamily="34" charset="0"/>
                <a:cs typeface="Arial" panose="020B0604020202020204" pitchFamily="34" charset="0"/>
              </a:rPr>
              <a:t>. </a:t>
            </a:r>
          </a:p>
          <a:p>
            <a:pPr marL="0" indent="0">
              <a:buNone/>
            </a:pPr>
            <a:r>
              <a:rPr lang="en-US" altLang="en-US" b="1" dirty="0">
                <a:latin typeface="Bahnschrift SemiLight" pitchFamily="34" charset="0"/>
                <a:cs typeface="Arial" panose="020B0604020202020204" pitchFamily="34" charset="0"/>
              </a:rPr>
              <a:t>BJ imported the 1st x-ray machine used in a chiropractic college. He developed the precision posture constant which would measure exact x-ray position so a patient could be filmed  a year later in precisely the same position.</a:t>
            </a:r>
          </a:p>
          <a:p>
            <a:endParaRPr lang="en-US" dirty="0"/>
          </a:p>
        </p:txBody>
      </p:sp>
      <p:sp>
        <p:nvSpPr>
          <p:cNvPr id="5" name="Text Placeholder 4"/>
          <p:cNvSpPr>
            <a:spLocks noGrp="1"/>
          </p:cNvSpPr>
          <p:nvPr>
            <p:ph type="body" sz="quarter" idx="3"/>
          </p:nvPr>
        </p:nvSpPr>
        <p:spPr>
          <a:xfrm>
            <a:off x="5120196" y="4714044"/>
            <a:ext cx="3828495" cy="1421087"/>
          </a:xfrm>
        </p:spPr>
        <p:txBody>
          <a:bodyPr>
            <a:normAutofit/>
          </a:bodyPr>
          <a:lstStyle/>
          <a:p>
            <a:r>
              <a:rPr lang="en-US" dirty="0"/>
              <a:t>Patient postured in precise posture-constant position for “before and after”</a:t>
            </a:r>
          </a:p>
        </p:txBody>
      </p:sp>
      <p:pic>
        <p:nvPicPr>
          <p:cNvPr id="4098" name="Picture 2"/>
          <p:cNvPicPr>
            <a:picLocks noGrp="1" noChangeAspect="1" noChangeArrowheads="1"/>
          </p:cNvPicPr>
          <p:nvPr>
            <p:ph sz="quarter" idx="4"/>
          </p:nvPr>
        </p:nvPicPr>
        <p:blipFill rotWithShape="1">
          <a:blip r:embed="rId3" cstate="print"/>
          <a:srcRect l="6396"/>
          <a:stretch/>
        </p:blipFill>
        <p:spPr bwMode="auto">
          <a:xfrm>
            <a:off x="6037820" y="301842"/>
            <a:ext cx="2418159" cy="4293366"/>
          </a:xfrm>
          <a:prstGeom prst="rect">
            <a:avLst/>
          </a:prstGeom>
          <a:noFill/>
          <a:ln w="9525">
            <a:noFill/>
            <a:miter lim="800000"/>
            <a:headEnd/>
            <a:tailEnd/>
          </a:ln>
        </p:spPr>
      </p:pic>
      <p:sp>
        <p:nvSpPr>
          <p:cNvPr id="7" name="Footer Placeholder 6"/>
          <p:cNvSpPr>
            <a:spLocks noGrp="1"/>
          </p:cNvSpPr>
          <p:nvPr>
            <p:ph type="ftr" sz="quarter" idx="11"/>
          </p:nvPr>
        </p:nvSpPr>
        <p:spPr/>
        <p:txBody>
          <a:bodyPr/>
          <a:lstStyle/>
          <a:p>
            <a:r>
              <a:rPr lang="en-US"/>
              <a:t>© 2020 Thomas Forest, D.C.</a:t>
            </a:r>
          </a:p>
        </p:txBody>
      </p:sp>
    </p:spTree>
    <p:extLst>
      <p:ext uri="{BB962C8B-B14F-4D97-AF65-F5344CB8AC3E}">
        <p14:creationId xmlns:p14="http://schemas.microsoft.com/office/powerpoint/2010/main" val="2489316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X-ray images from the 1934 </a:t>
            </a:r>
            <a:br>
              <a:rPr lang="en-US" sz="2800" dirty="0"/>
            </a:br>
            <a:r>
              <a:rPr lang="en-US" sz="2800" i="1" dirty="0"/>
              <a:t>The Subluxation Specific The Adjustment Specific</a:t>
            </a:r>
          </a:p>
        </p:txBody>
      </p:sp>
      <p:pic>
        <p:nvPicPr>
          <p:cNvPr id="1026" name="Picture 2"/>
          <p:cNvPicPr>
            <a:picLocks noGrp="1" noChangeAspect="1" noChangeArrowheads="1"/>
          </p:cNvPicPr>
          <p:nvPr>
            <p:ph sz="half" idx="2"/>
          </p:nvPr>
        </p:nvPicPr>
        <p:blipFill>
          <a:blip r:embed="rId2" cstate="print"/>
          <a:srcRect/>
          <a:stretch>
            <a:fillRect/>
          </a:stretch>
        </p:blipFill>
        <p:spPr bwMode="auto">
          <a:xfrm>
            <a:off x="1409095" y="1628632"/>
            <a:ext cx="2436356" cy="4817184"/>
          </a:xfrm>
          <a:prstGeom prst="rect">
            <a:avLst/>
          </a:prstGeom>
          <a:noFill/>
          <a:ln w="9525">
            <a:noFill/>
            <a:miter lim="800000"/>
            <a:headEnd/>
            <a:tailEnd/>
          </a:ln>
        </p:spPr>
      </p:pic>
      <p:pic>
        <p:nvPicPr>
          <p:cNvPr id="1027" name="Picture 3"/>
          <p:cNvPicPr>
            <a:picLocks noGrp="1" noChangeAspect="1" noChangeArrowheads="1"/>
          </p:cNvPicPr>
          <p:nvPr>
            <p:ph sz="quarter" idx="4"/>
          </p:nvPr>
        </p:nvPicPr>
        <p:blipFill>
          <a:blip r:embed="rId3" cstate="print"/>
          <a:srcRect/>
          <a:stretch>
            <a:fillRect/>
          </a:stretch>
        </p:blipFill>
        <p:spPr bwMode="auto">
          <a:xfrm>
            <a:off x="4769109" y="1608140"/>
            <a:ext cx="2464676" cy="4837676"/>
          </a:xfrm>
          <a:prstGeom prst="rect">
            <a:avLst/>
          </a:prstGeom>
          <a:noFill/>
          <a:ln w="9525">
            <a:noFill/>
            <a:miter lim="800000"/>
            <a:headEnd/>
            <a:tailEnd/>
          </a:ln>
        </p:spPr>
      </p:pic>
      <p:sp>
        <p:nvSpPr>
          <p:cNvPr id="5" name="Footer Placeholder 4"/>
          <p:cNvSpPr>
            <a:spLocks noGrp="1"/>
          </p:cNvSpPr>
          <p:nvPr>
            <p:ph type="ftr" sz="quarter" idx="11"/>
          </p:nvPr>
        </p:nvSpPr>
        <p:spPr/>
        <p:txBody>
          <a:bodyPr/>
          <a:lstStyle/>
          <a:p>
            <a:r>
              <a:rPr lang="en-US"/>
              <a:t>© 2020 Thomas Forest, D.C.</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5029200"/>
            <a:ext cx="3429000" cy="1295400"/>
          </a:xfrm>
        </p:spPr>
        <p:txBody>
          <a:bodyPr>
            <a:normAutofit/>
          </a:bodyPr>
          <a:lstStyle/>
          <a:p>
            <a:r>
              <a:rPr lang="en-US" i="1" dirty="0"/>
              <a:t>CHIROPRACTIC CLINICAL CONTROLLED RESEARCH 1951 </a:t>
            </a:r>
            <a:r>
              <a:rPr lang="en-US" i="1" dirty="0">
                <a:latin typeface="Bell MT" pitchFamily="18" charset="0"/>
              </a:rPr>
              <a:t>BJP</a:t>
            </a:r>
            <a:endParaRPr lang="en-US" dirty="0">
              <a:latin typeface="Bell MT" pitchFamily="18" charset="0"/>
            </a:endParaRPr>
          </a:p>
        </p:txBody>
      </p:sp>
      <p:pic>
        <p:nvPicPr>
          <p:cNvPr id="2052" name="Picture 4"/>
          <p:cNvPicPr>
            <a:picLocks noGrp="1" noChangeAspect="1" noChangeArrowheads="1"/>
          </p:cNvPicPr>
          <p:nvPr>
            <p:ph type="pic" idx="1"/>
          </p:nvPr>
        </p:nvPicPr>
        <p:blipFill>
          <a:blip r:embed="rId2" cstate="print"/>
          <a:srcRect t="6131" b="6131"/>
          <a:stretch>
            <a:fillRect/>
          </a:stretch>
        </p:blipFill>
        <p:spPr bwMode="auto">
          <a:xfrm>
            <a:off x="3847442" y="204788"/>
            <a:ext cx="4629150" cy="6653212"/>
          </a:xfrm>
          <a:prstGeom prst="rect">
            <a:avLst/>
          </a:prstGeom>
          <a:noFill/>
          <a:ln w="9525">
            <a:noFill/>
            <a:miter lim="800000"/>
            <a:headEnd/>
            <a:tailEnd/>
          </a:ln>
        </p:spPr>
      </p:pic>
      <p:sp>
        <p:nvSpPr>
          <p:cNvPr id="6" name="Text Placeholder 5"/>
          <p:cNvSpPr>
            <a:spLocks noGrp="1"/>
          </p:cNvSpPr>
          <p:nvPr>
            <p:ph type="body" sz="half" idx="2"/>
          </p:nvPr>
        </p:nvSpPr>
        <p:spPr>
          <a:xfrm>
            <a:off x="629841" y="381001"/>
            <a:ext cx="2949178" cy="4419600"/>
          </a:xfrm>
        </p:spPr>
        <p:txBody>
          <a:bodyPr>
            <a:normAutofit lnSpcReduction="10000"/>
          </a:bodyPr>
          <a:lstStyle/>
          <a:p>
            <a:r>
              <a:rPr lang="en-US" sz="2800" dirty="0"/>
              <a:t>Comparative full </a:t>
            </a:r>
            <a:r>
              <a:rPr lang="en-US" sz="2800" dirty="0" err="1"/>
              <a:t>spinographs</a:t>
            </a:r>
            <a:r>
              <a:rPr lang="en-US" sz="2800" dirty="0"/>
              <a:t> reveal correction of curvature.</a:t>
            </a:r>
          </a:p>
          <a:p>
            <a:r>
              <a:rPr lang="en-US" sz="2800" dirty="0"/>
              <a:t>Patient reports that he has had no adjustment since the atlas correction received which lasted eight years!</a:t>
            </a:r>
          </a:p>
        </p:txBody>
      </p:sp>
      <p:sp>
        <p:nvSpPr>
          <p:cNvPr id="5" name="Footer Placeholder 4"/>
          <p:cNvSpPr>
            <a:spLocks noGrp="1"/>
          </p:cNvSpPr>
          <p:nvPr>
            <p:ph type="ftr" sz="quarter" idx="11"/>
          </p:nvPr>
        </p:nvSpPr>
        <p:spPr/>
        <p:txBody>
          <a:bodyPr/>
          <a:lstStyle/>
          <a:p>
            <a:r>
              <a:rPr lang="en-US"/>
              <a:t>© 2020 Thomas Forest, D.C.</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457200" y="274638"/>
            <a:ext cx="3124200" cy="6126162"/>
          </a:xfrm>
        </p:spPr>
        <p:txBody>
          <a:bodyPr>
            <a:normAutofit/>
          </a:bodyPr>
          <a:lstStyle/>
          <a:p>
            <a:pPr eaLnBrk="1" hangingPunct="1"/>
            <a:r>
              <a:rPr lang="en-US" altLang="en-US" dirty="0"/>
              <a:t>C-sp &amp; L-sp changes with atlas adjustments</a:t>
            </a:r>
          </a:p>
        </p:txBody>
      </p:sp>
      <p:pic>
        <p:nvPicPr>
          <p:cNvPr id="4" name="correct.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cstate="print"/>
          <a:stretch>
            <a:fillRect/>
          </a:stretch>
        </p:blipFill>
        <p:spPr>
          <a:xfrm>
            <a:off x="4800600" y="1524000"/>
            <a:ext cx="3340100" cy="4525962"/>
          </a:xfrm>
        </p:spPr>
      </p:pic>
      <p:sp>
        <p:nvSpPr>
          <p:cNvPr id="5" name="Footer Placeholder 4"/>
          <p:cNvSpPr>
            <a:spLocks noGrp="1"/>
          </p:cNvSpPr>
          <p:nvPr>
            <p:ph type="ftr" sz="quarter" idx="11"/>
          </p:nvPr>
        </p:nvSpPr>
        <p:spPr/>
        <p:txBody>
          <a:bodyPr/>
          <a:lstStyle/>
          <a:p>
            <a:r>
              <a:rPr lang="en-US"/>
              <a:t>© 2020 Thomas Forest, D.C.</a:t>
            </a:r>
          </a:p>
        </p:txBody>
      </p:sp>
    </p:spTree>
    <p:extLst>
      <p:ext uri="{BB962C8B-B14F-4D97-AF65-F5344CB8AC3E}">
        <p14:creationId xmlns:p14="http://schemas.microsoft.com/office/powerpoint/2010/main" val="42566070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52600" y="3962400"/>
            <a:ext cx="7391400" cy="304800"/>
          </a:xfrm>
        </p:spPr>
        <p:txBody>
          <a:bodyPr>
            <a:normAutofit fontScale="90000"/>
          </a:bodyPr>
          <a:lstStyle/>
          <a:p>
            <a:r>
              <a:rPr lang="en-US" dirty="0"/>
              <a:t>Precise, Posture-Constant, </a:t>
            </a:r>
            <a:r>
              <a:rPr lang="en-US" dirty="0" err="1"/>
              <a:t>Spinograph</a:t>
            </a:r>
            <a:r>
              <a:rPr lang="en-US" dirty="0"/>
              <a:t>, Comparative Graphs </a:t>
            </a:r>
            <a:r>
              <a:rPr lang="en-US" dirty="0" err="1"/>
              <a:t>Vol</a:t>
            </a:r>
            <a:r>
              <a:rPr lang="en-US" dirty="0"/>
              <a:t> 20</a:t>
            </a:r>
          </a:p>
        </p:txBody>
      </p:sp>
      <p:pic>
        <p:nvPicPr>
          <p:cNvPr id="14" name="Picture Placeholder 13"/>
          <p:cNvPicPr>
            <a:picLocks noGrp="1" noChangeAspect="1"/>
          </p:cNvPicPr>
          <p:nvPr>
            <p:ph type="pic" idx="1"/>
          </p:nvPr>
        </p:nvPicPr>
        <p:blipFill>
          <a:blip r:embed="rId2" cstate="print"/>
          <a:srcRect t="37062" b="37062"/>
          <a:stretch>
            <a:fillRect/>
          </a:stretch>
        </p:blipFill>
        <p:spPr>
          <a:xfrm>
            <a:off x="6096000" y="609600"/>
            <a:ext cx="2491973" cy="2623579"/>
          </a:xfrm>
          <a:prstGeom prst="rect">
            <a:avLst/>
          </a:prstGeom>
        </p:spPr>
      </p:pic>
      <p:sp>
        <p:nvSpPr>
          <p:cNvPr id="6" name="Text Placeholder 5"/>
          <p:cNvSpPr>
            <a:spLocks noGrp="1"/>
          </p:cNvSpPr>
          <p:nvPr>
            <p:ph type="body" sz="half" idx="2"/>
          </p:nvPr>
        </p:nvSpPr>
        <p:spPr>
          <a:xfrm>
            <a:off x="1792288" y="4495800"/>
            <a:ext cx="5486400" cy="2057400"/>
          </a:xfrm>
        </p:spPr>
        <p:txBody>
          <a:bodyPr>
            <a:normAutofit fontScale="47500" lnSpcReduction="20000"/>
          </a:bodyPr>
          <a:lstStyle/>
          <a:p>
            <a:r>
              <a:rPr lang="en-US" sz="4400" u="sng" dirty="0"/>
              <a:t>An Exposition of Innate Natural Adaptation</a:t>
            </a:r>
          </a:p>
          <a:p>
            <a:r>
              <a:rPr lang="en-US" sz="4400" u="sng" dirty="0"/>
              <a:t>following HIO Adjustment</a:t>
            </a:r>
          </a:p>
          <a:p>
            <a:r>
              <a:rPr lang="en-US" sz="4400" dirty="0"/>
              <a:t>At this point in time they could not overlay x-rays to demonstrate before and after images. B.J. hired an artist to trace the x-ray images </a:t>
            </a:r>
            <a:r>
              <a:rPr lang="en-US" sz="4200" dirty="0"/>
              <a:t>on special paper which would then allow the tracings of the x-rays to be reproduced.</a:t>
            </a:r>
          </a:p>
        </p:txBody>
      </p:sp>
      <p:pic>
        <p:nvPicPr>
          <p:cNvPr id="11" name="Picture 10"/>
          <p:cNvPicPr>
            <a:picLocks noChangeAspect="1"/>
          </p:cNvPicPr>
          <p:nvPr/>
        </p:nvPicPr>
        <p:blipFill rotWithShape="1">
          <a:blip r:embed="rId3" cstate="print"/>
          <a:srcRect l="5003" t="12793" r="3112" b="60450"/>
          <a:stretch/>
        </p:blipFill>
        <p:spPr>
          <a:xfrm>
            <a:off x="2667000" y="457200"/>
            <a:ext cx="2582754" cy="3275560"/>
          </a:xfrm>
          <a:prstGeom prst="rect">
            <a:avLst/>
          </a:prstGeom>
        </p:spPr>
      </p:pic>
      <p:pic>
        <p:nvPicPr>
          <p:cNvPr id="8" name="Picture 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457200"/>
            <a:ext cx="1501345" cy="5597611"/>
          </a:xfrm>
          <a:prstGeom prst="rect">
            <a:avLst/>
          </a:prstGeom>
          <a:noFill/>
          <a:ln>
            <a:noFill/>
          </a:ln>
        </p:spPr>
      </p:pic>
      <p:sp>
        <p:nvSpPr>
          <p:cNvPr id="7" name="Footer Placeholder 6"/>
          <p:cNvSpPr>
            <a:spLocks noGrp="1"/>
          </p:cNvSpPr>
          <p:nvPr>
            <p:ph type="ftr" sz="quarter" idx="11"/>
          </p:nvPr>
        </p:nvSpPr>
        <p:spPr/>
        <p:txBody>
          <a:bodyPr/>
          <a:lstStyle/>
          <a:p>
            <a:r>
              <a:rPr lang="en-US"/>
              <a:t>© 2020 Thomas Forest, D.C.</a:t>
            </a:r>
          </a:p>
        </p:txBody>
      </p:sp>
    </p:spTree>
    <p:extLst>
      <p:ext uri="{BB962C8B-B14F-4D97-AF65-F5344CB8AC3E}">
        <p14:creationId xmlns:p14="http://schemas.microsoft.com/office/powerpoint/2010/main" val="1269689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1" name="Rectangle 5"/>
          <p:cNvSpPr>
            <a:spLocks noGrp="1" noChangeArrowheads="1"/>
          </p:cNvSpPr>
          <p:nvPr>
            <p:ph type="title"/>
          </p:nvPr>
        </p:nvSpPr>
        <p:spPr>
          <a:xfrm>
            <a:off x="762000" y="304800"/>
            <a:ext cx="3467100" cy="5943600"/>
          </a:xfrm>
        </p:spPr>
        <p:txBody>
          <a:bodyPr>
            <a:normAutofit/>
          </a:bodyPr>
          <a:lstStyle/>
          <a:p>
            <a:pPr eaLnBrk="1" hangingPunct="1">
              <a:defRPr/>
            </a:pPr>
            <a:r>
              <a:rPr lang="en-US" sz="2800" dirty="0"/>
              <a:t>B.J.s Osteological collection was the largest in the world, </a:t>
            </a:r>
            <a:r>
              <a:rPr lang="en-US" sz="2800" dirty="0">
                <a:solidFill>
                  <a:srgbClr val="FF0000"/>
                </a:solidFill>
              </a:rPr>
              <a:t>Harvard University had the second largest! </a:t>
            </a:r>
            <a:r>
              <a:rPr lang="en-US" sz="2800" dirty="0"/>
              <a:t>The Council on Medical Education stated “without doubt, the best collection of human spines in existence.”</a:t>
            </a:r>
          </a:p>
        </p:txBody>
      </p:sp>
      <p:pic>
        <p:nvPicPr>
          <p:cNvPr id="24579" name="Picture 4" descr="PP5 015"/>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68876" t="9733" r="2831" b="60536"/>
          <a:stretch/>
        </p:blipFill>
        <p:spPr>
          <a:xfrm>
            <a:off x="4999853" y="1105930"/>
            <a:ext cx="2085203" cy="4015946"/>
          </a:xfr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a:t>© 2020 Thomas Forest, D.C.</a:t>
            </a:r>
          </a:p>
        </p:txBody>
      </p:sp>
    </p:spTree>
    <p:extLst>
      <p:ext uri="{BB962C8B-B14F-4D97-AF65-F5344CB8AC3E}">
        <p14:creationId xmlns:p14="http://schemas.microsoft.com/office/powerpoint/2010/main" val="39326750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57200" y="274638"/>
            <a:ext cx="4267200" cy="1143000"/>
          </a:xfrm>
        </p:spPr>
        <p:txBody>
          <a:bodyPr/>
          <a:lstStyle/>
          <a:p>
            <a:pPr eaLnBrk="1" hangingPunct="1"/>
            <a:r>
              <a:rPr lang="en-US" altLang="en-US" sz="4800" b="1" i="1" dirty="0">
                <a:cs typeface="Arial" panose="020B0604020202020204" pitchFamily="34" charset="0"/>
              </a:rPr>
              <a:t>B.J. Palmer, D.C.</a:t>
            </a:r>
            <a:endParaRPr lang="en-US" altLang="en-US" sz="4800" b="1" i="1" dirty="0">
              <a:cs typeface="Times New Roman" panose="02020603050405020304" pitchFamily="18" charset="0"/>
            </a:endParaRPr>
          </a:p>
        </p:txBody>
      </p:sp>
      <p:sp>
        <p:nvSpPr>
          <p:cNvPr id="49155" name="Rectangle 3"/>
          <p:cNvSpPr>
            <a:spLocks noGrp="1" noChangeArrowheads="1"/>
          </p:cNvSpPr>
          <p:nvPr>
            <p:ph type="body" idx="1"/>
          </p:nvPr>
        </p:nvSpPr>
        <p:spPr/>
        <p:txBody>
          <a:bodyPr>
            <a:normAutofit fontScale="70000" lnSpcReduction="20000"/>
          </a:bodyPr>
          <a:lstStyle/>
          <a:p>
            <a:pPr algn="ctr" eaLnBrk="1" hangingPunct="1">
              <a:lnSpc>
                <a:spcPct val="90000"/>
              </a:lnSpc>
              <a:buFontTx/>
              <a:buNone/>
            </a:pPr>
            <a:r>
              <a:rPr lang="en-US" altLang="en-US" sz="3600" dirty="0">
                <a:latin typeface="Bahnschrift SemiLight" pitchFamily="34" charset="0"/>
                <a:cs typeface="Arial" panose="020B0604020202020204" pitchFamily="34" charset="0"/>
              </a:rPr>
              <a:t>Brief synopsis of his life.</a:t>
            </a:r>
            <a:endParaRPr lang="en-US" altLang="en-US" sz="3600" dirty="0">
              <a:latin typeface="Bahnschrift SemiLight" pitchFamily="34" charset="0"/>
              <a:cs typeface="Times New Roman" panose="02020603050405020304" pitchFamily="18" charset="0"/>
            </a:endParaRPr>
          </a:p>
        </p:txBody>
      </p:sp>
      <p:sp>
        <p:nvSpPr>
          <p:cNvPr id="4" name="Content Placeholder 3"/>
          <p:cNvSpPr>
            <a:spLocks noGrp="1"/>
          </p:cNvSpPr>
          <p:nvPr>
            <p:ph sz="half" idx="2"/>
          </p:nvPr>
        </p:nvSpPr>
        <p:spPr>
          <a:xfrm>
            <a:off x="629841" y="2601157"/>
            <a:ext cx="4101252" cy="4021585"/>
          </a:xfrm>
        </p:spPr>
        <p:txBody>
          <a:bodyPr>
            <a:normAutofit fontScale="85000" lnSpcReduction="20000"/>
          </a:bodyPr>
          <a:lstStyle/>
          <a:p>
            <a:pPr marL="0" indent="0">
              <a:buNone/>
            </a:pPr>
            <a:r>
              <a:rPr lang="en-US" altLang="en-US" b="1" dirty="0">
                <a:latin typeface="Bahnschrift SemiLight" pitchFamily="34" charset="0"/>
                <a:cs typeface="Arial" panose="020B0604020202020204" pitchFamily="34" charset="0"/>
              </a:rPr>
              <a:t>1925  B.J. introduced the </a:t>
            </a:r>
            <a:r>
              <a:rPr lang="en-US" altLang="en-US" b="1" dirty="0" err="1">
                <a:latin typeface="Bahnschrift SemiLight" pitchFamily="34" charset="0"/>
                <a:cs typeface="Arial" panose="020B0604020202020204" pitchFamily="34" charset="0"/>
              </a:rPr>
              <a:t>Neurocalometer</a:t>
            </a:r>
            <a:endParaRPr lang="en-US" altLang="en-US" b="1" dirty="0">
              <a:latin typeface="Bahnschrift SemiLight" pitchFamily="34" charset="0"/>
              <a:cs typeface="Times New Roman" panose="02020603050405020304" pitchFamily="18" charset="0"/>
            </a:endParaRPr>
          </a:p>
          <a:p>
            <a:endParaRPr lang="en-US" dirty="0"/>
          </a:p>
          <a:p>
            <a:pPr marL="342900" indent="-342900">
              <a:buAutoNum type="arabicPeriod"/>
            </a:pPr>
            <a:r>
              <a:rPr lang="en-US" dirty="0"/>
              <a:t>We demanded that </a:t>
            </a:r>
            <a:r>
              <a:rPr lang="en-US" dirty="0" err="1"/>
              <a:t>Neurocalograph</a:t>
            </a:r>
            <a:r>
              <a:rPr lang="en-US" dirty="0"/>
              <a:t> records be made to match, day by day, week by week, each with the other with PERFECT precision.</a:t>
            </a:r>
          </a:p>
          <a:p>
            <a:pPr marL="342900" indent="-342900" algn="just">
              <a:buAutoNum type="arabicPeriod" startAt="2"/>
            </a:pPr>
            <a:r>
              <a:rPr lang="en-US" dirty="0"/>
              <a:t>That pattern WILL NOT CHANGE until       adjustment is given; after which, pattern will  gradually begin building A NEW pattern—one towards the normal-constant with abnormal variables fading out and normal constant fading in.</a:t>
            </a:r>
          </a:p>
          <a:p>
            <a:endParaRPr lang="en-US" dirty="0"/>
          </a:p>
        </p:txBody>
      </p:sp>
      <p:sp>
        <p:nvSpPr>
          <p:cNvPr id="3" name="Text Placeholder 2"/>
          <p:cNvSpPr>
            <a:spLocks noGrp="1"/>
          </p:cNvSpPr>
          <p:nvPr>
            <p:ph type="body" sz="quarter" idx="3"/>
          </p:nvPr>
        </p:nvSpPr>
        <p:spPr>
          <a:xfrm>
            <a:off x="4629150" y="203994"/>
            <a:ext cx="3887391" cy="823912"/>
          </a:xfrm>
        </p:spPr>
        <p:txBody>
          <a:bodyPr/>
          <a:lstStyle/>
          <a:p>
            <a:r>
              <a:rPr lang="en-US" i="1" dirty="0"/>
              <a:t>RESEARCHING THE UNKNOWN MAN vol. 25</a:t>
            </a:r>
            <a:endParaRPr lang="en-US" dirty="0"/>
          </a:p>
        </p:txBody>
      </p:sp>
      <p:sp>
        <p:nvSpPr>
          <p:cNvPr id="2" name="Content Placeholder 1"/>
          <p:cNvSpPr>
            <a:spLocks noGrp="1"/>
          </p:cNvSpPr>
          <p:nvPr>
            <p:ph sz="quarter" idx="4"/>
          </p:nvPr>
        </p:nvSpPr>
        <p:spPr>
          <a:xfrm>
            <a:off x="4689389" y="1371601"/>
            <a:ext cx="3827152" cy="4818063"/>
          </a:xfrm>
        </p:spPr>
        <p:txBody>
          <a:bodyPr/>
          <a:lstStyle/>
          <a:p>
            <a:endParaRPr lang="en-US" dirty="0"/>
          </a:p>
        </p:txBody>
      </p:sp>
      <p:pic>
        <p:nvPicPr>
          <p:cNvPr id="9" name="Picture 4"/>
          <p:cNvPicPr>
            <a:picLocks noChangeAspect="1" noChangeArrowheads="1"/>
          </p:cNvPicPr>
          <p:nvPr/>
        </p:nvPicPr>
        <p:blipFill>
          <a:blip r:embed="rId2" cstate="print"/>
          <a:srcRect t="7807" b="7807"/>
          <a:stretch>
            <a:fillRect/>
          </a:stretch>
        </p:blipFill>
        <p:spPr bwMode="auto">
          <a:xfrm>
            <a:off x="4731093" y="1371601"/>
            <a:ext cx="4070057" cy="4285005"/>
          </a:xfrm>
          <a:prstGeom prst="rect">
            <a:avLst/>
          </a:prstGeom>
          <a:noFill/>
          <a:ln w="9525">
            <a:noFill/>
            <a:miter lim="800000"/>
            <a:headEnd/>
            <a:tailEnd/>
          </a:ln>
        </p:spPr>
      </p:pic>
      <p:sp>
        <p:nvSpPr>
          <p:cNvPr id="8" name="Footer Placeholder 7"/>
          <p:cNvSpPr>
            <a:spLocks noGrp="1"/>
          </p:cNvSpPr>
          <p:nvPr>
            <p:ph type="ftr" sz="quarter" idx="11"/>
          </p:nvPr>
        </p:nvSpPr>
        <p:spPr/>
        <p:txBody>
          <a:bodyPr/>
          <a:lstStyle/>
          <a:p>
            <a:r>
              <a:rPr lang="en-US"/>
              <a:t>© 2020 Thomas Forest, D.C.</a:t>
            </a:r>
          </a:p>
        </p:txBody>
      </p:sp>
    </p:spTree>
    <p:extLst>
      <p:ext uri="{BB962C8B-B14F-4D97-AF65-F5344CB8AC3E}">
        <p14:creationId xmlns:p14="http://schemas.microsoft.com/office/powerpoint/2010/main" val="3841614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75B14-2613-1D7E-7DD9-16C241BC8978}"/>
              </a:ext>
            </a:extLst>
          </p:cNvPr>
          <p:cNvSpPr>
            <a:spLocks noGrp="1"/>
          </p:cNvSpPr>
          <p:nvPr>
            <p:ph type="title"/>
          </p:nvPr>
        </p:nvSpPr>
        <p:spPr/>
        <p:txBody>
          <a:bodyPr/>
          <a:lstStyle/>
          <a:p>
            <a:r>
              <a:rPr lang="en-US" dirty="0"/>
              <a:t>Blair Upper Cervical </a:t>
            </a:r>
            <a:br>
              <a:rPr lang="en-US" dirty="0"/>
            </a:br>
            <a:r>
              <a:rPr lang="en-US" sz="1800" dirty="0"/>
              <a:t>seminar series</a:t>
            </a:r>
            <a:endParaRPr lang="en-US" dirty="0"/>
          </a:p>
        </p:txBody>
      </p:sp>
      <p:sp>
        <p:nvSpPr>
          <p:cNvPr id="3" name="Content Placeholder 2">
            <a:extLst>
              <a:ext uri="{FF2B5EF4-FFF2-40B4-BE49-F238E27FC236}">
                <a16:creationId xmlns:a16="http://schemas.microsoft.com/office/drawing/2014/main" id="{885ADE8E-9FF1-4EEE-E896-F7A4C20AE340}"/>
              </a:ext>
            </a:extLst>
          </p:cNvPr>
          <p:cNvSpPr>
            <a:spLocks noGrp="1"/>
          </p:cNvSpPr>
          <p:nvPr>
            <p:ph idx="1"/>
          </p:nvPr>
        </p:nvSpPr>
        <p:spPr/>
        <p:txBody>
          <a:bodyPr>
            <a:normAutofit fontScale="92500" lnSpcReduction="20000"/>
          </a:bodyPr>
          <a:lstStyle/>
          <a:p>
            <a:r>
              <a:rPr lang="en-US" dirty="0"/>
              <a:t>Dr. B.J. Palmer developed the  outstanding toggle recoil upper cervical method based upon his world famous clinic and radiology facilities. Obtaining the results of Dr. Palmer seemed almost impossible until Dr. Blair found a way that students and doctors could produce BJ type results. </a:t>
            </a:r>
            <a:r>
              <a:rPr lang="en-US" b="1" dirty="0">
                <a:solidFill>
                  <a:srgbClr val="FF0000"/>
                </a:solidFill>
              </a:rPr>
              <a:t>As we learn more and more about the </a:t>
            </a:r>
            <a:r>
              <a:rPr lang="en-US" b="1" dirty="0" err="1">
                <a:solidFill>
                  <a:srgbClr val="FF0000"/>
                </a:solidFill>
              </a:rPr>
              <a:t>craniocervical</a:t>
            </a:r>
            <a:r>
              <a:rPr lang="en-US" b="1" dirty="0">
                <a:solidFill>
                  <a:srgbClr val="FF0000"/>
                </a:solidFill>
              </a:rPr>
              <a:t> region neurologically, it is critical NOT to attempt Blair adjustments without x-rays nor proper repeated technique training from certified Blair Instructors.</a:t>
            </a:r>
          </a:p>
        </p:txBody>
      </p:sp>
      <p:sp>
        <p:nvSpPr>
          <p:cNvPr id="4" name="Footer Placeholder 3">
            <a:extLst>
              <a:ext uri="{FF2B5EF4-FFF2-40B4-BE49-F238E27FC236}">
                <a16:creationId xmlns:a16="http://schemas.microsoft.com/office/drawing/2014/main" id="{9E5B4A94-0275-8B34-2AA9-3D844A7AEDD9}"/>
              </a:ext>
            </a:extLst>
          </p:cNvPr>
          <p:cNvSpPr>
            <a:spLocks noGrp="1"/>
          </p:cNvSpPr>
          <p:nvPr>
            <p:ph type="ftr" sz="quarter" idx="11"/>
          </p:nvPr>
        </p:nvSpPr>
        <p:spPr/>
        <p:txBody>
          <a:bodyPr/>
          <a:lstStyle/>
          <a:p>
            <a:r>
              <a:rPr lang="en-US"/>
              <a:t>© 2020 Thomas Forest, D.C.</a:t>
            </a:r>
          </a:p>
        </p:txBody>
      </p:sp>
    </p:spTree>
    <p:extLst>
      <p:ext uri="{BB962C8B-B14F-4D97-AF65-F5344CB8AC3E}">
        <p14:creationId xmlns:p14="http://schemas.microsoft.com/office/powerpoint/2010/main" val="3122373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00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10083" t="7503" r="10574" b="51170"/>
          <a:stretch/>
        </p:blipFill>
        <p:spPr bwMode="auto">
          <a:xfrm>
            <a:off x="4021585" y="654432"/>
            <a:ext cx="3475035" cy="3269439"/>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p:cNvSpPr>
            <a:spLocks noGrp="1"/>
          </p:cNvSpPr>
          <p:nvPr>
            <p:ph type="body" sz="half" idx="2"/>
          </p:nvPr>
        </p:nvSpPr>
        <p:spPr>
          <a:xfrm>
            <a:off x="479395" y="452762"/>
            <a:ext cx="2797205" cy="5690586"/>
          </a:xfrm>
        </p:spPr>
        <p:txBody>
          <a:bodyPr>
            <a:normAutofit fontScale="92500" lnSpcReduction="10000"/>
          </a:bodyPr>
          <a:lstStyle/>
          <a:p>
            <a:r>
              <a:rPr lang="en-US" altLang="en-US" sz="2400" u="sng" dirty="0" err="1"/>
              <a:t>Clearview</a:t>
            </a:r>
            <a:r>
              <a:rPr lang="en-US" altLang="en-US" sz="2400" u="sng" dirty="0"/>
              <a:t> Sanitarium </a:t>
            </a:r>
            <a:endParaRPr lang="en-US" altLang="en-US" sz="2400" dirty="0"/>
          </a:p>
          <a:p>
            <a:br>
              <a:rPr lang="en-US" altLang="en-US" sz="2400" dirty="0"/>
            </a:br>
            <a:r>
              <a:rPr lang="en-US" altLang="en-US" sz="2400" dirty="0">
                <a:cs typeface="Times New Roman" panose="02020603050405020304" pitchFamily="18" charset="0"/>
              </a:rPr>
              <a:t>In 1934, in North Dakota, a number of medically incurable patients were transferred to Forest Park Sanitarium and, within a year, a cure rate of more than 65 percent was reported. (</a:t>
            </a:r>
            <a:r>
              <a:rPr lang="en-US" altLang="en-US" sz="2400" dirty="0" err="1">
                <a:cs typeface="Times New Roman" panose="02020603050405020304" pitchFamily="18" charset="0"/>
              </a:rPr>
              <a:t>vs</a:t>
            </a:r>
            <a:r>
              <a:rPr lang="en-US" altLang="en-US" sz="2400" dirty="0">
                <a:cs typeface="Times New Roman" panose="02020603050405020304" pitchFamily="18" charset="0"/>
              </a:rPr>
              <a:t> medical cure rate of 18-27%)</a:t>
            </a:r>
          </a:p>
          <a:p>
            <a:endParaRPr lang="en-US" altLang="en-US" sz="2400" dirty="0">
              <a:cs typeface="Times New Roman" panose="02020603050405020304" pitchFamily="18" charset="0"/>
            </a:endParaRPr>
          </a:p>
          <a:p>
            <a:r>
              <a:rPr lang="en-US" altLang="en-US" sz="1500" dirty="0">
                <a:cs typeface="Times New Roman" panose="02020603050405020304" pitchFamily="18" charset="0"/>
              </a:rPr>
              <a:t>Source:</a:t>
            </a:r>
          </a:p>
          <a:p>
            <a:r>
              <a:rPr lang="en-US" sz="2400" b="1" dirty="0">
                <a:cs typeface="Times New Roman" panose="02020603050405020304" pitchFamily="18" charset="0"/>
              </a:rPr>
              <a:t>Mental Health and Chiropractic, </a:t>
            </a:r>
            <a:r>
              <a:rPr lang="en-US" sz="2400" dirty="0">
                <a:cs typeface="Times New Roman" panose="02020603050405020304" pitchFamily="18" charset="0"/>
              </a:rPr>
              <a:t>Christopher Kent, D.C.</a:t>
            </a:r>
            <a:endParaRPr lang="en-US" sz="2400" dirty="0"/>
          </a:p>
        </p:txBody>
      </p:sp>
      <p:pic>
        <p:nvPicPr>
          <p:cNvPr id="7" name="Picture 2" descr="image00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593" t="85408" r="5502" b="2523"/>
          <a:stretch/>
        </p:blipFill>
        <p:spPr bwMode="auto">
          <a:xfrm>
            <a:off x="4359431" y="4445074"/>
            <a:ext cx="3053459" cy="757241"/>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5"/>
          <p:cNvSpPr>
            <a:spLocks noGrp="1"/>
          </p:cNvSpPr>
          <p:nvPr>
            <p:ph type="ftr" sz="quarter" idx="11"/>
          </p:nvPr>
        </p:nvSpPr>
        <p:spPr/>
        <p:txBody>
          <a:bodyPr/>
          <a:lstStyle/>
          <a:p>
            <a:r>
              <a:rPr lang="en-US"/>
              <a:t>© 2020 Thomas Forest, D.C.</a:t>
            </a:r>
          </a:p>
        </p:txBody>
      </p:sp>
    </p:spTree>
    <p:extLst>
      <p:ext uri="{BB962C8B-B14F-4D97-AF65-F5344CB8AC3E}">
        <p14:creationId xmlns:p14="http://schemas.microsoft.com/office/powerpoint/2010/main" val="304936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2011362"/>
          </a:xfrm>
        </p:spPr>
        <p:txBody>
          <a:bodyPr>
            <a:normAutofit/>
          </a:bodyPr>
          <a:lstStyle/>
          <a:p>
            <a:r>
              <a:rPr lang="en-US" sz="2400" dirty="0"/>
              <a:t>At the B.J. Palmer Chiropractic Research Clinic (BJPCRC)</a:t>
            </a:r>
            <a:br>
              <a:rPr lang="en-US" sz="2400" dirty="0"/>
            </a:br>
            <a:r>
              <a:rPr lang="en-US" sz="2400" dirty="0"/>
              <a:t>M.D.’s would perform the intake exam, including pre and post adjustment EKG, blood and urine analysis and render a medical diagnosis. Then the patient was referred to the chiropractor for analysis and adjustment to upper cervical spine only.</a:t>
            </a:r>
          </a:p>
        </p:txBody>
      </p:sp>
      <p:pic>
        <p:nvPicPr>
          <p:cNvPr id="5" name="Content Placeholder 4" descr="IMG_3412.jpg"/>
          <p:cNvPicPr>
            <a:picLocks noGrp="1" noChangeAspect="1"/>
          </p:cNvPicPr>
          <p:nvPr>
            <p:ph sz="half" idx="1"/>
          </p:nvPr>
        </p:nvPicPr>
        <p:blipFill>
          <a:blip r:embed="rId2" cstate="print"/>
          <a:srcRect l="15817" t="7813" r="15817"/>
          <a:stretch>
            <a:fillRect/>
          </a:stretch>
        </p:blipFill>
        <p:spPr>
          <a:xfrm>
            <a:off x="914400" y="2514600"/>
            <a:ext cx="2667000" cy="2697163"/>
          </a:xfrm>
        </p:spPr>
      </p:pic>
      <p:pic>
        <p:nvPicPr>
          <p:cNvPr id="6" name="Content Placeholder 5" descr="IMG_3414.jpg"/>
          <p:cNvPicPr>
            <a:picLocks noGrp="1" noChangeAspect="1"/>
          </p:cNvPicPr>
          <p:nvPr>
            <p:ph sz="half" idx="2"/>
          </p:nvPr>
        </p:nvPicPr>
        <p:blipFill>
          <a:blip r:embed="rId3" cstate="print"/>
          <a:srcRect l="31443" t="15627" r="23630" b="6240"/>
          <a:stretch>
            <a:fillRect/>
          </a:stretch>
        </p:blipFill>
        <p:spPr>
          <a:xfrm>
            <a:off x="5257800" y="2514600"/>
            <a:ext cx="2209800" cy="2882348"/>
          </a:xfrm>
        </p:spPr>
      </p:pic>
      <p:sp>
        <p:nvSpPr>
          <p:cNvPr id="10" name="TextBox 9"/>
          <p:cNvSpPr txBox="1"/>
          <p:nvPr/>
        </p:nvSpPr>
        <p:spPr>
          <a:xfrm>
            <a:off x="914400" y="5486400"/>
            <a:ext cx="2667000" cy="369332"/>
          </a:xfrm>
          <a:prstGeom prst="rect">
            <a:avLst/>
          </a:prstGeom>
          <a:noFill/>
        </p:spPr>
        <p:txBody>
          <a:bodyPr wrap="square" rtlCol="0">
            <a:spAutoFit/>
          </a:bodyPr>
          <a:lstStyle/>
          <a:p>
            <a:r>
              <a:rPr lang="en-US" dirty="0"/>
              <a:t>Intake medical exam room</a:t>
            </a:r>
          </a:p>
        </p:txBody>
      </p:sp>
      <p:sp>
        <p:nvSpPr>
          <p:cNvPr id="11" name="TextBox 10"/>
          <p:cNvSpPr txBox="1"/>
          <p:nvPr/>
        </p:nvSpPr>
        <p:spPr>
          <a:xfrm>
            <a:off x="4495800" y="5562600"/>
            <a:ext cx="4038600" cy="369332"/>
          </a:xfrm>
          <a:prstGeom prst="rect">
            <a:avLst/>
          </a:prstGeom>
          <a:noFill/>
        </p:spPr>
        <p:txBody>
          <a:bodyPr wrap="square" rtlCol="0">
            <a:spAutoFit/>
          </a:bodyPr>
          <a:lstStyle/>
          <a:p>
            <a:r>
              <a:rPr lang="en-US" dirty="0" err="1"/>
              <a:t>Neurocalometer</a:t>
            </a:r>
            <a:r>
              <a:rPr lang="en-US" dirty="0"/>
              <a:t> &amp; </a:t>
            </a:r>
            <a:r>
              <a:rPr lang="en-US" dirty="0" err="1"/>
              <a:t>Neurocalograph</a:t>
            </a:r>
            <a:r>
              <a:rPr lang="en-US" dirty="0"/>
              <a:t> room</a:t>
            </a:r>
          </a:p>
        </p:txBody>
      </p:sp>
      <p:sp>
        <p:nvSpPr>
          <p:cNvPr id="8" name="Footer Placeholder 7"/>
          <p:cNvSpPr>
            <a:spLocks noGrp="1"/>
          </p:cNvSpPr>
          <p:nvPr>
            <p:ph type="ftr" sz="quarter" idx="11"/>
          </p:nvPr>
        </p:nvSpPr>
        <p:spPr/>
        <p:txBody>
          <a:bodyPr/>
          <a:lstStyle/>
          <a:p>
            <a:r>
              <a:rPr lang="en-US"/>
              <a:t>© 2020 Thomas Forest, D.C.</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2011362"/>
          </a:xfrm>
        </p:spPr>
        <p:txBody>
          <a:bodyPr>
            <a:normAutofit/>
          </a:bodyPr>
          <a:lstStyle/>
          <a:p>
            <a:r>
              <a:rPr lang="en-US" sz="2400" dirty="0"/>
              <a:t>B.J. Palmer Chiropractic Research Clinic (BJPCRC)</a:t>
            </a:r>
            <a:br>
              <a:rPr lang="en-US" sz="2400" dirty="0"/>
            </a:br>
            <a:endParaRPr lang="en-US" sz="2400" dirty="0"/>
          </a:p>
        </p:txBody>
      </p:sp>
      <p:pic>
        <p:nvPicPr>
          <p:cNvPr id="20" name="Content Placeholder 19" descr="IMG_3418.jpg"/>
          <p:cNvPicPr>
            <a:picLocks noGrp="1" noChangeAspect="1"/>
          </p:cNvPicPr>
          <p:nvPr>
            <p:ph sz="half" idx="1"/>
          </p:nvPr>
        </p:nvPicPr>
        <p:blipFill>
          <a:blip r:embed="rId2" cstate="print"/>
          <a:srcRect l="18868" t="15540" r="22641" b="19051"/>
          <a:stretch>
            <a:fillRect/>
          </a:stretch>
        </p:blipFill>
        <p:spPr>
          <a:xfrm>
            <a:off x="381000" y="2667000"/>
            <a:ext cx="2549769" cy="2138516"/>
          </a:xfrm>
        </p:spPr>
      </p:pic>
      <p:sp>
        <p:nvSpPr>
          <p:cNvPr id="21" name="TextBox 20"/>
          <p:cNvSpPr txBox="1"/>
          <p:nvPr/>
        </p:nvSpPr>
        <p:spPr>
          <a:xfrm>
            <a:off x="685800" y="5257800"/>
            <a:ext cx="3048000" cy="369332"/>
          </a:xfrm>
          <a:prstGeom prst="rect">
            <a:avLst/>
          </a:prstGeom>
          <a:noFill/>
        </p:spPr>
        <p:txBody>
          <a:bodyPr wrap="square" rtlCol="0">
            <a:spAutoFit/>
          </a:bodyPr>
          <a:lstStyle/>
          <a:p>
            <a:r>
              <a:rPr lang="en-US" dirty="0"/>
              <a:t>Chemistry Research Lab</a:t>
            </a:r>
          </a:p>
        </p:txBody>
      </p:sp>
      <p:pic>
        <p:nvPicPr>
          <p:cNvPr id="19" name="Content Placeholder 18" descr="IMG_3421.jpg"/>
          <p:cNvPicPr>
            <a:picLocks noGrp="1" noChangeAspect="1"/>
          </p:cNvPicPr>
          <p:nvPr>
            <p:ph sz="half" idx="2"/>
          </p:nvPr>
        </p:nvPicPr>
        <p:blipFill>
          <a:blip r:embed="rId3" cstate="print"/>
          <a:srcRect l="19231" t="13595" r="17308" b="12046"/>
          <a:stretch>
            <a:fillRect/>
          </a:stretch>
        </p:blipFill>
        <p:spPr>
          <a:xfrm>
            <a:off x="5867400" y="2743200"/>
            <a:ext cx="2341179" cy="2057400"/>
          </a:xfrm>
        </p:spPr>
      </p:pic>
      <p:sp>
        <p:nvSpPr>
          <p:cNvPr id="22" name="TextBox 21"/>
          <p:cNvSpPr txBox="1"/>
          <p:nvPr/>
        </p:nvSpPr>
        <p:spPr>
          <a:xfrm>
            <a:off x="6172200" y="5257800"/>
            <a:ext cx="1905000" cy="381000"/>
          </a:xfrm>
          <a:prstGeom prst="rect">
            <a:avLst/>
          </a:prstGeom>
          <a:noFill/>
        </p:spPr>
        <p:txBody>
          <a:bodyPr wrap="square" rtlCol="0">
            <a:spAutoFit/>
          </a:bodyPr>
          <a:lstStyle/>
          <a:p>
            <a:r>
              <a:rPr lang="en-US" dirty="0"/>
              <a:t>Rehab Facility</a:t>
            </a:r>
          </a:p>
        </p:txBody>
      </p:sp>
      <p:pic>
        <p:nvPicPr>
          <p:cNvPr id="1026" name="Picture 2"/>
          <p:cNvPicPr>
            <a:picLocks noChangeAspect="1" noChangeArrowheads="1"/>
          </p:cNvPicPr>
          <p:nvPr/>
        </p:nvPicPr>
        <p:blipFill>
          <a:blip r:embed="rId4" cstate="print"/>
          <a:srcRect l="32500" t="10000" r="27500" b="10000"/>
          <a:stretch>
            <a:fillRect/>
          </a:stretch>
        </p:blipFill>
        <p:spPr bwMode="auto">
          <a:xfrm>
            <a:off x="3352800" y="2057400"/>
            <a:ext cx="2133600" cy="2743200"/>
          </a:xfrm>
          <a:prstGeom prst="rect">
            <a:avLst/>
          </a:prstGeom>
          <a:noFill/>
          <a:ln w="9525">
            <a:noFill/>
            <a:miter lim="800000"/>
            <a:headEnd/>
            <a:tailEnd/>
          </a:ln>
        </p:spPr>
      </p:pic>
      <p:sp>
        <p:nvSpPr>
          <p:cNvPr id="24" name="TextBox 23"/>
          <p:cNvSpPr txBox="1"/>
          <p:nvPr/>
        </p:nvSpPr>
        <p:spPr>
          <a:xfrm>
            <a:off x="3505200" y="5257800"/>
            <a:ext cx="2057400" cy="369332"/>
          </a:xfrm>
          <a:prstGeom prst="rect">
            <a:avLst/>
          </a:prstGeom>
          <a:noFill/>
        </p:spPr>
        <p:txBody>
          <a:bodyPr wrap="square" rtlCol="0">
            <a:spAutoFit/>
          </a:bodyPr>
          <a:lstStyle/>
          <a:p>
            <a:r>
              <a:rPr lang="en-US" dirty="0"/>
              <a:t>Blood Test Lab</a:t>
            </a:r>
          </a:p>
        </p:txBody>
      </p:sp>
      <p:sp>
        <p:nvSpPr>
          <p:cNvPr id="9" name="Footer Placeholder 8"/>
          <p:cNvSpPr>
            <a:spLocks noGrp="1"/>
          </p:cNvSpPr>
          <p:nvPr>
            <p:ph type="ftr" sz="quarter" idx="11"/>
          </p:nvPr>
        </p:nvSpPr>
        <p:spPr/>
        <p:txBody>
          <a:bodyPr/>
          <a:lstStyle/>
          <a:p>
            <a:r>
              <a:rPr lang="en-US"/>
              <a:t>© 2020 Thomas Forest, D.C.</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57200" y="274638"/>
            <a:ext cx="4191000" cy="1143000"/>
          </a:xfrm>
        </p:spPr>
        <p:txBody>
          <a:bodyPr>
            <a:normAutofit fontScale="90000"/>
          </a:bodyPr>
          <a:lstStyle/>
          <a:p>
            <a:pPr eaLnBrk="1" hangingPunct="1"/>
            <a:r>
              <a:rPr lang="en-US" altLang="en-US" sz="4800" b="1" i="1" dirty="0">
                <a:cs typeface="Arial" panose="020B0604020202020204" pitchFamily="34" charset="0"/>
              </a:rPr>
              <a:t>B.J. Palmer, D.C.</a:t>
            </a:r>
            <a:endParaRPr lang="en-US" altLang="en-US" sz="4800" b="1" i="1" dirty="0">
              <a:cs typeface="Times New Roman" panose="02020603050405020304" pitchFamily="18" charset="0"/>
            </a:endParaRPr>
          </a:p>
        </p:txBody>
      </p:sp>
      <p:sp>
        <p:nvSpPr>
          <p:cNvPr id="49155" name="Rectangle 3"/>
          <p:cNvSpPr>
            <a:spLocks noGrp="1" noChangeArrowheads="1"/>
          </p:cNvSpPr>
          <p:nvPr>
            <p:ph type="body" idx="1"/>
          </p:nvPr>
        </p:nvSpPr>
        <p:spPr/>
        <p:txBody>
          <a:bodyPr>
            <a:normAutofit fontScale="70000" lnSpcReduction="20000"/>
          </a:bodyPr>
          <a:lstStyle/>
          <a:p>
            <a:pPr algn="ctr" eaLnBrk="1" hangingPunct="1">
              <a:lnSpc>
                <a:spcPct val="90000"/>
              </a:lnSpc>
              <a:buFontTx/>
              <a:buNone/>
            </a:pPr>
            <a:r>
              <a:rPr lang="en-US" altLang="en-US" sz="3600" dirty="0">
                <a:latin typeface="Bahnschrift SemiLight" pitchFamily="34" charset="0"/>
                <a:cs typeface="Arial" panose="020B0604020202020204" pitchFamily="34" charset="0"/>
              </a:rPr>
              <a:t>Brief synopsis of his life.</a:t>
            </a:r>
            <a:endParaRPr lang="en-US" altLang="en-US" sz="3600" dirty="0">
              <a:latin typeface="Bahnschrift SemiLight" pitchFamily="34" charset="0"/>
              <a:cs typeface="Times New Roman" panose="02020603050405020304" pitchFamily="18" charset="0"/>
            </a:endParaRPr>
          </a:p>
        </p:txBody>
      </p:sp>
      <p:sp>
        <p:nvSpPr>
          <p:cNvPr id="4" name="Content Placeholder 3"/>
          <p:cNvSpPr>
            <a:spLocks noGrp="1"/>
          </p:cNvSpPr>
          <p:nvPr>
            <p:ph sz="half" idx="2"/>
          </p:nvPr>
        </p:nvSpPr>
        <p:spPr>
          <a:xfrm>
            <a:off x="356802" y="2601157"/>
            <a:ext cx="4694023" cy="4021585"/>
          </a:xfrm>
        </p:spPr>
        <p:txBody>
          <a:bodyPr>
            <a:normAutofit fontScale="92500"/>
          </a:bodyPr>
          <a:lstStyle/>
          <a:p>
            <a:r>
              <a:rPr lang="en-US" dirty="0"/>
              <a:t>B.J. had General Electric produce the </a:t>
            </a:r>
            <a:r>
              <a:rPr lang="en-US" dirty="0" err="1"/>
              <a:t>Electroencephaloneuromentimpograph</a:t>
            </a:r>
            <a:r>
              <a:rPr lang="en-US" dirty="0"/>
              <a:t> housed in a copper shielded and grounded booth along with  the NCM and Keeler Polygraph used in criminal cases, as a “lie detector”. Electrodes were attached to skull, C-1,2 and afflicted organs looking for nerve blockage, which invariably emanated from the Upper Cervical region.</a:t>
            </a:r>
          </a:p>
        </p:txBody>
      </p:sp>
      <p:sp>
        <p:nvSpPr>
          <p:cNvPr id="3" name="Text Placeholder 2"/>
          <p:cNvSpPr>
            <a:spLocks noGrp="1"/>
          </p:cNvSpPr>
          <p:nvPr>
            <p:ph type="body" sz="quarter" idx="3"/>
          </p:nvPr>
        </p:nvSpPr>
        <p:spPr>
          <a:xfrm>
            <a:off x="4629150" y="203994"/>
            <a:ext cx="3887391" cy="823912"/>
          </a:xfrm>
        </p:spPr>
        <p:txBody>
          <a:bodyPr/>
          <a:lstStyle/>
          <a:p>
            <a:r>
              <a:rPr lang="en-US" b="0" dirty="0"/>
              <a:t>THE KNOWN MAN </a:t>
            </a:r>
            <a:r>
              <a:rPr lang="en-US" b="0" dirty="0" err="1"/>
              <a:t>vol</a:t>
            </a:r>
            <a:r>
              <a:rPr lang="en-US" b="0" dirty="0"/>
              <a:t> 19</a:t>
            </a:r>
            <a:endParaRPr lang="en-US" dirty="0"/>
          </a:p>
        </p:txBody>
      </p:sp>
      <p:pic>
        <p:nvPicPr>
          <p:cNvPr id="8" name="Picture 4" descr="BJ"/>
          <p:cNvPicPr>
            <a:picLocks noGrp="1" noChangeAspect="1" noChangeArrowheads="1"/>
          </p:cNvPicPr>
          <p:nvPr>
            <p:ph sz="quarter" idx="4"/>
          </p:nvPr>
        </p:nvPicPr>
        <p:blipFill rotWithShape="1">
          <a:blip r:embed="rId2" cstate="print">
            <a:extLst>
              <a:ext uri="{28A0092B-C50C-407E-A947-70E740481C1C}">
                <a14:useLocalDpi xmlns:a14="http://schemas.microsoft.com/office/drawing/2010/main" val="0"/>
              </a:ext>
            </a:extLst>
          </a:blip>
          <a:srcRect l="9993" t="7635" r="20000" b="57930"/>
          <a:stretch/>
        </p:blipFill>
        <p:spPr>
          <a:xfrm>
            <a:off x="5175937" y="1822622"/>
            <a:ext cx="3739110" cy="3371537"/>
          </a:xfrm>
          <a:noFill/>
          <a:extLst>
            <a:ext uri="{909E8E84-426E-40DD-AFC4-6F175D3DCCD1}">
              <a14:hiddenFill xmlns:a14="http://schemas.microsoft.com/office/drawing/2010/main">
                <a:solidFill>
                  <a:srgbClr val="FFFFFF"/>
                </a:solidFill>
              </a14:hiddenFill>
            </a:ext>
          </a:extLst>
        </p:spPr>
      </p:pic>
      <p:sp>
        <p:nvSpPr>
          <p:cNvPr id="7" name="Footer Placeholder 6"/>
          <p:cNvSpPr>
            <a:spLocks noGrp="1"/>
          </p:cNvSpPr>
          <p:nvPr>
            <p:ph type="ftr" sz="quarter" idx="11"/>
          </p:nvPr>
        </p:nvSpPr>
        <p:spPr/>
        <p:txBody>
          <a:bodyPr/>
          <a:lstStyle/>
          <a:p>
            <a:r>
              <a:rPr lang="en-US"/>
              <a:t>© 2020 Thomas Forest, D.C.</a:t>
            </a:r>
          </a:p>
        </p:txBody>
      </p:sp>
    </p:spTree>
    <p:extLst>
      <p:ext uri="{BB962C8B-B14F-4D97-AF65-F5344CB8AC3E}">
        <p14:creationId xmlns:p14="http://schemas.microsoft.com/office/powerpoint/2010/main" val="31792873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28600"/>
            <a:ext cx="8229600" cy="1189038"/>
          </a:xfrm>
        </p:spPr>
        <p:txBody>
          <a:bodyPr>
            <a:normAutofit fontScale="90000"/>
          </a:bodyPr>
          <a:lstStyle/>
          <a:p>
            <a:r>
              <a:rPr lang="en-US" dirty="0"/>
              <a:t>Close-up on fractured section of the spinal column giving a neurological comparison from both above &amp; below</a:t>
            </a:r>
          </a:p>
        </p:txBody>
      </p:sp>
      <p:pic>
        <p:nvPicPr>
          <p:cNvPr id="1026" name="Picture 2"/>
          <p:cNvPicPr>
            <a:picLocks noGrp="1" noChangeAspect="1" noChangeArrowheads="1"/>
          </p:cNvPicPr>
          <p:nvPr>
            <p:ph idx="1"/>
          </p:nvPr>
        </p:nvPicPr>
        <p:blipFill>
          <a:blip r:embed="rId2" cstate="print"/>
          <a:srcRect l="12500" t="13333" r="5000" b="13333"/>
          <a:stretch>
            <a:fillRect/>
          </a:stretch>
        </p:blipFill>
        <p:spPr bwMode="auto">
          <a:xfrm>
            <a:off x="2057400" y="2286000"/>
            <a:ext cx="5029200" cy="3352800"/>
          </a:xfrm>
          <a:prstGeom prst="rect">
            <a:avLst/>
          </a:prstGeom>
          <a:noFill/>
          <a:ln w="9525">
            <a:noFill/>
            <a:miter lim="800000"/>
            <a:headEnd/>
            <a:tailEnd/>
          </a:ln>
        </p:spPr>
      </p:pic>
      <p:sp>
        <p:nvSpPr>
          <p:cNvPr id="4" name="TextBox 3"/>
          <p:cNvSpPr txBox="1"/>
          <p:nvPr/>
        </p:nvSpPr>
        <p:spPr>
          <a:xfrm>
            <a:off x="2057400" y="5943600"/>
            <a:ext cx="5410200" cy="369332"/>
          </a:xfrm>
          <a:prstGeom prst="rect">
            <a:avLst/>
          </a:prstGeom>
          <a:noFill/>
        </p:spPr>
        <p:txBody>
          <a:bodyPr wrap="square" rtlCol="0">
            <a:spAutoFit/>
          </a:bodyPr>
          <a:lstStyle/>
          <a:p>
            <a:r>
              <a:rPr lang="en-US" dirty="0"/>
              <a:t>Note copper shielded and grounded wall in background </a:t>
            </a:r>
          </a:p>
        </p:txBody>
      </p:sp>
      <p:sp>
        <p:nvSpPr>
          <p:cNvPr id="5" name="Footer Placeholder 4"/>
          <p:cNvSpPr>
            <a:spLocks noGrp="1"/>
          </p:cNvSpPr>
          <p:nvPr>
            <p:ph type="ftr" sz="quarter" idx="11"/>
          </p:nvPr>
        </p:nvSpPr>
        <p:spPr/>
        <p:txBody>
          <a:bodyPr/>
          <a:lstStyle/>
          <a:p>
            <a:r>
              <a:rPr lang="en-US"/>
              <a:t>© 2020 Thomas Forest, D.C.</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a:t>Epigrams were plastered on the walls by B.J. to inspire and make one think!</a:t>
            </a:r>
          </a:p>
        </p:txBody>
      </p:sp>
      <p:sp>
        <p:nvSpPr>
          <p:cNvPr id="8" name="Content Placeholder 7"/>
          <p:cNvSpPr>
            <a:spLocks noGrp="1"/>
          </p:cNvSpPr>
          <p:nvPr>
            <p:ph idx="1"/>
          </p:nvPr>
        </p:nvSpPr>
        <p:spPr>
          <a:xfrm>
            <a:off x="457200" y="1828800"/>
            <a:ext cx="8229600" cy="4297363"/>
          </a:xfrm>
        </p:spPr>
        <p:txBody>
          <a:bodyPr/>
          <a:lstStyle/>
          <a:p>
            <a:r>
              <a:rPr lang="en-US" sz="2000" dirty="0">
                <a:latin typeface="Bahnschrift Condensed" pitchFamily="34" charset="0"/>
              </a:rPr>
              <a:t>Kites fly against the wind, not with it</a:t>
            </a:r>
            <a:r>
              <a:rPr lang="en-US" dirty="0"/>
              <a:t>.</a:t>
            </a:r>
          </a:p>
          <a:p>
            <a:r>
              <a:rPr lang="en-US" sz="2000" dirty="0"/>
              <a:t> </a:t>
            </a:r>
            <a:r>
              <a:rPr lang="en-US" sz="2000" dirty="0">
                <a:latin typeface="Bahnschrift Condensed" pitchFamily="34" charset="0"/>
              </a:rPr>
              <a:t>Throw away your wishbone, straighten up your backbone, stick out your jawbone, and go to it!</a:t>
            </a:r>
          </a:p>
          <a:p>
            <a:r>
              <a:rPr lang="en-US" sz="2000" dirty="0">
                <a:latin typeface="Bahnschrift Condensed" pitchFamily="34" charset="0"/>
              </a:rPr>
              <a:t>Only mints can make money without advertizing!</a:t>
            </a:r>
          </a:p>
          <a:p>
            <a:r>
              <a:rPr lang="en-US" sz="2000" dirty="0">
                <a:latin typeface="Bahnschrift Condensed" pitchFamily="34" charset="0"/>
              </a:rPr>
              <a:t>Where there is no vision, the people perish.</a:t>
            </a:r>
          </a:p>
          <a:p>
            <a:r>
              <a:rPr lang="en-US" sz="2000" dirty="0">
                <a:latin typeface="Bahnschrift Condensed" pitchFamily="34" charset="0"/>
              </a:rPr>
              <a:t>Many a man has the eyesight of a hawk and the vision of a clam.</a:t>
            </a:r>
          </a:p>
          <a:p>
            <a:r>
              <a:rPr lang="en-US" sz="2000" dirty="0">
                <a:latin typeface="Bahnschrift Condensed" pitchFamily="34" charset="0"/>
              </a:rPr>
              <a:t>Some seek greatness, some acquire it, and some have greatness thrust upon them.</a:t>
            </a:r>
          </a:p>
          <a:p>
            <a:r>
              <a:rPr lang="en-US" sz="2000" dirty="0">
                <a:latin typeface="Bahnschrift Condensed" pitchFamily="34" charset="0"/>
              </a:rPr>
              <a:t>Following the paths of least resistance is what makes rivers and men crooked.</a:t>
            </a:r>
          </a:p>
          <a:p>
            <a:r>
              <a:rPr lang="en-US" sz="2400" dirty="0">
                <a:latin typeface="Bahnschrift Condensed" pitchFamily="34" charset="0"/>
              </a:rPr>
              <a:t>RULE # 9 Don’t take yourself too damn seriously!</a:t>
            </a:r>
          </a:p>
        </p:txBody>
      </p:sp>
      <p:sp>
        <p:nvSpPr>
          <p:cNvPr id="4" name="Footer Placeholder 3"/>
          <p:cNvSpPr>
            <a:spLocks noGrp="1"/>
          </p:cNvSpPr>
          <p:nvPr>
            <p:ph type="ftr" sz="quarter" idx="11"/>
          </p:nvPr>
        </p:nvSpPr>
        <p:spPr/>
        <p:txBody>
          <a:bodyPr/>
          <a:lstStyle/>
          <a:p>
            <a:r>
              <a:rPr lang="en-US"/>
              <a:t>© 2020 Thomas Forest, D.C.</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941557" y="125731"/>
            <a:ext cx="4388193" cy="1628928"/>
          </a:xfrm>
        </p:spPr>
        <p:txBody>
          <a:bodyPr>
            <a:normAutofit/>
          </a:bodyPr>
          <a:lstStyle/>
          <a:p>
            <a:pPr eaLnBrk="1" hangingPunct="1">
              <a:defRPr/>
            </a:pPr>
            <a:r>
              <a:rPr lang="en-US" sz="2800" dirty="0"/>
              <a:t>Conversation between B.J and Dr. Mayo</a:t>
            </a:r>
          </a:p>
        </p:txBody>
      </p:sp>
      <p:sp>
        <p:nvSpPr>
          <p:cNvPr id="89091" name="Rectangle 3"/>
          <p:cNvSpPr>
            <a:spLocks noGrp="1" noChangeArrowheads="1"/>
          </p:cNvSpPr>
          <p:nvPr>
            <p:ph idx="1"/>
          </p:nvPr>
        </p:nvSpPr>
        <p:spPr>
          <a:xfrm>
            <a:off x="1079671" y="2119184"/>
            <a:ext cx="6908972" cy="4411363"/>
          </a:xfrm>
        </p:spPr>
        <p:txBody>
          <a:bodyPr>
            <a:normAutofit fontScale="92500" lnSpcReduction="10000"/>
          </a:bodyPr>
          <a:lstStyle/>
          <a:p>
            <a:pPr marL="0" indent="0">
              <a:buNone/>
              <a:defRPr/>
            </a:pPr>
            <a:r>
              <a:rPr lang="en-US" altLang="en-US" sz="2100" dirty="0">
                <a:cs typeface="Times New Roman" panose="02020603050405020304" pitchFamily="18" charset="0"/>
              </a:rPr>
              <a:t>In the early 20</a:t>
            </a:r>
            <a:r>
              <a:rPr lang="en-US" altLang="en-US" sz="2100" baseline="30000" dirty="0">
                <a:cs typeface="Times New Roman" panose="02020603050405020304" pitchFamily="18" charset="0"/>
              </a:rPr>
              <a:t>th</a:t>
            </a:r>
            <a:r>
              <a:rPr lang="en-US" altLang="en-US" sz="2100" dirty="0">
                <a:cs typeface="Times New Roman" panose="02020603050405020304" pitchFamily="18" charset="0"/>
              </a:rPr>
              <a:t> century, Dr. Charles Mayo, physician, surgeon, and co-founder of the famed Mayo Brothers Clinic in Rochester, Minnesota, brought his wife for treatment to the Dr. B.J. Palmer Chiropractic Research Clinic in Davenport, Iowa. </a:t>
            </a:r>
          </a:p>
          <a:p>
            <a:pPr marL="0" indent="0">
              <a:buNone/>
              <a:defRPr/>
            </a:pPr>
            <a:r>
              <a:rPr lang="en-US" altLang="en-US" sz="2100" dirty="0">
                <a:cs typeface="Times New Roman" panose="02020603050405020304" pitchFamily="18" charset="0"/>
              </a:rPr>
              <a:t>Dr. Mayo had taken his wife to other physicians, including doctors in Europe, all distinguished diagnosticians and specialists.</a:t>
            </a:r>
          </a:p>
          <a:p>
            <a:pPr marL="0" indent="0">
              <a:buNone/>
              <a:defRPr/>
            </a:pPr>
            <a:r>
              <a:rPr lang="en-US" sz="2000" dirty="0"/>
              <a:t>Mrs. Mayo received chiropractic care for several months and went home well.  Dr. Mayo stated that it was impossible for her to get well with what Palmer did, yet he also admitted she was well.</a:t>
            </a:r>
          </a:p>
          <a:p>
            <a:pPr marL="0" indent="0">
              <a:buNone/>
              <a:defRPr/>
            </a:pPr>
            <a:r>
              <a:rPr lang="en-US" sz="2000" dirty="0"/>
              <a:t>Although Dr. “Charlie” Mayo passed on in 1939, 60-80% of the patients entering the B.J. Palmer Research Clinic were referred by “someone” on the staff of Mayo Clinic.</a:t>
            </a:r>
          </a:p>
          <a:p>
            <a:pPr>
              <a:defRPr/>
            </a:pPr>
            <a:r>
              <a:rPr lang="en-US" sz="1400" dirty="0"/>
              <a:t>Source: L. Ted </a:t>
            </a:r>
            <a:r>
              <a:rPr lang="en-US" sz="1400" dirty="0" err="1"/>
              <a:t>Frigard</a:t>
            </a:r>
            <a:r>
              <a:rPr lang="en-US" sz="1400" dirty="0"/>
              <a:t>, D.C., Beverly Hills, CA</a:t>
            </a:r>
          </a:p>
          <a:p>
            <a:pPr>
              <a:defRPr/>
            </a:pPr>
            <a:r>
              <a:rPr lang="en-US" sz="1400" dirty="0"/>
              <a:t>1) BJ Palmer, D.C., </a:t>
            </a:r>
            <a:r>
              <a:rPr lang="en-US" sz="1400" dirty="0" err="1"/>
              <a:t>PhC</a:t>
            </a:r>
            <a:r>
              <a:rPr lang="en-US" sz="1400" dirty="0"/>
              <a:t> Volume XXXII</a:t>
            </a:r>
          </a:p>
          <a:p>
            <a:pPr>
              <a:defRPr/>
            </a:pPr>
            <a:r>
              <a:rPr lang="en-US" sz="1400" dirty="0"/>
              <a:t>2) PL </a:t>
            </a:r>
            <a:r>
              <a:rPr lang="en-US" sz="1400" dirty="0" err="1"/>
              <a:t>Poulsen</a:t>
            </a:r>
            <a:r>
              <a:rPr lang="en-US" sz="1400" dirty="0"/>
              <a:t>, D.C. Personal account</a:t>
            </a:r>
          </a:p>
          <a:p>
            <a:pPr marL="0" indent="0">
              <a:buNone/>
              <a:defRPr/>
            </a:pPr>
            <a:endParaRPr lang="en-US" altLang="en-US" sz="2100" dirty="0">
              <a:cs typeface="Times New Roman" panose="02020603050405020304" pitchFamily="18" charset="0"/>
            </a:endParaRPr>
          </a:p>
        </p:txBody>
      </p:sp>
      <p:sp>
        <p:nvSpPr>
          <p:cNvPr id="2" name="AutoShape 2" descr="Image result for dr. charles mayo quotes"/>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Image result for dr. charles mayo quot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36648" y="160339"/>
            <a:ext cx="1691009" cy="18788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https://scontent.xx.fbcdn.net/v/t1.0-9/14034912_890262147775055_6720180922791391289_n.jpg?oh=40d269952bdcc178131a45ad9e96dc28&amp;oe=5899D175"/>
          <p:cNvPicPr/>
          <p:nvPr/>
        </p:nvPicPr>
        <p:blipFill rotWithShape="1">
          <a:blip r:embed="rId3" cstate="print">
            <a:extLst>
              <a:ext uri="{28A0092B-C50C-407E-A947-70E740481C1C}">
                <a14:useLocalDpi xmlns:a14="http://schemas.microsoft.com/office/drawing/2010/main" val="0"/>
              </a:ext>
            </a:extLst>
          </a:blip>
          <a:srcRect l="28262" t="4867" r="28962" b="50372"/>
          <a:stretch/>
        </p:blipFill>
        <p:spPr bwMode="auto">
          <a:xfrm>
            <a:off x="452181" y="125731"/>
            <a:ext cx="1489376" cy="1913506"/>
          </a:xfrm>
          <a:prstGeom prst="rect">
            <a:avLst/>
          </a:prstGeom>
          <a:noFill/>
          <a:ln>
            <a:noFill/>
          </a:ln>
        </p:spPr>
      </p:pic>
      <p:sp>
        <p:nvSpPr>
          <p:cNvPr id="7" name="Footer Placeholder 6"/>
          <p:cNvSpPr>
            <a:spLocks noGrp="1"/>
          </p:cNvSpPr>
          <p:nvPr>
            <p:ph type="ftr" sz="quarter" idx="11"/>
          </p:nvPr>
        </p:nvSpPr>
        <p:spPr/>
        <p:txBody>
          <a:bodyPr/>
          <a:lstStyle/>
          <a:p>
            <a:r>
              <a:rPr lang="en-US"/>
              <a:t>© 2020 Thomas Forest, D.C.</a:t>
            </a:r>
          </a:p>
        </p:txBody>
      </p:sp>
    </p:spTree>
    <p:extLst>
      <p:ext uri="{BB962C8B-B14F-4D97-AF65-F5344CB8AC3E}">
        <p14:creationId xmlns:p14="http://schemas.microsoft.com/office/powerpoint/2010/main" val="35733259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60438"/>
          </a:xfrm>
        </p:spPr>
        <p:txBody>
          <a:bodyPr>
            <a:normAutofit fontScale="90000"/>
          </a:bodyPr>
          <a:lstStyle/>
          <a:p>
            <a:r>
              <a:rPr lang="en-US" sz="3100" b="1" dirty="0"/>
              <a:t>ALL SUBLUXATIONS ARE MISALIGNMENTS, BUT NOT</a:t>
            </a:r>
            <a:br>
              <a:rPr lang="en-US" sz="3100" b="1" dirty="0"/>
            </a:br>
            <a:r>
              <a:rPr lang="en-US" sz="3100" b="1" dirty="0"/>
              <a:t>ALL MISALIGNMENTS ARE SUBLUXATIONS</a:t>
            </a:r>
            <a:br>
              <a:rPr lang="en-US" b="1" dirty="0"/>
            </a:br>
            <a:endParaRPr lang="en-US" dirty="0"/>
          </a:p>
        </p:txBody>
      </p:sp>
      <p:sp>
        <p:nvSpPr>
          <p:cNvPr id="3" name="Content Placeholder 2"/>
          <p:cNvSpPr>
            <a:spLocks noGrp="1"/>
          </p:cNvSpPr>
          <p:nvPr>
            <p:ph idx="1"/>
          </p:nvPr>
        </p:nvSpPr>
        <p:spPr>
          <a:xfrm>
            <a:off x="628650" y="1683475"/>
            <a:ext cx="7886700" cy="5555525"/>
          </a:xfrm>
        </p:spPr>
        <p:txBody>
          <a:bodyPr>
            <a:normAutofit/>
          </a:bodyPr>
          <a:lstStyle/>
          <a:p>
            <a:pPr>
              <a:buNone/>
            </a:pPr>
            <a:r>
              <a:rPr lang="en-US" sz="2400" b="1" dirty="0"/>
              <a:t>THE SPECIFIC ADJUSTMENT - WHAT DO WE MEAN BY “HOLE IN ONE”?</a:t>
            </a:r>
          </a:p>
          <a:p>
            <a:pPr>
              <a:buNone/>
            </a:pPr>
            <a:r>
              <a:rPr lang="en-US" sz="2400" dirty="0"/>
              <a:t>1. One ADJUSTMENT, one place, having a staying-put value</a:t>
            </a:r>
          </a:p>
          <a:p>
            <a:pPr>
              <a:buNone/>
            </a:pPr>
            <a:r>
              <a:rPr lang="en-US" sz="2400" dirty="0"/>
              <a:t>     (“the adjustment with that extra something”) covering</a:t>
            </a:r>
          </a:p>
          <a:p>
            <a:pPr>
              <a:buNone/>
            </a:pPr>
            <a:r>
              <a:rPr lang="en-US" sz="2400" dirty="0"/>
              <a:t>      several days or weeks; rather than many “adjustments,”</a:t>
            </a:r>
          </a:p>
          <a:p>
            <a:pPr>
              <a:buNone/>
            </a:pPr>
            <a:r>
              <a:rPr lang="en-US" sz="2400" dirty="0"/>
              <a:t>       many places, daily, few of which stay put 24 hours.</a:t>
            </a:r>
          </a:p>
          <a:p>
            <a:pPr>
              <a:buNone/>
            </a:pPr>
            <a:r>
              <a:rPr lang="en-US" sz="2400" dirty="0"/>
              <a:t>2. One continuous flow of mental impulses, covering a continuous flow for days or weeks.</a:t>
            </a:r>
          </a:p>
        </p:txBody>
      </p:sp>
      <p:sp>
        <p:nvSpPr>
          <p:cNvPr id="4" name="Footer Placeholder 3"/>
          <p:cNvSpPr>
            <a:spLocks noGrp="1"/>
          </p:cNvSpPr>
          <p:nvPr>
            <p:ph type="ftr" sz="quarter" idx="11"/>
          </p:nvPr>
        </p:nvSpPr>
        <p:spPr/>
        <p:txBody>
          <a:bodyPr/>
          <a:lstStyle/>
          <a:p>
            <a:r>
              <a:rPr lang="en-US"/>
              <a:t>© 2020 Thomas Forest, D.C.</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1"/>
            <a:ext cx="2775990" cy="2205681"/>
          </a:xfrm>
        </p:spPr>
        <p:txBody>
          <a:bodyPr>
            <a:normAutofit fontScale="90000"/>
          </a:bodyPr>
          <a:lstStyle/>
          <a:p>
            <a:r>
              <a:rPr lang="en-US" sz="2000" dirty="0"/>
              <a:t>B.J. used the term ‘thot flashes’ regarding ideas which came to you when you were most at peace, but if not written down and acted upon, then ideas seem to stop coming, much like writer’s block.</a:t>
            </a:r>
          </a:p>
        </p:txBody>
      </p:sp>
      <p:sp>
        <p:nvSpPr>
          <p:cNvPr id="6" name="AutoShape 4" descr="Image result for B.J. Palmer's Remington typewriter"/>
          <p:cNvSpPr>
            <a:spLocks noGrp="1" noChangeAspect="1" noChangeArrowheads="1"/>
          </p:cNvSpPr>
          <p:nvPr>
            <p:ph idx="1"/>
          </p:nvPr>
        </p:nvSpPr>
        <p:spPr bwMode="auto">
          <a:xfrm>
            <a:off x="3905927" y="832967"/>
            <a:ext cx="4629150" cy="4873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92500" lnSpcReduction="20000"/>
          </a:bodyPr>
          <a:lstStyle/>
          <a:p>
            <a:r>
              <a:rPr lang="en-US" dirty="0"/>
              <a:t>B.J. discovered that when typing as he removed the paper from the typewriter, he’d lose his train of thought. So he had Remington Typewriter Company makes him a one of a kind model with a ream of paper attached so there would be no disruptions of the ‘thot flashes’. Here are the results of B.J.’s genius:</a:t>
            </a:r>
          </a:p>
        </p:txBody>
      </p:sp>
      <p:sp>
        <p:nvSpPr>
          <p:cNvPr id="5" name="AutoShape 2" descr="Image result for B.J. Palmer's Remington typewriter"/>
          <p:cNvSpPr>
            <a:spLocks noGrp="1" noChangeAspect="1" noChangeArrowheads="1"/>
          </p:cNvSpPr>
          <p:nvPr>
            <p:ph type="body" sz="half" idx="2"/>
          </p:nvPr>
        </p:nvSpPr>
        <p:spPr bwMode="auto">
          <a:xfrm>
            <a:off x="861742" y="6915905"/>
            <a:ext cx="2034329" cy="26292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30" name="Picture 6" descr="Image result for B.J. Palmer's Remington typewrit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5892" y="3188044"/>
            <a:ext cx="3089685" cy="2312747"/>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6"/>
          <p:cNvSpPr>
            <a:spLocks noGrp="1"/>
          </p:cNvSpPr>
          <p:nvPr>
            <p:ph type="ftr" sz="quarter" idx="11"/>
          </p:nvPr>
        </p:nvSpPr>
        <p:spPr/>
        <p:txBody>
          <a:bodyPr/>
          <a:lstStyle/>
          <a:p>
            <a:r>
              <a:rPr lang="en-US"/>
              <a:t>© 2020 Thomas Forest, D.C.</a:t>
            </a:r>
          </a:p>
        </p:txBody>
      </p:sp>
    </p:spTree>
    <p:extLst>
      <p:ext uri="{BB962C8B-B14F-4D97-AF65-F5344CB8AC3E}">
        <p14:creationId xmlns:p14="http://schemas.microsoft.com/office/powerpoint/2010/main" val="23487180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86498"/>
            <a:ext cx="7886700" cy="6493476"/>
          </a:xfrm>
        </p:spPr>
        <p:txBody>
          <a:bodyPr>
            <a:normAutofit/>
          </a:bodyPr>
          <a:lstStyle/>
          <a:p>
            <a:pPr marL="0" indent="0">
              <a:buNone/>
            </a:pPr>
            <a:r>
              <a:rPr lang="en-US" sz="1600" b="1" dirty="0">
                <a:solidFill>
                  <a:srgbClr val="FF0000"/>
                </a:solidFill>
              </a:rPr>
              <a:t>Authored 26 Green Books </a:t>
            </a:r>
            <a:r>
              <a:rPr lang="en-US" sz="1600" b="1" dirty="0"/>
              <a:t>on the science, philosophy, and art of chiropractic:</a:t>
            </a:r>
          </a:p>
          <a:p>
            <a:pPr marL="342900" indent="-342900">
              <a:buFont typeface="+mj-lt"/>
              <a:buAutoNum type="arabicPeriod"/>
            </a:pPr>
            <a:r>
              <a:rPr lang="en-US" sz="1200" dirty="0"/>
              <a:t>Vol 1 -Science of Chiropractic Its Principles and Philosophies by </a:t>
            </a:r>
            <a:r>
              <a:rPr lang="es-ES" sz="1200" dirty="0"/>
              <a:t>B. J. PALMER, D. C.C. 1920</a:t>
            </a:r>
          </a:p>
          <a:p>
            <a:pPr marL="342900" indent="-342900">
              <a:buFont typeface="+mj-lt"/>
              <a:buAutoNum type="arabicPeriod"/>
            </a:pPr>
            <a:r>
              <a:rPr lang="en-US" sz="1200" dirty="0"/>
              <a:t>Vol 2 -The Science of Chiropractic 1920</a:t>
            </a:r>
          </a:p>
          <a:p>
            <a:pPr marL="342900" indent="-342900">
              <a:buAutoNum type="arabicPeriod" startAt="3"/>
            </a:pPr>
            <a:r>
              <a:rPr lang="en-US" sz="1200" dirty="0"/>
              <a:t>Vol 3- The Philosophy and Principles of Chiropractic Adjustments 1911</a:t>
            </a:r>
          </a:p>
          <a:p>
            <a:pPr marL="342900" indent="-342900">
              <a:buAutoNum type="arabicPeriod" startAt="3"/>
            </a:pPr>
            <a:r>
              <a:rPr lang="en-US" sz="1200" dirty="0"/>
              <a:t>Vol 4- The Philosophy of Chiropractic 1908</a:t>
            </a:r>
          </a:p>
          <a:p>
            <a:pPr marL="342900" indent="-342900">
              <a:buFont typeface="Arial" panose="020B0604020202020204" pitchFamily="34" charset="0"/>
              <a:buAutoNum type="arabicPeriod" startAt="3"/>
            </a:pPr>
            <a:r>
              <a:rPr lang="en-US" sz="1200" dirty="0"/>
              <a:t>Vol 5 - The Philosophy of Chiropractic 1920</a:t>
            </a:r>
          </a:p>
          <a:p>
            <a:pPr marL="342900" indent="-342900">
              <a:buFont typeface="Arial" panose="020B0604020202020204" pitchFamily="34" charset="0"/>
              <a:buAutoNum type="arabicPeriod" startAt="3"/>
            </a:pPr>
            <a:r>
              <a:rPr lang="en-US" sz="1200" dirty="0"/>
              <a:t>Vol 6 -The Philosophy, Science and Art of Chiropractic Nerve Tracing 1911</a:t>
            </a:r>
          </a:p>
          <a:p>
            <a:pPr marL="342900" indent="-342900">
              <a:buFont typeface="Arial" panose="020B0604020202020204" pitchFamily="34" charset="0"/>
              <a:buAutoNum type="arabicPeriod" startAt="3"/>
            </a:pPr>
            <a:r>
              <a:rPr lang="en-US" sz="1200" dirty="0"/>
              <a:t>Vol 13 -THE PALMER TECHNIQUE OF CHIROPRACTIC 1920 </a:t>
            </a:r>
          </a:p>
          <a:p>
            <a:pPr marL="342900" indent="-342900">
              <a:buFont typeface="Arial" panose="020B0604020202020204" pitchFamily="34" charset="0"/>
              <a:buAutoNum type="arabicPeriod" startAt="3"/>
            </a:pPr>
            <a:r>
              <a:rPr lang="en-US" sz="1200" b="1" i="1" dirty="0"/>
              <a:t>Vol  18 -The </a:t>
            </a:r>
            <a:r>
              <a:rPr lang="en-US" sz="1200" b="1" dirty="0"/>
              <a:t>Subluxation Specific—</a:t>
            </a:r>
            <a:r>
              <a:rPr lang="en-US" sz="1200" b="1" i="1" dirty="0"/>
              <a:t>The </a:t>
            </a:r>
            <a:r>
              <a:rPr lang="en-US" sz="1200" b="1" dirty="0"/>
              <a:t>Adjustment Specific 1934 </a:t>
            </a:r>
          </a:p>
          <a:p>
            <a:pPr marL="342900" indent="-342900">
              <a:buFont typeface="Arial" panose="020B0604020202020204" pitchFamily="34" charset="0"/>
              <a:buAutoNum type="arabicPeriod" startAt="3"/>
            </a:pPr>
            <a:r>
              <a:rPr lang="en-US" sz="1200" b="1" dirty="0"/>
              <a:t>Vol 19 THE KNOWN MAN 1936 </a:t>
            </a:r>
          </a:p>
          <a:p>
            <a:pPr marL="342900" indent="-342900">
              <a:buFont typeface="Arial" panose="020B0604020202020204" pitchFamily="34" charset="0"/>
              <a:buAutoNum type="arabicPeriod" startAt="3"/>
            </a:pPr>
            <a:r>
              <a:rPr lang="en-US" sz="1200" b="1" dirty="0"/>
              <a:t>Vol 20-Precise, Posture-Constant, </a:t>
            </a:r>
            <a:r>
              <a:rPr lang="en-US" sz="1200" b="1" dirty="0" err="1"/>
              <a:t>Spinograph</a:t>
            </a:r>
            <a:r>
              <a:rPr lang="en-US" sz="1200" b="1" dirty="0"/>
              <a:t>, Comparative Graphs 1938 </a:t>
            </a:r>
          </a:p>
          <a:p>
            <a:pPr marL="342900" indent="-342900">
              <a:buFont typeface="Arial" panose="020B0604020202020204" pitchFamily="34" charset="0"/>
              <a:buAutoNum type="arabicPeriod" startAt="3"/>
            </a:pPr>
            <a:r>
              <a:rPr lang="en-US" sz="1200" b="1" dirty="0"/>
              <a:t>Vol 22 -THE BIGNESS OF THE FELLOW WITHIN 1949 </a:t>
            </a:r>
          </a:p>
          <a:p>
            <a:pPr marL="342900" indent="-342900">
              <a:buFont typeface="Arial" panose="020B0604020202020204" pitchFamily="34" charset="0"/>
              <a:buAutoNum type="arabicPeriod" startAt="3"/>
            </a:pPr>
            <a:r>
              <a:rPr lang="en-US" sz="1200" dirty="0"/>
              <a:t>Vol 23-UP FROM BELOW THE BOTTOM 1950  </a:t>
            </a:r>
          </a:p>
          <a:p>
            <a:pPr marL="342900" indent="-342900">
              <a:buFont typeface="Arial" panose="020B0604020202020204" pitchFamily="34" charset="0"/>
              <a:buAutoNum type="arabicPeriod" startAt="3"/>
            </a:pPr>
            <a:r>
              <a:rPr lang="en-US" sz="1200" dirty="0"/>
              <a:t>Vol 24 -FIGHT TO CLIMB 1950 </a:t>
            </a:r>
          </a:p>
          <a:p>
            <a:pPr marL="342900" indent="-342900">
              <a:buFont typeface="Arial" panose="020B0604020202020204" pitchFamily="34" charset="0"/>
              <a:buAutoNum type="arabicPeriod" startAt="3"/>
            </a:pPr>
            <a:r>
              <a:rPr lang="en-US" sz="1200" b="1" dirty="0"/>
              <a:t>Vol 25-CHIROPRACTIC CLINICAL CONTROLLED RESEARCH 1951 </a:t>
            </a:r>
          </a:p>
          <a:p>
            <a:pPr marL="342900" indent="-342900">
              <a:buFont typeface="Arial" panose="020B0604020202020204" pitchFamily="34" charset="0"/>
              <a:buAutoNum type="arabicPeriod" startAt="3"/>
            </a:pPr>
            <a:r>
              <a:rPr lang="en-US" sz="1200" dirty="0"/>
              <a:t>Vol 26- CONFLICTS CLARIFY 1951 </a:t>
            </a:r>
          </a:p>
          <a:p>
            <a:pPr marL="342900" indent="-342900">
              <a:buFont typeface="Arial" panose="020B0604020202020204" pitchFamily="34" charset="0"/>
              <a:buAutoNum type="arabicPeriod" startAt="3"/>
            </a:pPr>
            <a:r>
              <a:rPr lang="en-US" sz="1200" dirty="0"/>
              <a:t>Vol 27- HISTORY REPEATS 1951 </a:t>
            </a:r>
          </a:p>
          <a:p>
            <a:pPr marL="342900" indent="-342900">
              <a:buFont typeface="Arial" panose="020B0604020202020204" pitchFamily="34" charset="0"/>
              <a:buAutoNum type="arabicPeriod" startAt="3"/>
            </a:pPr>
            <a:r>
              <a:rPr lang="en-US" sz="1200" b="1" dirty="0"/>
              <a:t>Vol 28- “ANSWERS” 1952 </a:t>
            </a:r>
          </a:p>
          <a:p>
            <a:pPr marL="342900" indent="-342900">
              <a:buFont typeface="Arial" panose="020B0604020202020204" pitchFamily="34" charset="0"/>
              <a:buAutoNum type="arabicPeriod" startAt="3"/>
            </a:pPr>
            <a:r>
              <a:rPr lang="en-US" sz="1200" dirty="0"/>
              <a:t>Vol 29-UPSIDE DOWN AND RIGHT SIDE UP </a:t>
            </a:r>
            <a:r>
              <a:rPr lang="en-US" sz="1200" i="1" dirty="0"/>
              <a:t>with </a:t>
            </a:r>
            <a:r>
              <a:rPr lang="en-US" sz="1200" dirty="0"/>
              <a:t>B.J. 1953                                   23. </a:t>
            </a:r>
            <a:r>
              <a:rPr lang="en-US" sz="1200" dirty="0" err="1"/>
              <a:t>Vol</a:t>
            </a:r>
            <a:r>
              <a:rPr lang="en-US" sz="1200" dirty="0"/>
              <a:t> 36 PALMER’S LAWS OF LIFE 1958</a:t>
            </a:r>
          </a:p>
          <a:p>
            <a:pPr marL="342900" indent="-342900">
              <a:buFont typeface="Arial" panose="020B0604020202020204" pitchFamily="34" charset="0"/>
              <a:buAutoNum type="arabicPeriod" startAt="3"/>
            </a:pPr>
            <a:r>
              <a:rPr lang="en-US" sz="1200" dirty="0"/>
              <a:t>Vol 32-CHIROPRACTIC PHILOSOPHY, SCIENCE AND ART 1955                             24. Vol 37- THE GLORY OF GOING ON 1961</a:t>
            </a:r>
          </a:p>
          <a:p>
            <a:pPr marL="342900" indent="-342900">
              <a:buFont typeface="Arial" panose="020B0604020202020204" pitchFamily="34" charset="0"/>
              <a:buAutoNum type="arabicPeriod" startAt="3"/>
            </a:pPr>
            <a:r>
              <a:rPr lang="en-US" sz="1200" dirty="0"/>
              <a:t>Vol 33- FAME </a:t>
            </a:r>
            <a:r>
              <a:rPr lang="en-US" sz="1200" i="1" dirty="0"/>
              <a:t>and </a:t>
            </a:r>
            <a:r>
              <a:rPr lang="en-US" sz="1200" dirty="0"/>
              <a:t>FORTUNE </a:t>
            </a:r>
            <a:r>
              <a:rPr lang="en-US" sz="1200" i="1" dirty="0"/>
              <a:t>and </a:t>
            </a:r>
            <a:r>
              <a:rPr lang="en-US" sz="1200" dirty="0"/>
              <a:t>HOW TO ATTAIN IT 1955                                  25. Vol 38-THE GREAT DIVIDE 1961</a:t>
            </a:r>
          </a:p>
          <a:p>
            <a:pPr marL="342900" indent="-342900">
              <a:buFont typeface="Arial" panose="020B0604020202020204" pitchFamily="34" charset="0"/>
              <a:buAutoNum type="arabicPeriod" startAt="3"/>
            </a:pPr>
            <a:r>
              <a:rPr lang="en-US" sz="1200" dirty="0"/>
              <a:t>Vol 34- EVOLUTION OR REVOLUTION 1957                                                           26. Vol 39- OUR MASTERPIECE 1961</a:t>
            </a:r>
          </a:p>
          <a:p>
            <a:pPr marL="342900" indent="-342900">
              <a:buFont typeface="Arial" panose="020B0604020202020204" pitchFamily="34" charset="0"/>
              <a:buAutoNum type="arabicPeriod" startAt="3"/>
            </a:pPr>
            <a:r>
              <a:rPr lang="en-US" sz="1200" dirty="0" err="1"/>
              <a:t>Vol</a:t>
            </a:r>
            <a:r>
              <a:rPr lang="en-US" sz="1200" dirty="0"/>
              <a:t> 35- HISTORY IN THE MAKING 1957                                                                   (</a:t>
            </a:r>
            <a:r>
              <a:rPr lang="en-US" sz="1200" b="1" dirty="0"/>
              <a:t>Bold print are must reads</a:t>
            </a:r>
            <a:r>
              <a:rPr lang="en-US" sz="1200" dirty="0"/>
              <a:t>)</a:t>
            </a:r>
          </a:p>
          <a:p>
            <a:pPr marL="0" indent="0">
              <a:buNone/>
            </a:pPr>
            <a:endParaRPr lang="en-US" sz="1400" dirty="0"/>
          </a:p>
          <a:p>
            <a:pPr marL="342900" indent="-342900">
              <a:buFont typeface="Arial" panose="020B0604020202020204" pitchFamily="34" charset="0"/>
              <a:buAutoNum type="arabicPeriod" startAt="3"/>
            </a:pPr>
            <a:endParaRPr lang="en-US" sz="1400" dirty="0"/>
          </a:p>
          <a:p>
            <a:pPr marL="342900" indent="-342900">
              <a:buAutoNum type="arabicPeriod" startAt="3"/>
            </a:pPr>
            <a:endParaRPr lang="en-US" sz="1400" dirty="0"/>
          </a:p>
          <a:p>
            <a:pPr marL="342900" indent="-342900">
              <a:buAutoNum type="arabicPeriod" startAt="3"/>
            </a:pPr>
            <a:endParaRPr lang="en-US" sz="1400" dirty="0"/>
          </a:p>
        </p:txBody>
      </p:sp>
      <p:pic>
        <p:nvPicPr>
          <p:cNvPr id="4" name="Picture 3" descr="https://scontent.xx.fbcdn.net/v/t1.0-9/14141658_894409470693656_4840670889763562600_n.jpg?oh=a1b539f173821d513e028fd4d6484b15&amp;oe=5862AFF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200" y="609600"/>
            <a:ext cx="2514600" cy="3120945"/>
          </a:xfrm>
          <a:prstGeom prst="rect">
            <a:avLst/>
          </a:prstGeom>
          <a:noFill/>
          <a:ln>
            <a:noFill/>
          </a:ln>
        </p:spPr>
      </p:pic>
      <p:sp>
        <p:nvSpPr>
          <p:cNvPr id="5" name="TextBox 4"/>
          <p:cNvSpPr txBox="1"/>
          <p:nvPr/>
        </p:nvSpPr>
        <p:spPr>
          <a:xfrm>
            <a:off x="5791200" y="3657600"/>
            <a:ext cx="2438401" cy="369332"/>
          </a:xfrm>
          <a:prstGeom prst="rect">
            <a:avLst/>
          </a:prstGeom>
          <a:noFill/>
        </p:spPr>
        <p:txBody>
          <a:bodyPr wrap="square" rtlCol="0">
            <a:spAutoFit/>
          </a:bodyPr>
          <a:lstStyle/>
          <a:p>
            <a:r>
              <a:rPr lang="en-US" dirty="0"/>
              <a:t>B.J. Palmer, the Author</a:t>
            </a:r>
          </a:p>
        </p:txBody>
      </p:sp>
      <p:sp>
        <p:nvSpPr>
          <p:cNvPr id="6" name="Footer Placeholder 5"/>
          <p:cNvSpPr>
            <a:spLocks noGrp="1"/>
          </p:cNvSpPr>
          <p:nvPr>
            <p:ph type="ftr" sz="quarter" idx="11"/>
          </p:nvPr>
        </p:nvSpPr>
        <p:spPr/>
        <p:txBody>
          <a:bodyPr/>
          <a:lstStyle/>
          <a:p>
            <a:r>
              <a:rPr lang="en-US"/>
              <a:t>© 2020 Thomas Forest, D.C.</a:t>
            </a:r>
          </a:p>
        </p:txBody>
      </p:sp>
    </p:spTree>
    <p:extLst>
      <p:ext uri="{BB962C8B-B14F-4D97-AF65-F5344CB8AC3E}">
        <p14:creationId xmlns:p14="http://schemas.microsoft.com/office/powerpoint/2010/main" val="2091818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Blair seminars</a:t>
            </a:r>
            <a:br>
              <a:rPr lang="en-US" dirty="0"/>
            </a:br>
            <a:br>
              <a:rPr lang="en-US" dirty="0"/>
            </a:br>
            <a:r>
              <a:rPr lang="en-US" sz="3100" dirty="0"/>
              <a:t>hour 1</a:t>
            </a:r>
          </a:p>
        </p:txBody>
      </p:sp>
      <p:sp>
        <p:nvSpPr>
          <p:cNvPr id="3" name="Subtitle 2"/>
          <p:cNvSpPr>
            <a:spLocks noGrp="1"/>
          </p:cNvSpPr>
          <p:nvPr>
            <p:ph type="subTitle" idx="1"/>
          </p:nvPr>
        </p:nvSpPr>
        <p:spPr/>
        <p:txBody>
          <a:bodyPr>
            <a:normAutofit fontScale="70000" lnSpcReduction="20000"/>
          </a:bodyPr>
          <a:lstStyle/>
          <a:p>
            <a:endParaRPr lang="en-US" dirty="0"/>
          </a:p>
          <a:p>
            <a:r>
              <a:rPr lang="en-US" dirty="0"/>
              <a:t>The slides are properties of</a:t>
            </a:r>
          </a:p>
          <a:p>
            <a:r>
              <a:rPr lang="en-US" dirty="0"/>
              <a:t>Dr. </a:t>
            </a:r>
            <a:r>
              <a:rPr lang="en-US"/>
              <a:t>Thomas Forest &amp; Dr Jeff Hannah</a:t>
            </a:r>
            <a:endParaRPr lang="en-US" dirty="0"/>
          </a:p>
          <a:p>
            <a:r>
              <a:rPr lang="en-US" dirty="0"/>
              <a:t>Certified Advanced Blair Instructor</a:t>
            </a:r>
          </a:p>
          <a:p>
            <a:r>
              <a:rPr lang="en-US" b="1" dirty="0"/>
              <a:t>They are not to be copied nor distributed</a:t>
            </a:r>
          </a:p>
        </p:txBody>
      </p:sp>
      <p:sp>
        <p:nvSpPr>
          <p:cNvPr id="4" name="Footer Placeholder 3"/>
          <p:cNvSpPr>
            <a:spLocks noGrp="1"/>
          </p:cNvSpPr>
          <p:nvPr>
            <p:ph type="ftr" sz="quarter" idx="11"/>
          </p:nvPr>
        </p:nvSpPr>
        <p:spPr/>
        <p:txBody>
          <a:bodyPr/>
          <a:lstStyle/>
          <a:p>
            <a:r>
              <a:rPr lang="en-US"/>
              <a:t>© 2020 Thomas Forest, D.C.</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Users\TOM\AppData\Local\Microsoft\Windows\INetCache\Content.Outlook\GLFZSCBJ\Bobby4.jpg"/>
          <p:cNvPicPr>
            <a:picLocks noGrp="1"/>
          </p:cNvPicPr>
          <p:nvPr>
            <p:ph idx="1"/>
          </p:nvPr>
        </p:nvPicPr>
        <p:blipFill rotWithShape="1">
          <a:blip r:embed="rId2" cstate="print">
            <a:extLst>
              <a:ext uri="{28A0092B-C50C-407E-A947-70E740481C1C}">
                <a14:useLocalDpi xmlns:a14="http://schemas.microsoft.com/office/drawing/2010/main" val="0"/>
              </a:ext>
            </a:extLst>
          </a:blip>
          <a:srcRect t="5483" r="7135" b="3761"/>
          <a:stretch/>
        </p:blipFill>
        <p:spPr bwMode="auto">
          <a:xfrm rot="16200000">
            <a:off x="1967080" y="34715"/>
            <a:ext cx="4902469" cy="7279676"/>
          </a:xfrm>
          <a:prstGeom prst="rect">
            <a:avLst/>
          </a:prstGeom>
          <a:noFill/>
          <a:ln>
            <a:noFill/>
          </a:ln>
        </p:spPr>
      </p:pic>
      <p:sp>
        <p:nvSpPr>
          <p:cNvPr id="5" name="Footer Placeholder 4"/>
          <p:cNvSpPr>
            <a:spLocks noGrp="1"/>
          </p:cNvSpPr>
          <p:nvPr>
            <p:ph type="ftr" sz="quarter" idx="11"/>
          </p:nvPr>
        </p:nvSpPr>
        <p:spPr/>
        <p:txBody>
          <a:bodyPr/>
          <a:lstStyle/>
          <a:p>
            <a:r>
              <a:rPr lang="en-US"/>
              <a:t>© 2020 Thomas Forest, D.C.</a:t>
            </a:r>
          </a:p>
        </p:txBody>
      </p:sp>
    </p:spTree>
    <p:extLst>
      <p:ext uri="{BB962C8B-B14F-4D97-AF65-F5344CB8AC3E}">
        <p14:creationId xmlns:p14="http://schemas.microsoft.com/office/powerpoint/2010/main" val="11947158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038600" cy="1143000"/>
          </a:xfrm>
        </p:spPr>
        <p:txBody>
          <a:bodyPr>
            <a:normAutofit/>
          </a:bodyPr>
          <a:lstStyle/>
          <a:p>
            <a:r>
              <a:rPr lang="en-US" sz="3200" dirty="0"/>
              <a:t>PSC Toggle Recoil Class</a:t>
            </a:r>
          </a:p>
        </p:txBody>
      </p:sp>
      <p:sp>
        <p:nvSpPr>
          <p:cNvPr id="11" name="TextBox 10"/>
          <p:cNvSpPr txBox="1"/>
          <p:nvPr/>
        </p:nvSpPr>
        <p:spPr>
          <a:xfrm>
            <a:off x="4724400" y="533400"/>
            <a:ext cx="4038600" cy="1077218"/>
          </a:xfrm>
          <a:prstGeom prst="rect">
            <a:avLst/>
          </a:prstGeom>
          <a:noFill/>
        </p:spPr>
        <p:txBody>
          <a:bodyPr wrap="square" rtlCol="0">
            <a:spAutoFit/>
          </a:bodyPr>
          <a:lstStyle/>
          <a:p>
            <a:r>
              <a:rPr lang="en-US" sz="3200" dirty="0"/>
              <a:t>B.J. Palmer adjusting in his clinic</a:t>
            </a:r>
          </a:p>
        </p:txBody>
      </p:sp>
      <p:sp>
        <p:nvSpPr>
          <p:cNvPr id="6" name="TextBox 5"/>
          <p:cNvSpPr txBox="1"/>
          <p:nvPr/>
        </p:nvSpPr>
        <p:spPr>
          <a:xfrm>
            <a:off x="838200" y="5486400"/>
            <a:ext cx="3505200" cy="830997"/>
          </a:xfrm>
          <a:prstGeom prst="rect">
            <a:avLst/>
          </a:prstGeom>
          <a:noFill/>
        </p:spPr>
        <p:txBody>
          <a:bodyPr wrap="square" rtlCol="0">
            <a:spAutoFit/>
          </a:bodyPr>
          <a:lstStyle/>
          <a:p>
            <a:r>
              <a:rPr lang="en-US" sz="4800" dirty="0"/>
              <a:t>No Torque</a:t>
            </a:r>
          </a:p>
        </p:txBody>
      </p:sp>
      <p:sp>
        <p:nvSpPr>
          <p:cNvPr id="7" name="TextBox 6"/>
          <p:cNvSpPr txBox="1"/>
          <p:nvPr/>
        </p:nvSpPr>
        <p:spPr>
          <a:xfrm>
            <a:off x="5715000" y="5486400"/>
            <a:ext cx="2895600" cy="830997"/>
          </a:xfrm>
          <a:prstGeom prst="rect">
            <a:avLst/>
          </a:prstGeom>
          <a:noFill/>
        </p:spPr>
        <p:txBody>
          <a:bodyPr wrap="square" rtlCol="0">
            <a:spAutoFit/>
          </a:bodyPr>
          <a:lstStyle/>
          <a:p>
            <a:r>
              <a:rPr lang="en-US" sz="4800" dirty="0"/>
              <a:t>Torque</a:t>
            </a:r>
          </a:p>
        </p:txBody>
      </p:sp>
      <p:sp>
        <p:nvSpPr>
          <p:cNvPr id="8" name="Footer Placeholder 7"/>
          <p:cNvSpPr>
            <a:spLocks noGrp="1"/>
          </p:cNvSpPr>
          <p:nvPr>
            <p:ph type="ftr" sz="quarter" idx="11"/>
          </p:nvPr>
        </p:nvSpPr>
        <p:spPr/>
        <p:txBody>
          <a:bodyPr/>
          <a:lstStyle/>
          <a:p>
            <a:r>
              <a:rPr lang="en-US"/>
              <a:t>© 2020 Thomas Forest, D.C.</a:t>
            </a:r>
          </a:p>
        </p:txBody>
      </p:sp>
      <p:pic>
        <p:nvPicPr>
          <p:cNvPr id="5" name="Class Toggle Recoil ( No torque)">
            <a:hlinkClick r:id="" action="ppaction://media"/>
            <a:extLst>
              <a:ext uri="{FF2B5EF4-FFF2-40B4-BE49-F238E27FC236}">
                <a16:creationId xmlns:a16="http://schemas.microsoft.com/office/drawing/2014/main" id="{6880FF67-E447-451F-95C2-66AA105B9C6D}"/>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6"/>
          <a:stretch>
            <a:fillRect/>
          </a:stretch>
        </p:blipFill>
        <p:spPr>
          <a:xfrm>
            <a:off x="457200" y="2354263"/>
            <a:ext cx="4038600" cy="3016250"/>
          </a:xfrm>
        </p:spPr>
      </p:pic>
      <p:pic>
        <p:nvPicPr>
          <p:cNvPr id="14" name="BJ Adjusting.01.ASR">
            <a:hlinkClick r:id="" action="ppaction://media"/>
            <a:extLst>
              <a:ext uri="{FF2B5EF4-FFF2-40B4-BE49-F238E27FC236}">
                <a16:creationId xmlns:a16="http://schemas.microsoft.com/office/drawing/2014/main" id="{64EDE04F-6C93-458B-85A4-8F95C2F18CE8}"/>
              </a:ext>
            </a:extLst>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7"/>
          <a:stretch>
            <a:fillRect/>
          </a:stretch>
        </p:blipFill>
        <p:spPr>
          <a:xfrm>
            <a:off x="4648200" y="2352675"/>
            <a:ext cx="4038600" cy="3021013"/>
          </a:xfrm>
        </p:spPr>
      </p:pic>
      <p:pic>
        <p:nvPicPr>
          <p:cNvPr id="9" name="BJ Adjusting.01.ASR">
            <a:hlinkClick r:id="" action="ppaction://media"/>
            <a:extLst>
              <a:ext uri="{FF2B5EF4-FFF2-40B4-BE49-F238E27FC236}">
                <a16:creationId xmlns:a16="http://schemas.microsoft.com/office/drawing/2014/main" id="{5F47C644-4DB8-88D5-5506-6CF4130D4F86}"/>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648200" y="2354263"/>
            <a:ext cx="4038600" cy="30210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1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894" fill="hold"/>
                                        <p:tgtEl>
                                          <p:spTgt spid="1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89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video>
              <p:cMediaNode vol="80000">
                <p:cTn id="21" fill="hold" display="0">
                  <p:stCondLst>
                    <p:cond delay="indefinite"/>
                  </p:stCondLst>
                </p:cTn>
                <p:tgtEl>
                  <p:spTgt spid="14"/>
                </p:tgtEl>
              </p:cMediaNode>
            </p:video>
            <p:seq concurrent="1" nextAc="seek">
              <p:cTn id="22" restart="whenNotActive" fill="hold" evtFilter="cancelBubble" nodeType="interactiveSeq">
                <p:stCondLst>
                  <p:cond evt="onClick" delay="0">
                    <p:tgtEl>
                      <p:spTgt spid="1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14"/>
                                        </p:tgtEl>
                                      </p:cBhvr>
                                    </p:cmd>
                                  </p:childTnLst>
                                </p:cTn>
                              </p:par>
                            </p:childTnLst>
                          </p:cTn>
                        </p:par>
                      </p:childTnLst>
                    </p:cTn>
                  </p:par>
                </p:childTnLst>
              </p:cTn>
              <p:nextCondLst>
                <p:cond evt="onClick" delay="0">
                  <p:tgtEl>
                    <p:spTgt spid="14"/>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9"/>
                                        </p:tgtEl>
                                      </p:cBhvr>
                                    </p:cmd>
                                  </p:childTnLst>
                                </p:cTn>
                              </p:par>
                            </p:childTnLst>
                          </p:cTn>
                        </p:par>
                      </p:childTnLst>
                    </p:cTn>
                  </p:par>
                </p:childTnLst>
              </p:cTn>
              <p:nextCondLst>
                <p:cond evt="onClick" delay="0">
                  <p:tgtEl>
                    <p:spTgt spid="9"/>
                  </p:tgtEl>
                </p:cond>
              </p:nextCondLst>
            </p:seq>
            <p:video>
              <p:cMediaNode vol="80000">
                <p:cTn id="32" fill="hold" display="0">
                  <p:stCondLst>
                    <p:cond delay="indefinite"/>
                  </p:stCondLst>
                </p:cTn>
                <p:tgtEl>
                  <p:spTgt spid="9"/>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458200" cy="1143000"/>
          </a:xfrm>
        </p:spPr>
        <p:txBody>
          <a:bodyPr>
            <a:normAutofit fontScale="90000"/>
          </a:bodyPr>
          <a:lstStyle/>
          <a:p>
            <a:r>
              <a:rPr lang="en-US" dirty="0"/>
              <a:t>Note the similarity</a:t>
            </a:r>
            <a:br>
              <a:rPr lang="en-US" dirty="0"/>
            </a:br>
            <a:r>
              <a:rPr lang="en-US" dirty="0"/>
              <a:t>‘The adjustment with something extra.’</a:t>
            </a:r>
          </a:p>
        </p:txBody>
      </p:sp>
      <p:sp>
        <p:nvSpPr>
          <p:cNvPr id="5" name="Footer Placeholder 4"/>
          <p:cNvSpPr>
            <a:spLocks noGrp="1"/>
          </p:cNvSpPr>
          <p:nvPr>
            <p:ph type="ftr" sz="quarter" idx="11"/>
          </p:nvPr>
        </p:nvSpPr>
        <p:spPr/>
        <p:txBody>
          <a:bodyPr/>
          <a:lstStyle/>
          <a:p>
            <a:r>
              <a:rPr lang="en-US"/>
              <a:t>© 2020 Thomas Forest, D.C.</a:t>
            </a:r>
          </a:p>
        </p:txBody>
      </p:sp>
      <p:pic>
        <p:nvPicPr>
          <p:cNvPr id="7" name="BJ Adjusting.01.ASR">
            <a:hlinkClick r:id="" action="ppaction://media"/>
            <a:extLst>
              <a:ext uri="{FF2B5EF4-FFF2-40B4-BE49-F238E27FC236}">
                <a16:creationId xmlns:a16="http://schemas.microsoft.com/office/drawing/2014/main" id="{F1C60E10-F3BB-4427-9741-E5EF84F186D9}"/>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6"/>
          <a:stretch>
            <a:fillRect/>
          </a:stretch>
        </p:blipFill>
        <p:spPr>
          <a:xfrm>
            <a:off x="457200" y="2352675"/>
            <a:ext cx="4038600" cy="3021013"/>
          </a:xfrm>
        </p:spPr>
      </p:pic>
      <p:pic>
        <p:nvPicPr>
          <p:cNvPr id="11" name="Blair.ASR">
            <a:hlinkClick r:id="" action="ppaction://media"/>
            <a:extLst>
              <a:ext uri="{FF2B5EF4-FFF2-40B4-BE49-F238E27FC236}">
                <a16:creationId xmlns:a16="http://schemas.microsoft.com/office/drawing/2014/main" id="{6538A49D-F44F-4062-824C-8F2B1AD2288E}"/>
              </a:ext>
            </a:extLst>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7"/>
          <a:stretch>
            <a:fillRect/>
          </a:stretch>
        </p:blipFill>
        <p:spPr>
          <a:xfrm>
            <a:off x="4648200" y="2379663"/>
            <a:ext cx="4038600" cy="2967037"/>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94"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28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video>
              <p:cMediaNode vol="80000">
                <p:cTn id="17" fill="hold" display="0">
                  <p:stCondLst>
                    <p:cond delay="indefinite"/>
                  </p:stCondLst>
                </p:cTn>
                <p:tgtEl>
                  <p:spTgt spid="11"/>
                </p:tgtEl>
              </p:cMediaNode>
            </p:video>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A96F159-CFA4-E033-86D1-F7758E186340}"/>
              </a:ext>
            </a:extLst>
          </p:cNvPr>
          <p:cNvSpPr>
            <a:spLocks noGrp="1"/>
          </p:cNvSpPr>
          <p:nvPr>
            <p:ph type="title"/>
          </p:nvPr>
        </p:nvSpPr>
        <p:spPr>
          <a:xfrm>
            <a:off x="5486400" y="274638"/>
            <a:ext cx="3200400" cy="5821362"/>
          </a:xfrm>
        </p:spPr>
        <p:txBody>
          <a:bodyPr>
            <a:normAutofit/>
          </a:bodyPr>
          <a:lstStyle/>
          <a:p>
            <a:r>
              <a:rPr lang="en-US" sz="4000" dirty="0">
                <a:latin typeface="French Script MT" panose="03020402040607040605" pitchFamily="66" charset="0"/>
              </a:rPr>
              <a:t>Dear ‘Bill’ Blair,</a:t>
            </a:r>
            <a:br>
              <a:rPr lang="en-US" sz="4000" dirty="0">
                <a:latin typeface="French Script MT" panose="03020402040607040605" pitchFamily="66" charset="0"/>
              </a:rPr>
            </a:br>
            <a:r>
              <a:rPr lang="en-US" sz="4000" dirty="0">
                <a:latin typeface="French Script MT" panose="03020402040607040605" pitchFamily="66" charset="0"/>
              </a:rPr>
              <a:t>You never know how far reaching things you think, say and do, today, will affect lives of millions tomorrow.</a:t>
            </a:r>
            <a:br>
              <a:rPr lang="en-US" sz="3200" dirty="0"/>
            </a:br>
            <a:r>
              <a:rPr lang="en-US" sz="4000" dirty="0">
                <a:latin typeface="Edwardian Script ITC" panose="030303020407070D0804" pitchFamily="66" charset="0"/>
              </a:rPr>
              <a:t>BJP</a:t>
            </a:r>
            <a:r>
              <a:rPr lang="en-US" sz="3200" dirty="0"/>
              <a:t>   </a:t>
            </a:r>
            <a:r>
              <a:rPr lang="en-US" sz="2400" dirty="0"/>
              <a:t>5-14-55</a:t>
            </a:r>
          </a:p>
        </p:txBody>
      </p:sp>
      <p:sp>
        <p:nvSpPr>
          <p:cNvPr id="5" name="Footer Placeholder 4">
            <a:extLst>
              <a:ext uri="{FF2B5EF4-FFF2-40B4-BE49-F238E27FC236}">
                <a16:creationId xmlns:a16="http://schemas.microsoft.com/office/drawing/2014/main" id="{9241B5B0-6FF9-C9A3-36EF-A0D91EAA4DC4}"/>
              </a:ext>
            </a:extLst>
          </p:cNvPr>
          <p:cNvSpPr>
            <a:spLocks noGrp="1"/>
          </p:cNvSpPr>
          <p:nvPr>
            <p:ph type="ftr" sz="quarter" idx="11"/>
          </p:nvPr>
        </p:nvSpPr>
        <p:spPr/>
        <p:txBody>
          <a:bodyPr/>
          <a:lstStyle/>
          <a:p>
            <a:r>
              <a:rPr lang="en-US"/>
              <a:t>© 2020 Thomas Forest, D.C.</a:t>
            </a:r>
            <a:endParaRPr lang="en-US" dirty="0"/>
          </a:p>
        </p:txBody>
      </p:sp>
      <p:pic>
        <p:nvPicPr>
          <p:cNvPr id="8" name="Content Placeholder 7">
            <a:extLst>
              <a:ext uri="{FF2B5EF4-FFF2-40B4-BE49-F238E27FC236}">
                <a16:creationId xmlns:a16="http://schemas.microsoft.com/office/drawing/2014/main" id="{4EEA8CE4-88DD-B667-737E-66613C3E7887}"/>
              </a:ext>
            </a:extLst>
          </p:cNvPr>
          <p:cNvPicPr>
            <a:picLocks noGrp="1" noChangeAspect="1"/>
          </p:cNvPicPr>
          <p:nvPr>
            <p:ph idx="1"/>
          </p:nvPr>
        </p:nvPicPr>
        <p:blipFill rotWithShape="1">
          <a:blip r:embed="rId2"/>
          <a:srcRect t="5051" r="7455"/>
          <a:stretch/>
        </p:blipFill>
        <p:spPr>
          <a:xfrm>
            <a:off x="762000" y="282521"/>
            <a:ext cx="4495800" cy="6134743"/>
          </a:xfrm>
          <a:prstGeom prst="rect">
            <a:avLst/>
          </a:prstGeom>
        </p:spPr>
      </p:pic>
    </p:spTree>
    <p:extLst>
      <p:ext uri="{BB962C8B-B14F-4D97-AF65-F5344CB8AC3E}">
        <p14:creationId xmlns:p14="http://schemas.microsoft.com/office/powerpoint/2010/main" val="19280304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506626"/>
            <a:ext cx="4158929" cy="5284573"/>
          </a:xfrm>
        </p:spPr>
        <p:txBody>
          <a:bodyPr>
            <a:noAutofit/>
          </a:bodyPr>
          <a:lstStyle/>
          <a:p>
            <a:r>
              <a:rPr lang="en-US" sz="2400" dirty="0"/>
              <a:t>One word describes B.J. – CONVICTION – conviction that he was called for a specific purpose, that he was equipped to achieve that purpose, and that every obstacle and opposition were merely tests for the strengthening of that purpose. This is what made him great and this is the heritage of greatness he passes on to you and me. </a:t>
            </a:r>
            <a:br>
              <a:rPr lang="en-US" sz="2800" dirty="0"/>
            </a:br>
            <a:br>
              <a:rPr lang="en-US" sz="2800" dirty="0"/>
            </a:br>
            <a:r>
              <a:rPr lang="en-US" sz="2800" dirty="0"/>
              <a:t>Dr. Marcus Bach </a:t>
            </a:r>
          </a:p>
        </p:txBody>
      </p:sp>
      <p:pic>
        <p:nvPicPr>
          <p:cNvPr id="4" name="Content Placeholder 3" descr="C:\Users\TOM\AppData\Local\Microsoft\Windows\INetCache\Content.Outlook\GLFZSCBJ\Bobby6.jpg"/>
          <p:cNvPicPr>
            <a:picLocks noGrp="1"/>
          </p:cNvPicPr>
          <p:nvPr>
            <p:ph idx="1"/>
          </p:nvPr>
        </p:nvPicPr>
        <p:blipFill rotWithShape="1">
          <a:blip r:embed="rId2" cstate="print">
            <a:extLst>
              <a:ext uri="{28A0092B-C50C-407E-A947-70E740481C1C}">
                <a14:useLocalDpi xmlns:a14="http://schemas.microsoft.com/office/drawing/2010/main" val="0"/>
              </a:ext>
            </a:extLst>
          </a:blip>
          <a:srcRect l="4276" t="8738" r="3115" b="3840"/>
          <a:stretch/>
        </p:blipFill>
        <p:spPr bwMode="auto">
          <a:xfrm rot="5400000">
            <a:off x="4018163" y="1922352"/>
            <a:ext cx="5338118" cy="2827953"/>
          </a:xfrm>
          <a:prstGeom prst="rect">
            <a:avLst/>
          </a:prstGeom>
          <a:noFill/>
          <a:ln>
            <a:noFill/>
          </a:ln>
        </p:spPr>
      </p:pic>
      <p:sp>
        <p:nvSpPr>
          <p:cNvPr id="5" name="Footer Placeholder 4"/>
          <p:cNvSpPr>
            <a:spLocks noGrp="1"/>
          </p:cNvSpPr>
          <p:nvPr>
            <p:ph type="ftr" sz="quarter" idx="11"/>
          </p:nvPr>
        </p:nvSpPr>
        <p:spPr/>
        <p:txBody>
          <a:bodyPr/>
          <a:lstStyle/>
          <a:p>
            <a:r>
              <a:rPr lang="en-US"/>
              <a:t>© 2020 Thomas Forest, D.C.</a:t>
            </a:r>
          </a:p>
        </p:txBody>
      </p:sp>
    </p:spTree>
    <p:extLst>
      <p:ext uri="{BB962C8B-B14F-4D97-AF65-F5344CB8AC3E}">
        <p14:creationId xmlns:p14="http://schemas.microsoft.com/office/powerpoint/2010/main" val="26370730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End of hour one</a:t>
            </a:r>
          </a:p>
        </p:txBody>
      </p:sp>
      <p:sp>
        <p:nvSpPr>
          <p:cNvPr id="9" name="Content Placeholder 8"/>
          <p:cNvSpPr>
            <a:spLocks noGrp="1"/>
          </p:cNvSpPr>
          <p:nvPr>
            <p:ph idx="1"/>
          </p:nvPr>
        </p:nvSpPr>
        <p:spPr>
          <a:xfrm>
            <a:off x="990600" y="1447800"/>
            <a:ext cx="7696200" cy="4678363"/>
          </a:xfrm>
        </p:spPr>
        <p:txBody>
          <a:bodyPr>
            <a:normAutofit lnSpcReduction="10000"/>
          </a:bodyPr>
          <a:lstStyle/>
          <a:p>
            <a:pPr>
              <a:buNone/>
            </a:pPr>
            <a:r>
              <a:rPr lang="en-US" sz="2000" dirty="0"/>
              <a:t>      </a:t>
            </a:r>
            <a:r>
              <a:rPr lang="en-US" sz="2800" dirty="0"/>
              <a:t>B.J.’s close friend Marcus Bach, PhD, authored an excellent book </a:t>
            </a:r>
            <a:r>
              <a:rPr lang="en-US" sz="2800" i="1" dirty="0"/>
              <a:t>The Chiropractic  Story. </a:t>
            </a:r>
            <a:r>
              <a:rPr lang="en-US" sz="2800" dirty="0"/>
              <a:t>Upon hearing of B.J.’s death the words of Marcus Aurelius in reference to the death of Hippocrates came  to mind:</a:t>
            </a:r>
          </a:p>
          <a:p>
            <a:pPr>
              <a:buNone/>
            </a:pPr>
            <a:endParaRPr lang="en-US" sz="2800" dirty="0"/>
          </a:p>
          <a:p>
            <a:pPr>
              <a:buNone/>
            </a:pPr>
            <a:r>
              <a:rPr lang="en-US" sz="4000" dirty="0">
                <a:latin typeface="Goudy Old Style" pitchFamily="18" charset="0"/>
              </a:rPr>
              <a:t>   Incredible that he who saved so many from death should himself have to die.</a:t>
            </a:r>
          </a:p>
        </p:txBody>
      </p:sp>
      <p:sp>
        <p:nvSpPr>
          <p:cNvPr id="4" name="Footer Placeholder 3"/>
          <p:cNvSpPr>
            <a:spLocks noGrp="1"/>
          </p:cNvSpPr>
          <p:nvPr>
            <p:ph type="ftr" sz="quarter" idx="11"/>
          </p:nvPr>
        </p:nvSpPr>
        <p:spPr/>
        <p:txBody>
          <a:bodyPr/>
          <a:lstStyle/>
          <a:p>
            <a:r>
              <a:rPr lang="en-US"/>
              <a:t>© 2020 Thomas Forest, D.C.</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138" y="365125"/>
            <a:ext cx="7783212" cy="2161832"/>
          </a:xfrm>
        </p:spPr>
        <p:txBody>
          <a:bodyPr>
            <a:normAutofit/>
          </a:bodyPr>
          <a:lstStyle/>
          <a:p>
            <a:r>
              <a:rPr lang="en-US" dirty="0"/>
              <a:t>We would all like to see Upper Cervical Chiropractic changing the health of the entire world.</a:t>
            </a:r>
          </a:p>
        </p:txBody>
      </p:sp>
      <p:sp>
        <p:nvSpPr>
          <p:cNvPr id="3" name="Content Placeholder 2"/>
          <p:cNvSpPr>
            <a:spLocks noGrp="1"/>
          </p:cNvSpPr>
          <p:nvPr>
            <p:ph idx="1"/>
          </p:nvPr>
        </p:nvSpPr>
        <p:spPr>
          <a:xfrm>
            <a:off x="628650" y="3237470"/>
            <a:ext cx="7886700" cy="2939493"/>
          </a:xfrm>
        </p:spPr>
        <p:txBody>
          <a:bodyPr/>
          <a:lstStyle/>
          <a:p>
            <a:endParaRPr lang="en-US" dirty="0"/>
          </a:p>
        </p:txBody>
      </p:sp>
      <p:sp>
        <p:nvSpPr>
          <p:cNvPr id="4" name="Footer Placeholder 3"/>
          <p:cNvSpPr>
            <a:spLocks noGrp="1"/>
          </p:cNvSpPr>
          <p:nvPr>
            <p:ph type="ftr" sz="quarter" idx="11"/>
          </p:nvPr>
        </p:nvSpPr>
        <p:spPr/>
        <p:txBody>
          <a:bodyPr/>
          <a:lstStyle/>
          <a:p>
            <a:r>
              <a:rPr lang="en-US"/>
              <a:t>© 2020 Thomas Forest, D.C.</a:t>
            </a:r>
          </a:p>
        </p:txBody>
      </p:sp>
    </p:spTree>
    <p:extLst>
      <p:ext uri="{BB962C8B-B14F-4D97-AF65-F5344CB8AC3E}">
        <p14:creationId xmlns:p14="http://schemas.microsoft.com/office/powerpoint/2010/main" val="3712984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138" y="365125"/>
            <a:ext cx="7783212" cy="2161832"/>
          </a:xfrm>
        </p:spPr>
        <p:txBody>
          <a:bodyPr>
            <a:normAutofit/>
          </a:bodyPr>
          <a:lstStyle/>
          <a:p>
            <a:r>
              <a:rPr lang="en-US" dirty="0"/>
              <a:t>We would all like to see Upper Cervical Chiropractic changing the health of the entire world.</a:t>
            </a:r>
          </a:p>
        </p:txBody>
      </p:sp>
      <p:sp>
        <p:nvSpPr>
          <p:cNvPr id="3" name="Content Placeholder 2"/>
          <p:cNvSpPr>
            <a:spLocks noGrp="1"/>
          </p:cNvSpPr>
          <p:nvPr>
            <p:ph idx="1"/>
          </p:nvPr>
        </p:nvSpPr>
        <p:spPr>
          <a:xfrm>
            <a:off x="628650" y="3237470"/>
            <a:ext cx="7886700" cy="2939493"/>
          </a:xfrm>
        </p:spPr>
        <p:txBody>
          <a:bodyPr>
            <a:normAutofit/>
          </a:bodyPr>
          <a:lstStyle/>
          <a:p>
            <a:pPr marL="0" indent="0">
              <a:buNone/>
            </a:pPr>
            <a:r>
              <a:rPr lang="en-US" sz="5400" dirty="0"/>
              <a:t>But what can I do, I’m only one person?</a:t>
            </a:r>
          </a:p>
        </p:txBody>
      </p:sp>
      <p:sp>
        <p:nvSpPr>
          <p:cNvPr id="4" name="Footer Placeholder 3"/>
          <p:cNvSpPr>
            <a:spLocks noGrp="1"/>
          </p:cNvSpPr>
          <p:nvPr>
            <p:ph type="ftr" sz="quarter" idx="11"/>
          </p:nvPr>
        </p:nvSpPr>
        <p:spPr/>
        <p:txBody>
          <a:bodyPr/>
          <a:lstStyle/>
          <a:p>
            <a:r>
              <a:rPr lang="en-US"/>
              <a:t>© 2020 Thomas Forest, D.C.</a:t>
            </a:r>
          </a:p>
        </p:txBody>
      </p:sp>
    </p:spTree>
    <p:extLst>
      <p:ext uri="{BB962C8B-B14F-4D97-AF65-F5344CB8AC3E}">
        <p14:creationId xmlns:p14="http://schemas.microsoft.com/office/powerpoint/2010/main" val="608525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bj palm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0696" y="864426"/>
            <a:ext cx="3234104" cy="522105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txBox="1">
            <a:spLocks noChangeArrowheads="1"/>
          </p:cNvSpPr>
          <p:nvPr/>
        </p:nvSpPr>
        <p:spPr>
          <a:xfrm>
            <a:off x="629841"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800" b="1" i="1" dirty="0">
                <a:cs typeface="Arial" panose="020B0604020202020204" pitchFamily="34" charset="0"/>
              </a:rPr>
              <a:t>B.J. Palmer</a:t>
            </a:r>
            <a:endParaRPr lang="en-US" altLang="en-US" sz="4800" b="1" i="1" dirty="0">
              <a:cs typeface="Times New Roman" panose="02020603050405020304" pitchFamily="18" charset="0"/>
            </a:endParaRPr>
          </a:p>
        </p:txBody>
      </p:sp>
      <p:sp>
        <p:nvSpPr>
          <p:cNvPr id="4" name="Footer Placeholder 3"/>
          <p:cNvSpPr>
            <a:spLocks noGrp="1"/>
          </p:cNvSpPr>
          <p:nvPr>
            <p:ph type="ftr" sz="quarter" idx="11"/>
          </p:nvPr>
        </p:nvSpPr>
        <p:spPr/>
        <p:txBody>
          <a:bodyPr/>
          <a:lstStyle/>
          <a:p>
            <a:pPr>
              <a:defRPr/>
            </a:pPr>
            <a:r>
              <a:rPr lang="en-US"/>
              <a:t>© 2020 Thomas Forest, D.C.</a:t>
            </a:r>
          </a:p>
        </p:txBody>
      </p:sp>
    </p:spTree>
    <p:extLst>
      <p:ext uri="{BB962C8B-B14F-4D97-AF65-F5344CB8AC3E}">
        <p14:creationId xmlns:p14="http://schemas.microsoft.com/office/powerpoint/2010/main" val="987807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fontScale="85000" lnSpcReduction="10000"/>
          </a:bodyPr>
          <a:lstStyle/>
          <a:p>
            <a:pPr>
              <a:buNone/>
            </a:pPr>
            <a:r>
              <a:rPr lang="en-US" sz="4000" dirty="0">
                <a:latin typeface="Bahnschrift SemiLight" pitchFamily="34" charset="0"/>
              </a:rPr>
              <a:t>   The International Chiropractic Association was started in 1926 in Davenport, Iowa by Dr. B.J. Palmer. It is the </a:t>
            </a:r>
            <a:r>
              <a:rPr lang="en-US" sz="4000" b="1" dirty="0">
                <a:solidFill>
                  <a:srgbClr val="FF0000"/>
                </a:solidFill>
                <a:latin typeface="Bahnschrift SemiLight" pitchFamily="34" charset="0"/>
              </a:rPr>
              <a:t>oldest chiropractic association </a:t>
            </a:r>
            <a:r>
              <a:rPr lang="en-US" sz="4000" dirty="0">
                <a:latin typeface="Bahnschrift SemiLight" pitchFamily="34" charset="0"/>
              </a:rPr>
              <a:t>and is based on Dr. Palmer’s fundamental belief in the principle and philosophy of chiropractic as a unique, separate, distinct, and drugless health care profession.</a:t>
            </a:r>
          </a:p>
        </p:txBody>
      </p:sp>
      <p:sp>
        <p:nvSpPr>
          <p:cNvPr id="3" name="Footer Placeholder 2"/>
          <p:cNvSpPr>
            <a:spLocks noGrp="1"/>
          </p:cNvSpPr>
          <p:nvPr>
            <p:ph type="ftr" sz="quarter" idx="11"/>
          </p:nvPr>
        </p:nvSpPr>
        <p:spPr/>
        <p:txBody>
          <a:bodyPr/>
          <a:lstStyle/>
          <a:p>
            <a:r>
              <a:rPr lang="en-US"/>
              <a:t>© 2020 Thomas Forest, D.C.</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365126"/>
            <a:ext cx="3204017" cy="5352769"/>
          </a:xfrm>
        </p:spPr>
        <p:txBody>
          <a:bodyPr>
            <a:normAutofit fontScale="90000"/>
          </a:bodyPr>
          <a:lstStyle/>
          <a:p>
            <a:r>
              <a:rPr lang="en-US" sz="3600" dirty="0"/>
              <a:t>Most people assume that once B.J. Palmer</a:t>
            </a:r>
            <a:br>
              <a:rPr lang="en-US" sz="3600" dirty="0"/>
            </a:br>
            <a:r>
              <a:rPr lang="en-US" sz="3600" dirty="0"/>
              <a:t>discovered Upper </a:t>
            </a:r>
            <a:br>
              <a:rPr lang="en-US" sz="3600" dirty="0"/>
            </a:br>
            <a:r>
              <a:rPr lang="en-US" sz="3600" dirty="0"/>
              <a:t>Cervical that he did so without any previous full </a:t>
            </a:r>
            <a:br>
              <a:rPr lang="en-US" sz="3600" dirty="0"/>
            </a:br>
            <a:r>
              <a:rPr lang="en-US" sz="3600" dirty="0"/>
              <a:t>spinal technique </a:t>
            </a:r>
            <a:br>
              <a:rPr lang="en-US" sz="3600" dirty="0"/>
            </a:br>
            <a:r>
              <a:rPr lang="en-US" sz="3600" dirty="0"/>
              <a:t>research.</a:t>
            </a:r>
            <a:br>
              <a:rPr lang="en-US" dirty="0"/>
            </a:br>
            <a:endParaRPr lang="en-US" dirty="0"/>
          </a:p>
        </p:txBody>
      </p:sp>
      <p:pic>
        <p:nvPicPr>
          <p:cNvPr id="4" name="Picture 3" descr="https://scontent.xx.fbcdn.net/v/t1.0-9/14191916_894408994027037_4316627950199740433_n.jpg?oh=3343895eea1dd92b97da3933a25ecacc&amp;oe=58AB947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8600" y="888904"/>
            <a:ext cx="4457700" cy="4742180"/>
          </a:xfrm>
          <a:prstGeom prst="rect">
            <a:avLst/>
          </a:prstGeom>
          <a:noFill/>
          <a:ln>
            <a:noFill/>
          </a:ln>
        </p:spPr>
      </p:pic>
      <p:sp>
        <p:nvSpPr>
          <p:cNvPr id="5" name="Footer Placeholder 4"/>
          <p:cNvSpPr>
            <a:spLocks noGrp="1"/>
          </p:cNvSpPr>
          <p:nvPr>
            <p:ph type="ftr" sz="quarter" idx="11"/>
          </p:nvPr>
        </p:nvSpPr>
        <p:spPr/>
        <p:txBody>
          <a:bodyPr/>
          <a:lstStyle/>
          <a:p>
            <a:r>
              <a:rPr lang="en-US"/>
              <a:t>© 2020 Thomas Forest, D.C.</a:t>
            </a:r>
          </a:p>
        </p:txBody>
      </p:sp>
    </p:spTree>
    <p:extLst>
      <p:ext uri="{BB962C8B-B14F-4D97-AF65-F5344CB8AC3E}">
        <p14:creationId xmlns:p14="http://schemas.microsoft.com/office/powerpoint/2010/main" val="3643050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3471" y="1122363"/>
            <a:ext cx="6707529" cy="648564"/>
          </a:xfrm>
        </p:spPr>
        <p:txBody>
          <a:bodyPr>
            <a:noAutofit/>
          </a:bodyPr>
          <a:lstStyle/>
          <a:p>
            <a:r>
              <a:rPr lang="en-US" sz="3600" dirty="0"/>
              <a:t>Illustrations are of Dr. B.J. Palmer, developer of chiropractic, demonstrating early chiropractic adjusting moves.</a:t>
            </a:r>
          </a:p>
        </p:txBody>
      </p:sp>
      <p:sp>
        <p:nvSpPr>
          <p:cNvPr id="3" name="Subtitle 2"/>
          <p:cNvSpPr>
            <a:spLocks noGrp="1"/>
          </p:cNvSpPr>
          <p:nvPr>
            <p:ph type="subTitle" idx="1"/>
          </p:nvPr>
        </p:nvSpPr>
        <p:spPr/>
        <p:txBody>
          <a:bodyPr/>
          <a:lstStyle/>
          <a:p>
            <a:endParaRPr lang="en-US" dirty="0"/>
          </a:p>
        </p:txBody>
      </p:sp>
      <p:pic>
        <p:nvPicPr>
          <p:cNvPr id="6" name="Picture 5"/>
          <p:cNvPicPr>
            <a:picLocks noChangeAspect="1"/>
          </p:cNvPicPr>
          <p:nvPr/>
        </p:nvPicPr>
        <p:blipFill rotWithShape="1">
          <a:blip r:embed="rId2" cstate="print"/>
          <a:srcRect l="25063" t="15131" r="41424" b="48015"/>
          <a:stretch/>
        </p:blipFill>
        <p:spPr>
          <a:xfrm>
            <a:off x="1666755" y="2083442"/>
            <a:ext cx="5610203" cy="3443469"/>
          </a:xfrm>
          <a:prstGeom prst="rect">
            <a:avLst/>
          </a:prstGeom>
        </p:spPr>
      </p:pic>
      <p:sp>
        <p:nvSpPr>
          <p:cNvPr id="5" name="Footer Placeholder 4"/>
          <p:cNvSpPr>
            <a:spLocks noGrp="1"/>
          </p:cNvSpPr>
          <p:nvPr>
            <p:ph type="ftr" sz="quarter" idx="11"/>
          </p:nvPr>
        </p:nvSpPr>
        <p:spPr/>
        <p:txBody>
          <a:bodyPr/>
          <a:lstStyle/>
          <a:p>
            <a:r>
              <a:rPr lang="en-US"/>
              <a:t>© 2020 Thomas Forest, D.C.</a:t>
            </a:r>
          </a:p>
        </p:txBody>
      </p:sp>
    </p:spTree>
    <p:extLst>
      <p:ext uri="{BB962C8B-B14F-4D97-AF65-F5344CB8AC3E}">
        <p14:creationId xmlns:p14="http://schemas.microsoft.com/office/powerpoint/2010/main" val="1453641288"/>
      </p:ext>
    </p:extLst>
  </p:cSld>
  <p:clrMapOvr>
    <a:masterClrMapping/>
  </p:clrMapOvr>
</p:sld>
</file>

<file path=ppt/theme/theme1.xml><?xml version="1.0" encoding="utf-8"?>
<a:theme xmlns:a="http://schemas.openxmlformats.org/drawingml/2006/main" name="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405</TotalTime>
  <Words>2265</Words>
  <Application>Microsoft Office PowerPoint</Application>
  <PresentationFormat>On-screen Show (4:3)</PresentationFormat>
  <Paragraphs>157</Paragraphs>
  <Slides>35</Slides>
  <Notes>1</Notes>
  <HiddenSlides>0</HiddenSlides>
  <MMClips>6</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Arial</vt:lpstr>
      <vt:lpstr>Bahnschrift Condensed</vt:lpstr>
      <vt:lpstr>Bahnschrift SemiLight</vt:lpstr>
      <vt:lpstr>Bell MT</vt:lpstr>
      <vt:lpstr>Calibri</vt:lpstr>
      <vt:lpstr>Edwardian Script ITC</vt:lpstr>
      <vt:lpstr>French Script MT</vt:lpstr>
      <vt:lpstr>Goudy Old Style</vt:lpstr>
      <vt:lpstr>Times New Roman</vt:lpstr>
      <vt:lpstr>Office Theme</vt:lpstr>
      <vt:lpstr>Blair Upper Cervical  seminar series</vt:lpstr>
      <vt:lpstr>Blair Upper Cervical  seminar series</vt:lpstr>
      <vt:lpstr>Blair seminars  hour 1</vt:lpstr>
      <vt:lpstr>We would all like to see Upper Cervical Chiropractic changing the health of the entire world.</vt:lpstr>
      <vt:lpstr>We would all like to see Upper Cervical Chiropractic changing the health of the entire world.</vt:lpstr>
      <vt:lpstr>PowerPoint Presentation</vt:lpstr>
      <vt:lpstr>PowerPoint Presentation</vt:lpstr>
      <vt:lpstr>Most people assume that once B.J. Palmer discovered Upper  Cervical that he did so without any previous full  spinal technique  research. </vt:lpstr>
      <vt:lpstr>Illustrations are of Dr. B.J. Palmer, developer of chiropractic, demonstrating early chiropractic adjusting moves.</vt:lpstr>
      <vt:lpstr>PowerPoint Presentation</vt:lpstr>
      <vt:lpstr>PowerPoint Presentation</vt:lpstr>
      <vt:lpstr> The toggle-recoil adjustive approach, was originally used in full-spine adjusting and adapted for atlas adjusting by B.J. Palmer himself. </vt:lpstr>
      <vt:lpstr>B.J. Palmer, D.C.</vt:lpstr>
      <vt:lpstr>X-ray images from the 1934  The Subluxation Specific The Adjustment Specific</vt:lpstr>
      <vt:lpstr>CHIROPRACTIC CLINICAL CONTROLLED RESEARCH 1951 BJP</vt:lpstr>
      <vt:lpstr>C-sp &amp; L-sp changes with atlas adjustments</vt:lpstr>
      <vt:lpstr>Precise, Posture-Constant, Spinograph, Comparative Graphs Vol 20</vt:lpstr>
      <vt:lpstr>B.J.s Osteological collection was the largest in the world, Harvard University had the second largest! The Council on Medical Education stated “without doubt, the best collection of human spines in existence.”</vt:lpstr>
      <vt:lpstr>B.J. Palmer, D.C.</vt:lpstr>
      <vt:lpstr>PowerPoint Presentation</vt:lpstr>
      <vt:lpstr>At the B.J. Palmer Chiropractic Research Clinic (BJPCRC) M.D.’s would perform the intake exam, including pre and post adjustment EKG, blood and urine analysis and render a medical diagnosis. Then the patient was referred to the chiropractor for analysis and adjustment to upper cervical spine only.</vt:lpstr>
      <vt:lpstr>B.J. Palmer Chiropractic Research Clinic (BJPCRC) </vt:lpstr>
      <vt:lpstr>B.J. Palmer, D.C.</vt:lpstr>
      <vt:lpstr>Close-up on fractured section of the spinal column giving a neurological comparison from both above &amp; below</vt:lpstr>
      <vt:lpstr>Epigrams were plastered on the walls by B.J. to inspire and make one think!</vt:lpstr>
      <vt:lpstr>Conversation between B.J and Dr. Mayo</vt:lpstr>
      <vt:lpstr>ALL SUBLUXATIONS ARE MISALIGNMENTS, BUT NOT ALL MISALIGNMENTS ARE SUBLUXATIONS </vt:lpstr>
      <vt:lpstr>B.J. used the term ‘thot flashes’ regarding ideas which came to you when you were most at peace, but if not written down and acted upon, then ideas seem to stop coming, much like writer’s block.</vt:lpstr>
      <vt:lpstr>PowerPoint Presentation</vt:lpstr>
      <vt:lpstr>PowerPoint Presentation</vt:lpstr>
      <vt:lpstr>PSC Toggle Recoil Class</vt:lpstr>
      <vt:lpstr>Note the similarity ‘The adjustment with something extra.’</vt:lpstr>
      <vt:lpstr>Dear ‘Bill’ Blair, You never know how far reaching things you think, say and do, today, will affect lives of millions tomorrow. BJP   5-14-55</vt:lpstr>
      <vt:lpstr>One word describes B.J. – CONVICTION – conviction that he was called for a specific purpose, that he was equipped to achieve that purpose, and that every obstacle and opposition were merely tests for the strengthening of that purpose. This is what made him great and this is the heritage of greatness he passes on to you and me.   Dr. Marcus Bach </vt:lpstr>
      <vt:lpstr>End of hour one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 Life West Blair Upper Cervical Selective</dc:title>
  <dc:creator>Tom Laptop</dc:creator>
  <cp:lastModifiedBy>Thomas Forest</cp:lastModifiedBy>
  <cp:revision>44</cp:revision>
  <dcterms:created xsi:type="dcterms:W3CDTF">2020-03-27T16:49:03Z</dcterms:created>
  <dcterms:modified xsi:type="dcterms:W3CDTF">2024-04-18T15:34:21Z</dcterms:modified>
</cp:coreProperties>
</file>