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Lst>
  <p:notesMasterIdLst>
    <p:notesMasterId r:id="rId33"/>
  </p:notesMasterIdLst>
  <p:sldIdLst>
    <p:sldId id="330"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2" r:id="rId17"/>
    <p:sldId id="270" r:id="rId18"/>
    <p:sldId id="273" r:id="rId19"/>
    <p:sldId id="274" r:id="rId20"/>
    <p:sldId id="275" r:id="rId21"/>
    <p:sldId id="277" r:id="rId22"/>
    <p:sldId id="279" r:id="rId23"/>
    <p:sldId id="280" r:id="rId24"/>
    <p:sldId id="281" r:id="rId25"/>
    <p:sldId id="282" r:id="rId26"/>
    <p:sldId id="278" r:id="rId27"/>
    <p:sldId id="283" r:id="rId28"/>
    <p:sldId id="326" r:id="rId29"/>
    <p:sldId id="327" r:id="rId30"/>
    <p:sldId id="328" r:id="rId31"/>
    <p:sldId id="329"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2488" y="5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76DF41-C6E2-4B78-8FEA-3607CC2FE5C2}" type="datetimeFigureOut">
              <a:rPr lang="en-US" smtClean="0"/>
              <a:pPr/>
              <a:t>4/22/2024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7062D-B6E6-49A0-86A8-8B99F3A75730}" type="slidenum">
              <a:rPr lang="en-US" smtClean="0"/>
              <a:pPr/>
              <a:t>‹#›</a:t>
            </a:fld>
            <a:endParaRPr lang="en-US"/>
          </a:p>
        </p:txBody>
      </p:sp>
    </p:spTree>
    <p:extLst>
      <p:ext uri="{BB962C8B-B14F-4D97-AF65-F5344CB8AC3E}">
        <p14:creationId xmlns:p14="http://schemas.microsoft.com/office/powerpoint/2010/main" val="2922619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9A80AA2-6830-4E08-96BB-376BF5F3843A}" type="slidenum">
              <a:rPr lang="en-US" altLang="en-US" smtClean="0">
                <a:latin typeface="Arial" charset="0"/>
              </a:rPr>
              <a:pPr eaLnBrk="1" hangingPunct="1">
                <a:spcBef>
                  <a:spcPct val="0"/>
                </a:spcBef>
              </a:pPr>
              <a:t>5</a:t>
            </a:fld>
            <a:endParaRPr lang="en-US" altLang="en-US">
              <a:latin typeface="Arial" charset="0"/>
            </a:endParaRPr>
          </a:p>
        </p:txBody>
      </p:sp>
      <p:sp>
        <p:nvSpPr>
          <p:cNvPr id="12697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Dr. Muncy attended every seminar Dr. Blair ever gave and took meticulous notes during these seminars.  Dr. Blair passed the distinguished honor of continuing the Blair technique to Dr. Muncy</a:t>
            </a:r>
          </a:p>
        </p:txBody>
      </p:sp>
    </p:spTree>
    <p:extLst>
      <p:ext uri="{BB962C8B-B14F-4D97-AF65-F5344CB8AC3E}">
        <p14:creationId xmlns:p14="http://schemas.microsoft.com/office/powerpoint/2010/main" val="1526199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503F848F-D33F-49FF-9A40-AE2F921890AC}" type="slidenum">
              <a:rPr lang="en-US" altLang="en-US" smtClean="0">
                <a:latin typeface="Arial" charset="0"/>
                <a:cs typeface="Arial" charset="0"/>
              </a:rPr>
              <a:pPr eaLnBrk="1" hangingPunct="1">
                <a:spcBef>
                  <a:spcPct val="0"/>
                </a:spcBef>
              </a:pPr>
              <a:t>27</a:t>
            </a:fld>
            <a:endParaRPr lang="en-US" altLang="en-US">
              <a:latin typeface="Arial" charset="0"/>
              <a:cs typeface="Arial" charset="0"/>
            </a:endParaRPr>
          </a:p>
        </p:txBody>
      </p:sp>
      <p:sp>
        <p:nvSpPr>
          <p:cNvPr id="136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2082094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8C09AA1-6F15-48E6-9E2D-8039EEE29844}" type="slidenum">
              <a:rPr lang="en-US" altLang="en-US" smtClean="0">
                <a:latin typeface="Arial" charset="0"/>
              </a:rPr>
              <a:pPr eaLnBrk="1" hangingPunct="1">
                <a:spcBef>
                  <a:spcPct val="0"/>
                </a:spcBef>
              </a:pPr>
              <a:t>6</a:t>
            </a:fld>
            <a:endParaRPr lang="en-US" altLang="en-US">
              <a:latin typeface="Arial" charset="0"/>
            </a:endParaRPr>
          </a:p>
        </p:txBody>
      </p:sp>
      <p:sp>
        <p:nvSpPr>
          <p:cNvPr id="12800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0229233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14E6E7BD-28B1-4D28-AF0D-074FA9CA29AE}" type="slidenum">
              <a:rPr lang="en-US" altLang="en-US" smtClean="0">
                <a:latin typeface="Arial" charset="0"/>
              </a:rPr>
              <a:pPr eaLnBrk="1" hangingPunct="1">
                <a:spcBef>
                  <a:spcPct val="0"/>
                </a:spcBef>
              </a:pPr>
              <a:t>11</a:t>
            </a:fld>
            <a:endParaRPr lang="en-US" altLang="en-US">
              <a:latin typeface="Arial" charset="0"/>
            </a:endParaRPr>
          </a:p>
        </p:txBody>
      </p:sp>
      <p:sp>
        <p:nvSpPr>
          <p:cNvPr id="12902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428675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993E454-11AC-49A6-8236-00A7D39488AF}" type="slidenum">
              <a:rPr lang="en-US" altLang="en-US" smtClean="0">
                <a:latin typeface="Arial" charset="0"/>
              </a:rPr>
              <a:pPr eaLnBrk="1" hangingPunct="1">
                <a:spcBef>
                  <a:spcPct val="0"/>
                </a:spcBef>
              </a:pPr>
              <a:t>13</a:t>
            </a:fld>
            <a:endParaRPr lang="en-US" altLang="en-US">
              <a:latin typeface="Arial" charset="0"/>
            </a:endParaRPr>
          </a:p>
        </p:txBody>
      </p:sp>
      <p:sp>
        <p:nvSpPr>
          <p:cNvPr id="13005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It was during his years at his first clinic location (in may of 1951) that he began the research that eventually led to the Blair Principal of Occipito-Atlanto Misalignment.</a:t>
            </a:r>
          </a:p>
        </p:txBody>
      </p:sp>
    </p:spTree>
    <p:extLst>
      <p:ext uri="{BB962C8B-B14F-4D97-AF65-F5344CB8AC3E}">
        <p14:creationId xmlns:p14="http://schemas.microsoft.com/office/powerpoint/2010/main" val="874124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98168B9-567C-4E0D-8ABC-1047BA8E4B89}" type="slidenum">
              <a:rPr lang="en-US" altLang="en-US" smtClean="0">
                <a:latin typeface="Arial" charset="0"/>
              </a:rPr>
              <a:pPr eaLnBrk="1" hangingPunct="1">
                <a:spcBef>
                  <a:spcPct val="0"/>
                </a:spcBef>
              </a:pPr>
              <a:t>21</a:t>
            </a:fld>
            <a:endParaRPr lang="en-US" altLang="en-US">
              <a:latin typeface="Arial" charset="0"/>
            </a:endParaRPr>
          </a:p>
        </p:txBody>
      </p:sp>
      <p:sp>
        <p:nvSpPr>
          <p:cNvPr id="131075"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Dr. Blair standing between Dr. Carl Cleveland and the emperor of Ethiopia.</a:t>
            </a:r>
          </a:p>
        </p:txBody>
      </p:sp>
    </p:spTree>
    <p:extLst>
      <p:ext uri="{BB962C8B-B14F-4D97-AF65-F5344CB8AC3E}">
        <p14:creationId xmlns:p14="http://schemas.microsoft.com/office/powerpoint/2010/main" val="25463596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92E3648-3FE1-4BDF-A06A-C6D4F3373CBD}" type="slidenum">
              <a:rPr lang="en-US" altLang="en-US" smtClean="0">
                <a:latin typeface="Arial" charset="0"/>
              </a:rPr>
              <a:pPr eaLnBrk="1" hangingPunct="1">
                <a:spcBef>
                  <a:spcPct val="0"/>
                </a:spcBef>
              </a:pPr>
              <a:t>22</a:t>
            </a:fld>
            <a:endParaRPr lang="en-US" altLang="en-US">
              <a:latin typeface="Arial" charset="0"/>
            </a:endParaRPr>
          </a:p>
        </p:txBody>
      </p:sp>
      <p:sp>
        <p:nvSpPr>
          <p:cNvPr id="132099"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10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In 1969 Dr. Blair spoke on a distinguished chiropractic panel with Drs. DeJarnette, Gonstead and Gregory.  Here he spoke of his research and what he had discovered about what he felt was the true motion of the occipito-atlantal articulation.</a:t>
            </a:r>
          </a:p>
        </p:txBody>
      </p:sp>
    </p:spTree>
    <p:extLst>
      <p:ext uri="{BB962C8B-B14F-4D97-AF65-F5344CB8AC3E}">
        <p14:creationId xmlns:p14="http://schemas.microsoft.com/office/powerpoint/2010/main" val="1637275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AFF1D26-70D2-4B2B-AC04-16A950C24C3C}" type="slidenum">
              <a:rPr lang="en-US" altLang="en-US" smtClean="0">
                <a:latin typeface="Arial" charset="0"/>
              </a:rPr>
              <a:pPr eaLnBrk="1" hangingPunct="1">
                <a:spcBef>
                  <a:spcPct val="0"/>
                </a:spcBef>
              </a:pPr>
              <a:t>23</a:t>
            </a:fld>
            <a:endParaRPr lang="en-US" altLang="en-US">
              <a:latin typeface="Arial" charset="0"/>
            </a:endParaRPr>
          </a:p>
        </p:txBody>
      </p:sp>
      <p:sp>
        <p:nvSpPr>
          <p:cNvPr id="1331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417516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158BCDF-50F7-4E35-8935-E292180E84D4}" type="slidenum">
              <a:rPr lang="en-US" altLang="en-US" smtClean="0">
                <a:latin typeface="Arial" charset="0"/>
              </a:rPr>
              <a:pPr eaLnBrk="1" hangingPunct="1">
                <a:spcBef>
                  <a:spcPct val="0"/>
                </a:spcBef>
              </a:pPr>
              <a:t>24</a:t>
            </a:fld>
            <a:endParaRPr lang="en-US" altLang="en-US">
              <a:latin typeface="Arial" charset="0"/>
            </a:endParaRPr>
          </a:p>
        </p:txBody>
      </p:sp>
      <p:sp>
        <p:nvSpPr>
          <p:cNvPr id="1341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648380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D05B1DA-F4F4-4CAC-BBC5-9FE4E32E9B0C}" type="slidenum">
              <a:rPr lang="en-US" altLang="en-US" smtClean="0">
                <a:latin typeface="Arial" charset="0"/>
              </a:rPr>
              <a:pPr eaLnBrk="1" hangingPunct="1">
                <a:spcBef>
                  <a:spcPct val="0"/>
                </a:spcBef>
              </a:pPr>
              <a:t>25</a:t>
            </a:fld>
            <a:endParaRPr lang="en-US" altLang="en-US">
              <a:latin typeface="Arial" charset="0"/>
            </a:endParaRPr>
          </a:p>
        </p:txBody>
      </p:sp>
      <p:sp>
        <p:nvSpPr>
          <p:cNvPr id="135171" name="Rectangle 2"/>
          <p:cNvSpPr>
            <a:spLocks noGrp="1" noRot="1" noChangeAspect="1" noChangeArrowheads="1" noTextEdit="1"/>
          </p:cNvSpPr>
          <p:nvPr>
            <p:ph type="sldImg"/>
          </p:nvPr>
        </p:nvSpPr>
        <p:spPr bwMode="auto">
          <a:xfrm>
            <a:off x="1144588"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At this panel discussion He also that all chiropractic techniques needed to give their information to the research community and let it be tested.  His research was focused on the upper cervical spine because he felt that if this area was interfered with, the rest of the body wouldn’t be able to function properly.  However, he did acknowledge that other areas of the spine and body are also important and that others have done much research and taken great strides in these areas to forward chiropractic. It was at this panel discussion in 1969, where Dr. Blair stated it was time for the true research be done by those who know how. So that the doctor of chiropractic could be given the knowledge of the true efficacious chiropractic procedures and the chiropractic community would have the backing of the strongest research available.  Showing that even 37 years ago, the top scientific chiropractors where calling for evidence based chiropractic. </a:t>
            </a:r>
          </a:p>
        </p:txBody>
      </p:sp>
    </p:spTree>
    <p:extLst>
      <p:ext uri="{BB962C8B-B14F-4D97-AF65-F5344CB8AC3E}">
        <p14:creationId xmlns:p14="http://schemas.microsoft.com/office/powerpoint/2010/main" val="28421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F218F4DA-8358-4633-8DEF-971825A4DB32}" type="datetimeFigureOut">
              <a:rPr lang="en-US" smtClean="0"/>
              <a:pPr/>
              <a:t>4/22/2024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F5ABA983-B5F3-42F9-94AC-9099039FB1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18F4DA-8358-4633-8DEF-971825A4DB32}"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BA983-B5F3-42F9-94AC-9099039FB1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218F4DA-8358-4633-8DEF-971825A4DB32}"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BA983-B5F3-42F9-94AC-9099039FB15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5D4A933-3071-4F42-9A9A-ED9C68BF903B}" type="slidenum">
              <a:rPr lang="en-US"/>
              <a:pPr>
                <a:defRPr/>
              </a:pPr>
              <a:t>‹#›</a:t>
            </a:fld>
            <a:endParaRPr lang="en-US"/>
          </a:p>
        </p:txBody>
      </p:sp>
    </p:spTree>
    <p:extLst>
      <p:ext uri="{BB962C8B-B14F-4D97-AF65-F5344CB8AC3E}">
        <p14:creationId xmlns:p14="http://schemas.microsoft.com/office/powerpoint/2010/main" val="10254825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277813"/>
            <a:ext cx="77724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781800" y="6248400"/>
            <a:ext cx="1905000" cy="457200"/>
          </a:xfrm>
        </p:spPr>
        <p:txBody>
          <a:bodyPr/>
          <a:lstStyle>
            <a:lvl1pPr>
              <a:defRPr/>
            </a:lvl1pPr>
          </a:lstStyle>
          <a:p>
            <a:pPr>
              <a:defRPr/>
            </a:pPr>
            <a:fld id="{6F40C490-602A-4779-B51C-93A26E23CFD3}" type="slidenum">
              <a:rPr lang="en-US"/>
              <a:pPr>
                <a:defRPr/>
              </a:pPr>
              <a:t>‹#›</a:t>
            </a:fld>
            <a:endParaRPr lang="en-US"/>
          </a:p>
        </p:txBody>
      </p:sp>
    </p:spTree>
    <p:extLst>
      <p:ext uri="{BB962C8B-B14F-4D97-AF65-F5344CB8AC3E}">
        <p14:creationId xmlns:p14="http://schemas.microsoft.com/office/powerpoint/2010/main" val="1579063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Content Placeholder 2"/>
          <p:cNvSpPr>
            <a:spLocks noGrp="1"/>
          </p:cNvSpPr>
          <p:nvPr>
            <p:ph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D036C237-39B3-427D-8D18-DF91ED7D782E}" type="slidenum">
              <a:rPr lang="en-US"/>
              <a:pPr>
                <a:defRPr/>
              </a:pPr>
              <a:t>‹#›</a:t>
            </a:fld>
            <a:endParaRPr lang="en-US"/>
          </a:p>
        </p:txBody>
      </p:sp>
    </p:spTree>
    <p:extLst>
      <p:ext uri="{BB962C8B-B14F-4D97-AF65-F5344CB8AC3E}">
        <p14:creationId xmlns:p14="http://schemas.microsoft.com/office/powerpoint/2010/main" val="22702094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51575"/>
            <a:ext cx="19812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352800" y="6248400"/>
            <a:ext cx="29718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781800" y="6248400"/>
            <a:ext cx="1905000" cy="457200"/>
          </a:xfrm>
        </p:spPr>
        <p:txBody>
          <a:bodyPr/>
          <a:lstStyle>
            <a:lvl1pPr>
              <a:defRPr/>
            </a:lvl1pPr>
          </a:lstStyle>
          <a:p>
            <a:pPr>
              <a:defRPr/>
            </a:pPr>
            <a:fld id="{E80ACE31-00BE-4B68-B175-8DF6571D1E7E}" type="slidenum">
              <a:rPr lang="en-US"/>
              <a:pPr>
                <a:defRPr/>
              </a:pPr>
              <a:t>‹#›</a:t>
            </a:fld>
            <a:endParaRPr lang="en-US"/>
          </a:p>
        </p:txBody>
      </p:sp>
    </p:spTree>
    <p:extLst>
      <p:ext uri="{BB962C8B-B14F-4D97-AF65-F5344CB8AC3E}">
        <p14:creationId xmlns:p14="http://schemas.microsoft.com/office/powerpoint/2010/main" val="2878348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F218F4DA-8358-4633-8DEF-971825A4DB32}" type="datetimeFigureOut">
              <a:rPr lang="en-US" smtClean="0"/>
              <a:pPr/>
              <a:t>4/22/2024</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F5ABA983-B5F3-42F9-94AC-9099039FB1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F218F4DA-8358-4633-8DEF-971825A4DB32}" type="datetimeFigureOut">
              <a:rPr lang="en-US" smtClean="0"/>
              <a:pPr/>
              <a:t>4/22/2024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F5ABA983-B5F3-42F9-94AC-9099039FB156}"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F218F4DA-8358-4633-8DEF-971825A4DB32}" type="datetimeFigureOut">
              <a:rPr lang="en-US" smtClean="0"/>
              <a:pPr/>
              <a:t>4/22/2024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5ABA983-B5F3-42F9-94AC-9099039FB1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F218F4DA-8358-4633-8DEF-971825A4DB32}" type="datetimeFigureOut">
              <a:rPr lang="en-US" smtClean="0"/>
              <a:pPr/>
              <a:t>4/22/2024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F5ABA983-B5F3-42F9-94AC-9099039FB156}"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F218F4DA-8358-4633-8DEF-971825A4DB32}" type="datetimeFigureOut">
              <a:rPr lang="en-US" smtClean="0"/>
              <a:pPr/>
              <a:t>4/22/2024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ABA983-B5F3-42F9-94AC-9099039FB1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218F4DA-8358-4633-8DEF-971825A4DB32}" type="datetimeFigureOut">
              <a:rPr lang="en-US" smtClean="0"/>
              <a:pPr/>
              <a:t>4/22/2024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BA983-B5F3-42F9-94AC-9099039FB1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F218F4DA-8358-4633-8DEF-971825A4DB32}" type="datetimeFigureOut">
              <a:rPr lang="en-US" smtClean="0"/>
              <a:pPr/>
              <a:t>4/22/2024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ABA983-B5F3-42F9-94AC-9099039FB1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F218F4DA-8358-4633-8DEF-971825A4DB32}" type="datetimeFigureOut">
              <a:rPr lang="en-US" smtClean="0"/>
              <a:pPr/>
              <a:t>4/22/2024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F5ABA983-B5F3-42F9-94AC-9099039FB156}"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F218F4DA-8358-4633-8DEF-971825A4DB32}" type="datetimeFigureOut">
              <a:rPr lang="en-US" smtClean="0"/>
              <a:pPr/>
              <a:t>4/22/2024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5ABA983-B5F3-42F9-94AC-9099039FB156}"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Blair seminars</a:t>
            </a:r>
            <a:br>
              <a:rPr lang="en-US" dirty="0"/>
            </a:br>
            <a:br>
              <a:rPr lang="en-US" dirty="0"/>
            </a:br>
            <a:r>
              <a:rPr lang="en-US" sz="3100" dirty="0"/>
              <a:t>hour 2</a:t>
            </a:r>
          </a:p>
        </p:txBody>
      </p:sp>
      <p:sp>
        <p:nvSpPr>
          <p:cNvPr id="3" name="Subtitle 2"/>
          <p:cNvSpPr>
            <a:spLocks noGrp="1"/>
          </p:cNvSpPr>
          <p:nvPr>
            <p:ph type="subTitle" idx="1"/>
          </p:nvPr>
        </p:nvSpPr>
        <p:spPr>
          <a:xfrm>
            <a:off x="342900" y="3810000"/>
            <a:ext cx="8458200" cy="914400"/>
          </a:xfrm>
        </p:spPr>
        <p:txBody>
          <a:bodyPr>
            <a:normAutofit fontScale="25000" lnSpcReduction="20000"/>
          </a:bodyPr>
          <a:lstStyle/>
          <a:p>
            <a:endParaRPr lang="en-US" dirty="0"/>
          </a:p>
          <a:p>
            <a:r>
              <a:rPr lang="en-US" sz="4400" dirty="0"/>
              <a:t>The slides are property of</a:t>
            </a:r>
          </a:p>
          <a:p>
            <a:r>
              <a:rPr lang="en-US" sz="4400" dirty="0"/>
              <a:t>Dr. Todd Hubbard.</a:t>
            </a:r>
          </a:p>
          <a:p>
            <a:r>
              <a:rPr lang="en-US" sz="4400" dirty="0"/>
              <a:t>Certified Advanced </a:t>
            </a:r>
            <a:r>
              <a:rPr lang="en-US" sz="4400"/>
              <a:t>Blair Instructor</a:t>
            </a:r>
            <a:endParaRPr lang="en-US" sz="4400" dirty="0"/>
          </a:p>
          <a:p>
            <a:r>
              <a:rPr lang="en-US" sz="4400" b="1" dirty="0"/>
              <a:t>They are not to be copied nor distributed</a:t>
            </a:r>
          </a:p>
        </p:txBody>
      </p:sp>
      <p:sp>
        <p:nvSpPr>
          <p:cNvPr id="4" name="Footer Placeholder 3"/>
          <p:cNvSpPr>
            <a:spLocks noGrp="1"/>
          </p:cNvSpPr>
          <p:nvPr>
            <p:ph type="ftr" sz="quarter" idx="11"/>
          </p:nvPr>
        </p:nvSpPr>
        <p:spPr/>
        <p:txBody>
          <a:bodyPr/>
          <a:lstStyle/>
          <a:p>
            <a:r>
              <a:rPr lang="en-US"/>
              <a:t>© 2020 Thomas Forest, D.C.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a:t>Dr. William G. Blair, D.C., Ph.C.</a:t>
            </a:r>
          </a:p>
        </p:txBody>
      </p:sp>
      <p:sp>
        <p:nvSpPr>
          <p:cNvPr id="89091" name="Rectangle 3"/>
          <p:cNvSpPr>
            <a:spLocks noGrp="1" noChangeArrowheads="1"/>
          </p:cNvSpPr>
          <p:nvPr>
            <p:ph idx="1"/>
          </p:nvPr>
        </p:nvSpPr>
        <p:spPr/>
        <p:txBody>
          <a:bodyPr/>
          <a:lstStyle/>
          <a:p>
            <a:pPr>
              <a:lnSpc>
                <a:spcPct val="90000"/>
              </a:lnSpc>
            </a:pPr>
            <a:r>
              <a:rPr lang="en-US" altLang="en-US" sz="2800"/>
              <a:t>“The doctor said he’d done all he could and we’d better continue on to Palmer. Dr. Halstead happened to be on campus (at Lyceum). He met us with a portable adjusting table and gave Bill an upper cervical atlas adjustment. The response was positive and the relief was significant. Bill enrolled in Palmer but the humidity was miserable and he suffered terribly. With determination, he survived. He attended every seminar and graduated with straight A’s.”</a:t>
            </a:r>
          </a:p>
        </p:txBody>
      </p:sp>
      <p:sp>
        <p:nvSpPr>
          <p:cNvPr id="89092" name="Text Box 4"/>
          <p:cNvSpPr txBox="1">
            <a:spLocks noChangeArrowheads="1"/>
          </p:cNvSpPr>
          <p:nvPr/>
        </p:nvSpPr>
        <p:spPr bwMode="auto">
          <a:xfrm>
            <a:off x="1447800" y="63246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t>Dottie Blair</a:t>
            </a:r>
            <a:r>
              <a:rPr lang="en-US" altLang="en-US" sz="1800"/>
              <a:t>, </a:t>
            </a:r>
            <a:r>
              <a:rPr lang="en-US" altLang="en-US" sz="1800" i="1"/>
              <a:t>Progress in Chiropractic </a:t>
            </a:r>
            <a:r>
              <a:rPr lang="en-US" altLang="en-US" sz="1800"/>
              <a:t>by Steven J. Boyle</a:t>
            </a:r>
          </a:p>
        </p:txBody>
      </p:sp>
    </p:spTree>
    <p:extLst>
      <p:ext uri="{BB962C8B-B14F-4D97-AF65-F5344CB8AC3E}">
        <p14:creationId xmlns:p14="http://schemas.microsoft.com/office/powerpoint/2010/main" val="3393639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p:txBody>
          <a:bodyPr/>
          <a:lstStyle/>
          <a:p>
            <a:r>
              <a:rPr lang="en-US" altLang="en-US"/>
              <a:t>William G. Blair, DC, PhC</a:t>
            </a:r>
          </a:p>
        </p:txBody>
      </p:sp>
      <p:sp>
        <p:nvSpPr>
          <p:cNvPr id="90115" name="Rectangle 3"/>
          <p:cNvSpPr>
            <a:spLocks noGrp="1" noChangeArrowheads="1"/>
          </p:cNvSpPr>
          <p:nvPr>
            <p:ph type="body" sz="half" idx="1"/>
          </p:nvPr>
        </p:nvSpPr>
        <p:spPr>
          <a:xfrm>
            <a:off x="533400" y="1447800"/>
            <a:ext cx="3505200" cy="4525963"/>
          </a:xfrm>
        </p:spPr>
        <p:txBody>
          <a:bodyPr/>
          <a:lstStyle/>
          <a:p>
            <a:r>
              <a:rPr lang="en-US" altLang="en-US" sz="2400"/>
              <a:t>1922-1985</a:t>
            </a:r>
          </a:p>
          <a:p>
            <a:r>
              <a:rPr lang="en-US" altLang="en-US" sz="2400"/>
              <a:t>Founder of the Blair chiropractic Technique</a:t>
            </a:r>
          </a:p>
          <a:p>
            <a:r>
              <a:rPr lang="en-US" altLang="en-US" sz="2400"/>
              <a:t>Palmer Graduate, Member of Delta Sigma Chi</a:t>
            </a:r>
          </a:p>
          <a:p>
            <a:r>
              <a:rPr lang="en-US" altLang="en-US" sz="2400"/>
              <a:t>Awarded </a:t>
            </a:r>
            <a:r>
              <a:rPr lang="en-US" altLang="en-US" sz="2400" i="1"/>
              <a:t>Daniel David Palmer Scientific Award</a:t>
            </a:r>
            <a:r>
              <a:rPr lang="en-US" altLang="en-US" sz="2400"/>
              <a:t> in 1966 </a:t>
            </a:r>
          </a:p>
        </p:txBody>
      </p:sp>
      <p:pic>
        <p:nvPicPr>
          <p:cNvPr id="90116" name="Picture 4" descr="dr blair 1949 year book"/>
          <p:cNvPicPr>
            <a:picLocks noGrp="1" noChangeAspect="1" noChangeArrowheads="1"/>
          </p:cNvPicPr>
          <p:nvPr>
            <p:ph sz="half" idx="2"/>
          </p:nvPr>
        </p:nvPicPr>
        <p:blipFill>
          <a:blip r:embed="rId3" cstate="print">
            <a:lum bright="-12000" contrast="6000"/>
            <a:extLst>
              <a:ext uri="{28A0092B-C50C-407E-A947-70E740481C1C}">
                <a14:useLocalDpi xmlns:a14="http://schemas.microsoft.com/office/drawing/2010/main" val="0"/>
              </a:ext>
            </a:extLst>
          </a:blip>
          <a:srcRect t="6821" r="4762" b="4512"/>
          <a:stretch>
            <a:fillRect/>
          </a:stretch>
        </p:blipFill>
        <p:spPr>
          <a:xfrm>
            <a:off x="4114800" y="1295400"/>
            <a:ext cx="5029200" cy="4359275"/>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826937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r>
              <a:rPr lang="en-US" altLang="en-US"/>
              <a:t>Dr. William G. Blair, D.C., Ph.C.</a:t>
            </a:r>
          </a:p>
        </p:txBody>
      </p:sp>
      <p:sp>
        <p:nvSpPr>
          <p:cNvPr id="91139" name="Rectangle 3"/>
          <p:cNvSpPr>
            <a:spLocks noGrp="1" noChangeArrowheads="1"/>
          </p:cNvSpPr>
          <p:nvPr>
            <p:ph idx="1"/>
          </p:nvPr>
        </p:nvSpPr>
        <p:spPr>
          <a:xfrm>
            <a:off x="457200" y="1295400"/>
            <a:ext cx="8229600" cy="4830763"/>
          </a:xfrm>
        </p:spPr>
        <p:txBody>
          <a:bodyPr>
            <a:normAutofit lnSpcReduction="10000"/>
          </a:bodyPr>
          <a:lstStyle/>
          <a:p>
            <a:r>
              <a:rPr lang="en-US" altLang="en-US"/>
              <a:t>After opening a small office In Lubbock, Texas, Bill and Dottie went to work building their practice. </a:t>
            </a:r>
          </a:p>
          <a:p>
            <a:r>
              <a:rPr lang="en-US" altLang="en-US"/>
              <a:t>“</a:t>
            </a:r>
            <a:r>
              <a:rPr lang="en-US" altLang="en-US" i="1"/>
              <a:t>It was during this time he began researching why some patients got wonderful results and others did not. Every evening he studied x-rays, graphs, and anything he thought might give him the reason that some did much better than others</a:t>
            </a:r>
            <a:r>
              <a:rPr lang="en-US" altLang="en-US"/>
              <a:t>.”</a:t>
            </a:r>
          </a:p>
        </p:txBody>
      </p:sp>
      <p:sp>
        <p:nvSpPr>
          <p:cNvPr id="91140" name="Text Box 4"/>
          <p:cNvSpPr txBox="1">
            <a:spLocks noChangeArrowheads="1"/>
          </p:cNvSpPr>
          <p:nvPr/>
        </p:nvSpPr>
        <p:spPr bwMode="auto">
          <a:xfrm>
            <a:off x="1447800" y="63246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t>Dottie Blair</a:t>
            </a:r>
            <a:r>
              <a:rPr lang="en-US" altLang="en-US" sz="1800"/>
              <a:t>, </a:t>
            </a:r>
            <a:r>
              <a:rPr lang="en-US" altLang="en-US" sz="1800" i="1"/>
              <a:t>Progress in Chiropractic </a:t>
            </a:r>
            <a:r>
              <a:rPr lang="en-US" altLang="en-US" sz="1800"/>
              <a:t>by Steven J. Boyle</a:t>
            </a:r>
          </a:p>
        </p:txBody>
      </p:sp>
    </p:spTree>
    <p:extLst>
      <p:ext uri="{BB962C8B-B14F-4D97-AF65-F5344CB8AC3E}">
        <p14:creationId xmlns:p14="http://schemas.microsoft.com/office/powerpoint/2010/main" val="1937397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descr="Debra Clanton Pic set 6"/>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tretch>
            <a:fillRect/>
          </a:stretch>
        </p:blipFill>
        <p:spPr>
          <a:xfrm>
            <a:off x="2610379" y="277813"/>
            <a:ext cx="4380441" cy="5853112"/>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14603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n-US" altLang="en-US"/>
              <a:t>Dr. William G. Blair, D.C., Ph.C.</a:t>
            </a:r>
          </a:p>
        </p:txBody>
      </p:sp>
      <p:sp>
        <p:nvSpPr>
          <p:cNvPr id="93187" name="Rectangle 3"/>
          <p:cNvSpPr>
            <a:spLocks noGrp="1" noChangeArrowheads="1"/>
          </p:cNvSpPr>
          <p:nvPr>
            <p:ph idx="1"/>
          </p:nvPr>
        </p:nvSpPr>
        <p:spPr/>
        <p:txBody>
          <a:bodyPr/>
          <a:lstStyle/>
          <a:p>
            <a:r>
              <a:rPr lang="en-US" altLang="en-US"/>
              <a:t>“He labored to get the best x-rays…he was very conscientious and tried, to the best of his ability, to make the spinograph x-rays as near perfect as possible.”</a:t>
            </a:r>
          </a:p>
          <a:p>
            <a:r>
              <a:rPr lang="en-US" altLang="en-US"/>
              <a:t>“He sometimes worked until midnight, sometimes all night. He always felt that genuine skill comes from practice. He had an unrelenting desire to get perfect x-rays.”</a:t>
            </a:r>
          </a:p>
        </p:txBody>
      </p:sp>
      <p:sp>
        <p:nvSpPr>
          <p:cNvPr id="93188" name="Text Box 4"/>
          <p:cNvSpPr txBox="1">
            <a:spLocks noChangeArrowheads="1"/>
          </p:cNvSpPr>
          <p:nvPr/>
        </p:nvSpPr>
        <p:spPr bwMode="auto">
          <a:xfrm>
            <a:off x="1371600" y="60960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sp>
        <p:nvSpPr>
          <p:cNvPr id="93189" name="Text Box 5"/>
          <p:cNvSpPr txBox="1">
            <a:spLocks noChangeArrowheads="1"/>
          </p:cNvSpPr>
          <p:nvPr/>
        </p:nvSpPr>
        <p:spPr bwMode="auto">
          <a:xfrm>
            <a:off x="838200" y="61722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t>Dottie Blair</a:t>
            </a:r>
            <a:r>
              <a:rPr lang="en-US" altLang="en-US" sz="1800"/>
              <a:t>, </a:t>
            </a:r>
            <a:r>
              <a:rPr lang="en-US" altLang="en-US" sz="1800" i="1"/>
              <a:t>Progress in Chiropractic </a:t>
            </a:r>
            <a:r>
              <a:rPr lang="en-US" altLang="en-US" sz="1800"/>
              <a:t>by Steven J. Boyle</a:t>
            </a:r>
          </a:p>
        </p:txBody>
      </p:sp>
    </p:spTree>
    <p:extLst>
      <p:ext uri="{BB962C8B-B14F-4D97-AF65-F5344CB8AC3E}">
        <p14:creationId xmlns:p14="http://schemas.microsoft.com/office/powerpoint/2010/main" val="3516649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altLang="en-US"/>
              <a:t>Dr. William G. Blair, D.C., Ph.C.</a:t>
            </a:r>
          </a:p>
        </p:txBody>
      </p:sp>
      <p:sp>
        <p:nvSpPr>
          <p:cNvPr id="95235" name="Rectangle 3"/>
          <p:cNvSpPr>
            <a:spLocks noGrp="1" noChangeArrowheads="1"/>
          </p:cNvSpPr>
          <p:nvPr>
            <p:ph idx="1"/>
          </p:nvPr>
        </p:nvSpPr>
        <p:spPr/>
        <p:txBody>
          <a:bodyPr/>
          <a:lstStyle/>
          <a:p>
            <a:pPr marL="533400" indent="-533400"/>
            <a:r>
              <a:rPr lang="en-US" altLang="en-US"/>
              <a:t>Based on his meticulous x-ray studies, Dr. Blair came to certain conclusions:</a:t>
            </a:r>
          </a:p>
          <a:p>
            <a:pPr marL="533400" indent="-533400">
              <a:buFont typeface="Wingdings" pitchFamily="2" charset="2"/>
              <a:buAutoNum type="arabicPeriod"/>
            </a:pPr>
            <a:r>
              <a:rPr lang="en-US" altLang="en-US"/>
              <a:t>The right and left side are not symmetrical.</a:t>
            </a:r>
          </a:p>
          <a:p>
            <a:pPr marL="533400" indent="-533400">
              <a:buFont typeface="Wingdings" pitchFamily="2" charset="2"/>
              <a:buAutoNum type="arabicPeriod"/>
            </a:pPr>
            <a:r>
              <a:rPr lang="en-US" altLang="en-US"/>
              <a:t>Opposing surfaces of the joints do match.</a:t>
            </a:r>
          </a:p>
          <a:p>
            <a:pPr marL="533400" indent="-533400">
              <a:buFont typeface="Wingdings" pitchFamily="2" charset="2"/>
              <a:buNone/>
            </a:pPr>
            <a:r>
              <a:rPr lang="en-US" altLang="en-US"/>
              <a:t>Therefore Dr. Blair surmised:</a:t>
            </a:r>
          </a:p>
          <a:p>
            <a:pPr marL="533400" indent="-533400">
              <a:buFont typeface="Wingdings" pitchFamily="2" charset="2"/>
              <a:buNone/>
            </a:pPr>
            <a:r>
              <a:rPr lang="en-US" altLang="en-US" sz="3600">
                <a:latin typeface="French Script MT" pitchFamily="66" charset="0"/>
              </a:rPr>
              <a:t>“We are not looking for the perfectly straight spine, we are looking for the perfectly articulated spine.”</a:t>
            </a:r>
          </a:p>
        </p:txBody>
      </p:sp>
      <p:sp>
        <p:nvSpPr>
          <p:cNvPr id="95236" name="Text Box 4"/>
          <p:cNvSpPr txBox="1">
            <a:spLocks noChangeArrowheads="1"/>
          </p:cNvSpPr>
          <p:nvPr/>
        </p:nvSpPr>
        <p:spPr bwMode="auto">
          <a:xfrm>
            <a:off x="1371600" y="6096000"/>
            <a:ext cx="601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sp>
        <p:nvSpPr>
          <p:cNvPr id="95237" name="Text Box 5"/>
          <p:cNvSpPr txBox="1">
            <a:spLocks noChangeArrowheads="1"/>
          </p:cNvSpPr>
          <p:nvPr/>
        </p:nvSpPr>
        <p:spPr bwMode="auto">
          <a:xfrm>
            <a:off x="838200" y="6172200"/>
            <a:ext cx="708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t>Dottie Blair</a:t>
            </a:r>
            <a:r>
              <a:rPr lang="en-US" altLang="en-US" sz="1800"/>
              <a:t>, </a:t>
            </a:r>
            <a:r>
              <a:rPr lang="en-US" altLang="en-US" sz="1800" i="1"/>
              <a:t>Progress in Chiropractic </a:t>
            </a:r>
            <a:r>
              <a:rPr lang="en-US" altLang="en-US" sz="1800"/>
              <a:t>by Steven J. Boyle</a:t>
            </a:r>
          </a:p>
        </p:txBody>
      </p:sp>
    </p:spTree>
    <p:extLst>
      <p:ext uri="{BB962C8B-B14F-4D97-AF65-F5344CB8AC3E}">
        <p14:creationId xmlns:p14="http://schemas.microsoft.com/office/powerpoint/2010/main" val="22714107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2438400" y="0"/>
            <a:ext cx="4141788" cy="5257800"/>
          </a:xfrm>
          <a:noFill/>
        </p:spPr>
      </p:pic>
      <p:sp>
        <p:nvSpPr>
          <p:cNvPr id="96259" name="Text Box 3"/>
          <p:cNvSpPr txBox="1">
            <a:spLocks noChangeArrowheads="1"/>
          </p:cNvSpPr>
          <p:nvPr/>
        </p:nvSpPr>
        <p:spPr bwMode="auto">
          <a:xfrm>
            <a:off x="1752600" y="5410200"/>
            <a:ext cx="61722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400">
                <a:latin typeface="Times New Roman" pitchFamily="18" charset="0"/>
              </a:rPr>
              <a:t>Dr. Blair at the Armed Forces Institute of Pathology Washington DC</a:t>
            </a:r>
          </a:p>
        </p:txBody>
      </p:sp>
    </p:spTree>
    <p:extLst>
      <p:ext uri="{BB962C8B-B14F-4D97-AF65-F5344CB8AC3E}">
        <p14:creationId xmlns:p14="http://schemas.microsoft.com/office/powerpoint/2010/main" val="3247171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pa00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0"/>
            <a:ext cx="4695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3432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hpa000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7088" y="0"/>
            <a:ext cx="49482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48927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hpa000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9150" y="228600"/>
            <a:ext cx="5145088"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37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r>
              <a:rPr lang="en-US" altLang="en-US"/>
              <a:t>William Blair DC</a:t>
            </a:r>
          </a:p>
        </p:txBody>
      </p:sp>
      <p:pic>
        <p:nvPicPr>
          <p:cNvPr id="80899" name="Picture 3" descr="~hpa0000"/>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3206750" y="1908175"/>
            <a:ext cx="2730500" cy="4108450"/>
          </a:xfrm>
          <a:noFill/>
        </p:spPr>
      </p:pic>
    </p:spTree>
    <p:extLst>
      <p:ext uri="{BB962C8B-B14F-4D97-AF65-F5344CB8AC3E}">
        <p14:creationId xmlns:p14="http://schemas.microsoft.com/office/powerpoint/2010/main" val="37393055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pa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60562" y="123825"/>
            <a:ext cx="52847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9331" name="Text Box 3"/>
          <p:cNvSpPr txBox="1">
            <a:spLocks noChangeArrowheads="1"/>
          </p:cNvSpPr>
          <p:nvPr/>
        </p:nvSpPr>
        <p:spPr bwMode="auto">
          <a:xfrm>
            <a:off x="762000" y="2971800"/>
            <a:ext cx="19812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600" b="1">
                <a:solidFill>
                  <a:srgbClr val="000066"/>
                </a:solidFill>
                <a:latin typeface="Times New Roman" pitchFamily="18" charset="0"/>
              </a:rPr>
              <a:t>Lateral Margin of Condyle</a:t>
            </a:r>
          </a:p>
        </p:txBody>
      </p:sp>
      <p:sp>
        <p:nvSpPr>
          <p:cNvPr id="99332" name="Rectangle 4"/>
          <p:cNvSpPr>
            <a:spLocks noChangeArrowheads="1"/>
          </p:cNvSpPr>
          <p:nvPr/>
        </p:nvSpPr>
        <p:spPr bwMode="auto">
          <a:xfrm>
            <a:off x="5334000" y="4572000"/>
            <a:ext cx="29543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600" b="1">
                <a:solidFill>
                  <a:srgbClr val="000066"/>
                </a:solidFill>
                <a:latin typeface="Times New Roman" pitchFamily="18" charset="0"/>
              </a:rPr>
              <a:t>Lateral Margin of Lateral Mass</a:t>
            </a:r>
          </a:p>
        </p:txBody>
      </p:sp>
      <p:sp>
        <p:nvSpPr>
          <p:cNvPr id="99333" name="AutoShape 5"/>
          <p:cNvSpPr>
            <a:spLocks noChangeArrowheads="1"/>
          </p:cNvSpPr>
          <p:nvPr/>
        </p:nvSpPr>
        <p:spPr bwMode="auto">
          <a:xfrm rot="3247854">
            <a:off x="2034073" y="3465862"/>
            <a:ext cx="976313" cy="485775"/>
          </a:xfrm>
          <a:prstGeom prst="rightArrow">
            <a:avLst>
              <a:gd name="adj1" fmla="val 50000"/>
              <a:gd name="adj2" fmla="val 50245"/>
            </a:avLst>
          </a:prstGeom>
          <a:solidFill>
            <a:srgbClr val="000066"/>
          </a:solidFill>
          <a:ln w="12700">
            <a:solidFill>
              <a:schemeClr val="tx1"/>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99334" name="AutoShape 6"/>
          <p:cNvSpPr>
            <a:spLocks noChangeArrowheads="1"/>
          </p:cNvSpPr>
          <p:nvPr/>
        </p:nvSpPr>
        <p:spPr bwMode="auto">
          <a:xfrm rot="3384733">
            <a:off x="4377990" y="5217546"/>
            <a:ext cx="976313" cy="437152"/>
          </a:xfrm>
          <a:prstGeom prst="leftArrow">
            <a:avLst>
              <a:gd name="adj1" fmla="val 50000"/>
              <a:gd name="adj2" fmla="val 50245"/>
            </a:avLst>
          </a:prstGeom>
          <a:solidFill>
            <a:srgbClr val="000066"/>
          </a:solidFill>
          <a:ln w="12700">
            <a:solidFill>
              <a:schemeClr val="tx1"/>
            </a:solidFill>
            <a:miter lim="800000"/>
            <a:headEnd type="none" w="sm" len="sm"/>
            <a:tailEnd type="none" w="sm" len="sm"/>
          </a:ln>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en-US" sz="1800"/>
          </a:p>
        </p:txBody>
      </p:sp>
      <p:sp>
        <p:nvSpPr>
          <p:cNvPr id="2" name="Arc 1">
            <a:extLst>
              <a:ext uri="{FF2B5EF4-FFF2-40B4-BE49-F238E27FC236}">
                <a16:creationId xmlns:a16="http://schemas.microsoft.com/office/drawing/2014/main" id="{E6D27008-A86C-4BC1-A2C2-7A3BAA3F77BB}"/>
              </a:ext>
            </a:extLst>
          </p:cNvPr>
          <p:cNvSpPr/>
          <p:nvPr/>
        </p:nvSpPr>
        <p:spPr>
          <a:xfrm>
            <a:off x="4343400" y="4676775"/>
            <a:ext cx="228600" cy="962025"/>
          </a:xfrm>
          <a:prstGeom prst="arc">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81CD3B58-BBF4-416E-A7BF-20EB5F8D0DE6}"/>
              </a:ext>
            </a:extLst>
          </p:cNvPr>
          <p:cNvCxnSpPr/>
          <p:nvPr/>
        </p:nvCxnSpPr>
        <p:spPr>
          <a:xfrm flipV="1">
            <a:off x="2133600" y="4371975"/>
            <a:ext cx="914400" cy="6572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A5536800-17FA-45D8-9CBD-902C2A4BC35D}"/>
              </a:ext>
            </a:extLst>
          </p:cNvPr>
          <p:cNvCxnSpPr/>
          <p:nvPr/>
        </p:nvCxnSpPr>
        <p:spPr>
          <a:xfrm flipH="1" flipV="1">
            <a:off x="2805113" y="3886200"/>
            <a:ext cx="242887" cy="48577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4E81058A-8916-4FF6-99FE-6371FE5525F5}"/>
              </a:ext>
            </a:extLst>
          </p:cNvPr>
          <p:cNvCxnSpPr>
            <a:cxnSpLocks/>
          </p:cNvCxnSpPr>
          <p:nvPr/>
        </p:nvCxnSpPr>
        <p:spPr>
          <a:xfrm>
            <a:off x="4114800" y="4371975"/>
            <a:ext cx="488156" cy="6572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E65F26A-ABE7-42A0-9215-D473F4D9CA64}"/>
              </a:ext>
            </a:extLst>
          </p:cNvPr>
          <p:cNvCxnSpPr>
            <a:cxnSpLocks/>
          </p:cNvCxnSpPr>
          <p:nvPr/>
        </p:nvCxnSpPr>
        <p:spPr>
          <a:xfrm flipH="1">
            <a:off x="3489722" y="4370388"/>
            <a:ext cx="625078" cy="306387"/>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68747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BNES Award"/>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0" y="0"/>
            <a:ext cx="9144000" cy="62230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1379" name="Text Box 3"/>
          <p:cNvSpPr txBox="1">
            <a:spLocks noChangeArrowheads="1"/>
          </p:cNvSpPr>
          <p:nvPr/>
        </p:nvSpPr>
        <p:spPr bwMode="auto">
          <a:xfrm>
            <a:off x="228600" y="6324600"/>
            <a:ext cx="830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Dr, Blair standing between Dr. Carl Cleveland and the Emperor of Etheopia.</a:t>
            </a:r>
          </a:p>
        </p:txBody>
      </p:sp>
    </p:spTree>
    <p:extLst>
      <p:ext uri="{BB962C8B-B14F-4D97-AF65-F5344CB8AC3E}">
        <p14:creationId xmlns:p14="http://schemas.microsoft.com/office/powerpoint/2010/main" val="25098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Drs DeJerrnette Blair Gonstead and Gregory 1969 Homecoming"/>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t="3087" b="3342"/>
          <a:stretch>
            <a:fillRect/>
          </a:stretch>
        </p:blipFill>
        <p:spPr>
          <a:xfrm>
            <a:off x="228600" y="0"/>
            <a:ext cx="8686800" cy="6400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3427" name="Text Box 3"/>
          <p:cNvSpPr txBox="1">
            <a:spLocks noChangeArrowheads="1"/>
          </p:cNvSpPr>
          <p:nvPr/>
        </p:nvSpPr>
        <p:spPr bwMode="auto">
          <a:xfrm>
            <a:off x="76200" y="6400800"/>
            <a:ext cx="9067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a:t>Dr. Blair spoke on a distinguished panel with Drs. DeJarnette, Gonstead, &amp; Gregory.</a:t>
            </a:r>
          </a:p>
        </p:txBody>
      </p:sp>
    </p:spTree>
    <p:extLst>
      <p:ext uri="{BB962C8B-B14F-4D97-AF65-F5344CB8AC3E}">
        <p14:creationId xmlns:p14="http://schemas.microsoft.com/office/powerpoint/2010/main" val="7084304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n-US" altLang="en-US"/>
              <a:t>William G. Blair, DC, PhC</a:t>
            </a:r>
          </a:p>
        </p:txBody>
      </p:sp>
      <p:sp>
        <p:nvSpPr>
          <p:cNvPr id="104451" name="Rectangle 3"/>
          <p:cNvSpPr>
            <a:spLocks noGrp="1" noChangeArrowheads="1"/>
          </p:cNvSpPr>
          <p:nvPr>
            <p:ph type="body" sz="half" idx="1"/>
          </p:nvPr>
        </p:nvSpPr>
        <p:spPr>
          <a:xfrm>
            <a:off x="533400" y="1600200"/>
            <a:ext cx="5181600" cy="4525963"/>
          </a:xfrm>
        </p:spPr>
        <p:txBody>
          <a:bodyPr/>
          <a:lstStyle/>
          <a:p>
            <a:pPr>
              <a:buFont typeface="Wingdings" pitchFamily="2" charset="2"/>
              <a:buNone/>
            </a:pPr>
            <a:r>
              <a:rPr lang="en-US" altLang="en-US" sz="2400" b="1"/>
              <a:t>Dr. Blair felt Chiropractors should</a:t>
            </a:r>
            <a:r>
              <a:rPr lang="en-US" altLang="en-US" sz="2400"/>
              <a:t> </a:t>
            </a:r>
          </a:p>
          <a:p>
            <a:r>
              <a:rPr lang="en-US" altLang="en-US" sz="2400"/>
              <a:t>put service to his patient first. </a:t>
            </a:r>
          </a:p>
          <a:p>
            <a:r>
              <a:rPr lang="en-US" altLang="en-US" sz="2400"/>
              <a:t>render the best scientific, specific Chiropractic care they can. </a:t>
            </a:r>
          </a:p>
          <a:p>
            <a:r>
              <a:rPr lang="en-US" altLang="en-US" sz="2400"/>
              <a:t>“In a world where we get less and less for our money, we, as a profession, should try to give better and better service to our patient”  </a:t>
            </a:r>
          </a:p>
          <a:p>
            <a:r>
              <a:rPr lang="en-US" altLang="en-US" sz="2400"/>
              <a:t>“We must not sacrifice quality of our service for quantity of patients”</a:t>
            </a:r>
            <a:r>
              <a:rPr lang="en-US" altLang="en-US" sz="2000"/>
              <a:t> </a:t>
            </a:r>
          </a:p>
        </p:txBody>
      </p:sp>
      <p:pic>
        <p:nvPicPr>
          <p:cNvPr id="104452" name="Picture 4" descr="Debra Clanton Pic set 4"/>
          <p:cNvPicPr>
            <a:picLocks noGrp="1" noChangeAspect="1" noChangeArrowheads="1"/>
          </p:cNvPicPr>
          <p:nvPr>
            <p:ph sz="half" idx="2"/>
          </p:nvPr>
        </p:nvPicPr>
        <p:blipFill>
          <a:blip r:embed="rId3" cstate="print">
            <a:lum bright="30000" contrast="-24000"/>
            <a:extLst>
              <a:ext uri="{28A0092B-C50C-407E-A947-70E740481C1C}">
                <a14:useLocalDpi xmlns:a14="http://schemas.microsoft.com/office/drawing/2010/main" val="0"/>
              </a:ext>
            </a:extLst>
          </a:blip>
          <a:srcRect l="61295" t="2161" r="15250" b="72078"/>
          <a:stretch>
            <a:fillRect/>
          </a:stretch>
        </p:blipFill>
        <p:spPr>
          <a:xfrm>
            <a:off x="5735638" y="1447800"/>
            <a:ext cx="3179762" cy="40386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43907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ltLang="en-US"/>
              <a:t>William G. Blair, DC, PhC</a:t>
            </a:r>
          </a:p>
        </p:txBody>
      </p:sp>
      <p:sp>
        <p:nvSpPr>
          <p:cNvPr id="105475" name="Rectangle 3"/>
          <p:cNvSpPr>
            <a:spLocks noGrp="1" noChangeArrowheads="1"/>
          </p:cNvSpPr>
          <p:nvPr>
            <p:ph type="body" sz="half" idx="1"/>
          </p:nvPr>
        </p:nvSpPr>
        <p:spPr>
          <a:xfrm>
            <a:off x="685800" y="1219200"/>
            <a:ext cx="4419600" cy="3810000"/>
          </a:xfrm>
        </p:spPr>
        <p:txBody>
          <a:bodyPr>
            <a:normAutofit fontScale="92500" lnSpcReduction="20000"/>
          </a:bodyPr>
          <a:lstStyle/>
          <a:p>
            <a:pPr>
              <a:lnSpc>
                <a:spcPct val="90000"/>
              </a:lnSpc>
            </a:pPr>
            <a:r>
              <a:rPr lang="en-US" altLang="en-US"/>
              <a:t>People refer people when they are happy with the results they receive from their doctor. </a:t>
            </a:r>
          </a:p>
          <a:p>
            <a:pPr>
              <a:lnSpc>
                <a:spcPct val="90000"/>
              </a:lnSpc>
            </a:pPr>
            <a:r>
              <a:rPr lang="en-US" altLang="en-US"/>
              <a:t>Be specific, Be Scientific, Be Precise, and give only quality care to your patient. You will be rewarded bountifully.</a:t>
            </a:r>
          </a:p>
        </p:txBody>
      </p:sp>
      <p:pic>
        <p:nvPicPr>
          <p:cNvPr id="105476" name="Picture 4" descr="Debra Clanton Pic set 4"/>
          <p:cNvPicPr>
            <a:picLocks noGrp="1" noChangeAspect="1" noChangeArrowheads="1"/>
          </p:cNvPicPr>
          <p:nvPr>
            <p:ph sz="half" idx="2"/>
          </p:nvPr>
        </p:nvPicPr>
        <p:blipFill>
          <a:blip r:embed="rId3" cstate="print">
            <a:lum bright="18000" contrast="6000"/>
            <a:extLst>
              <a:ext uri="{28A0092B-C50C-407E-A947-70E740481C1C}">
                <a14:useLocalDpi xmlns:a14="http://schemas.microsoft.com/office/drawing/2010/main" val="0"/>
              </a:ext>
            </a:extLst>
          </a:blip>
          <a:srcRect l="2586" r="43320" b="37021"/>
          <a:stretch>
            <a:fillRect/>
          </a:stretch>
        </p:blipFill>
        <p:spPr>
          <a:xfrm>
            <a:off x="5486400" y="1295400"/>
            <a:ext cx="3048000" cy="4343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9041699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Dr"/>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228600" y="42863"/>
            <a:ext cx="8534400" cy="6815137"/>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99604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n-US" altLang="en-US" sz="3800"/>
              <a:t>Dr. Blair’s advice to students and doctors.</a:t>
            </a:r>
          </a:p>
        </p:txBody>
      </p:sp>
      <p:sp>
        <p:nvSpPr>
          <p:cNvPr id="102403" name="Rectangle 3"/>
          <p:cNvSpPr>
            <a:spLocks noGrp="1" noChangeArrowheads="1"/>
          </p:cNvSpPr>
          <p:nvPr>
            <p:ph idx="1"/>
          </p:nvPr>
        </p:nvSpPr>
        <p:spPr/>
        <p:txBody>
          <a:bodyPr/>
          <a:lstStyle/>
          <a:p>
            <a:r>
              <a:rPr lang="en-US" altLang="en-US"/>
              <a:t>In skills it is the small details that count.</a:t>
            </a:r>
          </a:p>
          <a:p>
            <a:r>
              <a:rPr lang="en-US" altLang="en-US"/>
              <a:t>It is putting that something extra in all you do that’s separates the mediocre from the professional.</a:t>
            </a:r>
          </a:p>
          <a:p>
            <a:r>
              <a:rPr lang="en-US" altLang="en-US"/>
              <a:t>Visualizing your objective will cause you to do the things necessary for your success.</a:t>
            </a:r>
          </a:p>
        </p:txBody>
      </p:sp>
    </p:spTree>
    <p:extLst>
      <p:ext uri="{BB962C8B-B14F-4D97-AF65-F5344CB8AC3E}">
        <p14:creationId xmlns:p14="http://schemas.microsoft.com/office/powerpoint/2010/main" val="3894681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defRPr/>
            </a:pPr>
            <a:r>
              <a:rPr lang="en-US" b="1">
                <a:solidFill>
                  <a:schemeClr val="hlink"/>
                </a:solidFill>
                <a:effectLst>
                  <a:outerShdw blurRad="38100" dist="38100" dir="2700000" algn="tl">
                    <a:srgbClr val="000000"/>
                  </a:outerShdw>
                </a:effectLst>
              </a:rPr>
              <a:t>Why Upper Cervical</a:t>
            </a:r>
          </a:p>
        </p:txBody>
      </p:sp>
      <p:sp>
        <p:nvSpPr>
          <p:cNvPr id="27651" name="Rectangle 3"/>
          <p:cNvSpPr>
            <a:spLocks noGrp="1" noChangeArrowheads="1"/>
          </p:cNvSpPr>
          <p:nvPr>
            <p:ph idx="1"/>
          </p:nvPr>
        </p:nvSpPr>
        <p:spPr>
          <a:xfrm>
            <a:off x="457200" y="1295400"/>
            <a:ext cx="8229600" cy="4525963"/>
          </a:xfrm>
        </p:spPr>
        <p:txBody>
          <a:bodyPr/>
          <a:lstStyle/>
          <a:p>
            <a:pPr eaLnBrk="1" hangingPunct="1"/>
            <a:r>
              <a:rPr lang="en-US" altLang="en-US"/>
              <a:t>Best Case Scenario: to adjust a spine as few times as possible while keeping that spine free of neurological interference with optimum function for as long as possible.</a:t>
            </a:r>
          </a:p>
          <a:p>
            <a:pPr eaLnBrk="1" hangingPunct="1"/>
            <a:r>
              <a:rPr lang="en-US" altLang="en-US"/>
              <a:t>Specific Upper Cervical Chiropractic care incorporates the tools needed to know when, where and how to adjust.  But more importantly, when </a:t>
            </a:r>
            <a:r>
              <a:rPr lang="en-US" altLang="en-US" u="sng"/>
              <a:t>NOT</a:t>
            </a:r>
            <a:r>
              <a:rPr lang="en-US" altLang="en-US"/>
              <a:t> to adjust. </a:t>
            </a:r>
          </a:p>
        </p:txBody>
      </p:sp>
      <p:sp>
        <p:nvSpPr>
          <p:cNvPr id="10752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a:cs typeface="Arial" charset="0"/>
              </a:rPr>
              <a:t>©Todd Hubbard, DC</a:t>
            </a:r>
          </a:p>
        </p:txBody>
      </p:sp>
      <p:sp>
        <p:nvSpPr>
          <p:cNvPr id="27652" name="AutoShape 4"/>
          <p:cNvSpPr>
            <a:spLocks noChangeArrowheads="1"/>
          </p:cNvSpPr>
          <p:nvPr/>
        </p:nvSpPr>
        <p:spPr bwMode="auto">
          <a:xfrm>
            <a:off x="1447800" y="5562600"/>
            <a:ext cx="6096000" cy="838200"/>
          </a:xfrm>
          <a:prstGeom prst="bevel">
            <a:avLst>
              <a:gd name="adj" fmla="val 12500"/>
            </a:avLst>
          </a:prstGeom>
          <a:solidFill>
            <a:srgbClr val="0000CC"/>
          </a:solidFill>
          <a:ln w="9525">
            <a:solidFill>
              <a:schemeClr val="tx1"/>
            </a:solidFill>
            <a:miter lim="800000"/>
            <a:headEnd/>
            <a:tailEnd/>
          </a:ln>
          <a:effectLst/>
        </p:spPr>
        <p:txBody>
          <a:bodyPr wrap="none" anchor="ctr"/>
          <a:lstStyle/>
          <a:p>
            <a:pPr algn="ctr">
              <a:spcBef>
                <a:spcPct val="20000"/>
              </a:spcBef>
              <a:defRPr/>
            </a:pPr>
            <a:endParaRPr lang="en-US" sz="2000" b="1">
              <a:solidFill>
                <a:schemeClr val="bg1"/>
              </a:solidFill>
              <a:effectLst>
                <a:outerShdw blurRad="38100" dist="38100" dir="2700000" algn="tl">
                  <a:srgbClr val="000000"/>
                </a:outerShdw>
              </a:effectLst>
            </a:endParaRPr>
          </a:p>
          <a:p>
            <a:pPr algn="ctr">
              <a:spcBef>
                <a:spcPct val="20000"/>
              </a:spcBef>
              <a:defRPr/>
            </a:pPr>
            <a:r>
              <a:rPr lang="en-US" sz="2000" b="1">
                <a:solidFill>
                  <a:schemeClr val="bg1"/>
                </a:solidFill>
                <a:effectLst>
                  <a:outerShdw blurRad="38100" dist="38100" dir="2700000" algn="tl">
                    <a:srgbClr val="000000"/>
                  </a:outerShdw>
                </a:effectLst>
              </a:rPr>
              <a:t>“The Right Place at the Right Time” </a:t>
            </a:r>
            <a:r>
              <a:rPr lang="en-US" sz="2000" b="1" i="1">
                <a:solidFill>
                  <a:schemeClr val="bg1"/>
                </a:solidFill>
                <a:effectLst>
                  <a:outerShdw blurRad="38100" dist="38100" dir="2700000" algn="tl">
                    <a:srgbClr val="000000"/>
                  </a:outerShdw>
                </a:effectLst>
              </a:rPr>
              <a:t>BJ Palmer</a:t>
            </a:r>
          </a:p>
          <a:p>
            <a:pPr algn="ctr">
              <a:defRPr/>
            </a:pPr>
            <a:endParaRPr lang="en-US" sz="2000" b="1">
              <a:solidFill>
                <a:schemeClr val="bg1"/>
              </a:solidFill>
            </a:endParaRPr>
          </a:p>
        </p:txBody>
      </p:sp>
    </p:spTree>
    <p:extLst>
      <p:ext uri="{BB962C8B-B14F-4D97-AF65-F5344CB8AC3E}">
        <p14:creationId xmlns:p14="http://schemas.microsoft.com/office/powerpoint/2010/main" val="3282822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7652"/>
                                        </p:tgtEl>
                                        <p:attrNameLst>
                                          <p:attrName>style.visibility</p:attrName>
                                        </p:attrNameLst>
                                      </p:cBhvr>
                                      <p:to>
                                        <p:strVal val="visible"/>
                                      </p:to>
                                    </p:set>
                                    <p:anim calcmode="lin" valueType="num">
                                      <p:cBhvr additive="base">
                                        <p:cTn id="11" dur="500" fill="hold"/>
                                        <p:tgtEl>
                                          <p:spTgt spid="27652"/>
                                        </p:tgtEl>
                                        <p:attrNameLst>
                                          <p:attrName>ppt_x</p:attrName>
                                        </p:attrNameLst>
                                      </p:cBhvr>
                                      <p:tavLst>
                                        <p:tav tm="0">
                                          <p:val>
                                            <p:strVal val="#ppt_x"/>
                                          </p:val>
                                        </p:tav>
                                        <p:tav tm="100000">
                                          <p:val>
                                            <p:strVal val="#ppt_x"/>
                                          </p:val>
                                        </p:tav>
                                      </p:tavLst>
                                    </p:anim>
                                    <p:anim calcmode="lin" valueType="num">
                                      <p:cBhvr additive="base">
                                        <p:cTn id="12" dur="500" fill="hold"/>
                                        <p:tgtEl>
                                          <p:spTgt spid="276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13C25B3F-2635-4597-AFF8-3790A5857021}"/>
              </a:ext>
            </a:extLst>
          </p:cNvPr>
          <p:cNvSpPr>
            <a:spLocks noGrp="1" noChangeArrowheads="1"/>
          </p:cNvSpPr>
          <p:nvPr>
            <p:ph type="title"/>
          </p:nvPr>
        </p:nvSpPr>
        <p:spPr/>
        <p:txBody>
          <a:bodyPr>
            <a:normAutofit fontScale="90000"/>
          </a:bodyPr>
          <a:lstStyle/>
          <a:p>
            <a:pPr eaLnBrk="1" hangingPunct="1"/>
            <a:r>
              <a:rPr lang="en-US" altLang="en-US" sz="4800">
                <a:latin typeface="Vladimir Script" panose="03050402040407070305" pitchFamily="66" charset="0"/>
              </a:rPr>
              <a:t>Thoughts for Seminars</a:t>
            </a:r>
            <a:br>
              <a:rPr lang="en-US" altLang="en-US" sz="4800">
                <a:latin typeface="Vladimir Script" panose="03050402040407070305" pitchFamily="66" charset="0"/>
              </a:rPr>
            </a:br>
            <a:r>
              <a:rPr lang="en-US" altLang="en-US" sz="2800">
                <a:latin typeface="Vladimir Script" panose="03050402040407070305" pitchFamily="66" charset="0"/>
              </a:rPr>
              <a:t>Dr. William G. Blair</a:t>
            </a:r>
            <a:endParaRPr lang="en-US" altLang="en-US" sz="4800">
              <a:latin typeface="Vladimir Script" panose="03050402040407070305" pitchFamily="66" charset="0"/>
            </a:endParaRPr>
          </a:p>
        </p:txBody>
      </p:sp>
      <p:sp>
        <p:nvSpPr>
          <p:cNvPr id="71683" name="Rectangle 3">
            <a:extLst>
              <a:ext uri="{FF2B5EF4-FFF2-40B4-BE49-F238E27FC236}">
                <a16:creationId xmlns:a16="http://schemas.microsoft.com/office/drawing/2014/main" id="{75510369-758E-45E1-AAFE-2C9E18C1BE55}"/>
              </a:ext>
            </a:extLst>
          </p:cNvPr>
          <p:cNvSpPr>
            <a:spLocks noGrp="1" noChangeArrowheads="1"/>
          </p:cNvSpPr>
          <p:nvPr>
            <p:ph type="body" idx="1"/>
          </p:nvPr>
        </p:nvSpPr>
        <p:spPr/>
        <p:txBody>
          <a:bodyPr/>
          <a:lstStyle/>
          <a:p>
            <a:pPr eaLnBrk="1" hangingPunct="1"/>
            <a:r>
              <a:rPr lang="en-US" altLang="en-US" sz="4800" dirty="0">
                <a:latin typeface="French Script MT" panose="03020402040607040605" pitchFamily="66" charset="0"/>
              </a:rPr>
              <a:t>“Innate can do all things for which Reg Gold and Sid Williams give it credit, but only in the person free of nerve interference. So even if you have the </a:t>
            </a:r>
            <a:r>
              <a:rPr lang="en-US" altLang="en-US" sz="4800" dirty="0">
                <a:latin typeface="Palace Script MT" panose="030303020206070C0B05" pitchFamily="66" charset="0"/>
              </a:rPr>
              <a:t>BIG IDEA</a:t>
            </a:r>
            <a:r>
              <a:rPr lang="en-US" altLang="en-US" sz="4800" dirty="0">
                <a:latin typeface="French Script MT" panose="03020402040607040605" pitchFamily="66" charset="0"/>
              </a:rPr>
              <a:t> you are worthless to that patient if you cannot correct nerve interference and keep it corrected.”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7CCE08CA-5DC2-4CCC-A4E7-53672C133389}"/>
              </a:ext>
            </a:extLst>
          </p:cNvPr>
          <p:cNvSpPr>
            <a:spLocks noGrp="1" noChangeArrowheads="1"/>
          </p:cNvSpPr>
          <p:nvPr>
            <p:ph type="title"/>
          </p:nvPr>
        </p:nvSpPr>
        <p:spPr/>
        <p:txBody>
          <a:bodyPr>
            <a:normAutofit fontScale="90000"/>
          </a:bodyPr>
          <a:lstStyle/>
          <a:p>
            <a:pPr eaLnBrk="1" hangingPunct="1"/>
            <a:r>
              <a:rPr lang="en-US" altLang="en-US" sz="4800">
                <a:latin typeface="Vladimir Script" panose="03050402040407070305" pitchFamily="66" charset="0"/>
              </a:rPr>
              <a:t>Thoughts for Seminars</a:t>
            </a:r>
            <a:br>
              <a:rPr lang="en-US" altLang="en-US" sz="4800">
                <a:latin typeface="Vladimir Script" panose="03050402040407070305" pitchFamily="66" charset="0"/>
              </a:rPr>
            </a:br>
            <a:r>
              <a:rPr lang="en-US" altLang="en-US" sz="2800">
                <a:latin typeface="Vladimir Script" panose="03050402040407070305" pitchFamily="66" charset="0"/>
              </a:rPr>
              <a:t>Dr. William G. Blair</a:t>
            </a:r>
            <a:endParaRPr lang="en-US" altLang="en-US" sz="4800">
              <a:latin typeface="Vladimir Script" panose="03050402040407070305" pitchFamily="66" charset="0"/>
            </a:endParaRPr>
          </a:p>
        </p:txBody>
      </p:sp>
      <p:sp>
        <p:nvSpPr>
          <p:cNvPr id="72707" name="Rectangle 3">
            <a:extLst>
              <a:ext uri="{FF2B5EF4-FFF2-40B4-BE49-F238E27FC236}">
                <a16:creationId xmlns:a16="http://schemas.microsoft.com/office/drawing/2014/main" id="{382BC57A-52A6-459B-ABAC-3C7020C4A1E2}"/>
              </a:ext>
            </a:extLst>
          </p:cNvPr>
          <p:cNvSpPr>
            <a:spLocks noGrp="1" noChangeArrowheads="1"/>
          </p:cNvSpPr>
          <p:nvPr>
            <p:ph type="body" idx="1"/>
          </p:nvPr>
        </p:nvSpPr>
        <p:spPr/>
        <p:txBody>
          <a:bodyPr/>
          <a:lstStyle/>
          <a:p>
            <a:pPr eaLnBrk="1" hangingPunct="1"/>
            <a:r>
              <a:rPr lang="en-US" altLang="en-US" sz="4800">
                <a:latin typeface="French Script MT" panose="03020402040607040605" pitchFamily="66" charset="0"/>
              </a:rPr>
              <a:t>“Correcting nerve interference is not easy. Partial and/or temporary correction can sometimes be had by pernicious introduction of forces with partial and/or temporary results. To do the right job takes some analytical effort.”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ltLang="en-US"/>
              <a:t>Dr. William G. Blair, D.C., Ph.C.</a:t>
            </a:r>
          </a:p>
        </p:txBody>
      </p:sp>
      <p:sp>
        <p:nvSpPr>
          <p:cNvPr id="81923" name="Rectangle 3"/>
          <p:cNvSpPr>
            <a:spLocks noGrp="1" noChangeArrowheads="1"/>
          </p:cNvSpPr>
          <p:nvPr>
            <p:ph idx="1"/>
          </p:nvPr>
        </p:nvSpPr>
        <p:spPr/>
        <p:txBody>
          <a:bodyPr/>
          <a:lstStyle/>
          <a:p>
            <a:r>
              <a:rPr lang="en-US" altLang="en-US" sz="2800"/>
              <a:t>“I first came in contact with the work of Dr. William G. Blair in 1958 during my internship at Palmer School of Chiropractic. Because I had made the honor roll, I was permitted to do my internship in the Research Clinic under Dr. B.J. Palmer. At that time, Research Clinic faculty were evaluating the work of a doctor in Texas who had invented a new way of taking x-rays. They predicted that it would be the way of the future of chiropractic x-rays.”</a:t>
            </a:r>
          </a:p>
        </p:txBody>
      </p:sp>
      <p:sp>
        <p:nvSpPr>
          <p:cNvPr id="81924" name="Text Box 4"/>
          <p:cNvSpPr txBox="1">
            <a:spLocks noChangeArrowheads="1"/>
          </p:cNvSpPr>
          <p:nvPr/>
        </p:nvSpPr>
        <p:spPr bwMode="auto">
          <a:xfrm>
            <a:off x="1447800" y="63246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t>Dr. Weldon Muncy</a:t>
            </a:r>
            <a:r>
              <a:rPr lang="en-US" altLang="en-US" sz="1800"/>
              <a:t>, </a:t>
            </a:r>
            <a:r>
              <a:rPr lang="en-US" altLang="en-US" sz="1800" i="1"/>
              <a:t>Progress in Chiropractic </a:t>
            </a:r>
            <a:r>
              <a:rPr lang="en-US" altLang="en-US" sz="1800"/>
              <a:t>by Steven J. Boyle</a:t>
            </a:r>
          </a:p>
        </p:txBody>
      </p:sp>
    </p:spTree>
    <p:extLst>
      <p:ext uri="{BB962C8B-B14F-4D97-AF65-F5344CB8AC3E}">
        <p14:creationId xmlns:p14="http://schemas.microsoft.com/office/powerpoint/2010/main" val="40042021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68F40AD-38DB-47C9-B12C-F2368F1A5154}"/>
              </a:ext>
            </a:extLst>
          </p:cNvPr>
          <p:cNvSpPr>
            <a:spLocks noGrp="1" noChangeArrowheads="1"/>
          </p:cNvSpPr>
          <p:nvPr>
            <p:ph type="title"/>
          </p:nvPr>
        </p:nvSpPr>
        <p:spPr/>
        <p:txBody>
          <a:bodyPr>
            <a:normAutofit fontScale="90000"/>
          </a:bodyPr>
          <a:lstStyle/>
          <a:p>
            <a:pPr eaLnBrk="1" hangingPunct="1"/>
            <a:r>
              <a:rPr lang="en-US" altLang="en-US" sz="4800">
                <a:latin typeface="Vladimir Script" panose="03050402040407070305" pitchFamily="66" charset="0"/>
              </a:rPr>
              <a:t>Thoughts for Seminars</a:t>
            </a:r>
            <a:br>
              <a:rPr lang="en-US" altLang="en-US" sz="4800">
                <a:latin typeface="Vladimir Script" panose="03050402040407070305" pitchFamily="66" charset="0"/>
              </a:rPr>
            </a:br>
            <a:r>
              <a:rPr lang="en-US" altLang="en-US" sz="2800">
                <a:latin typeface="Vladimir Script" panose="03050402040407070305" pitchFamily="66" charset="0"/>
              </a:rPr>
              <a:t>Dr. William G. Blair</a:t>
            </a:r>
            <a:endParaRPr lang="en-US" altLang="en-US" sz="4800">
              <a:latin typeface="Vladimir Script" panose="03050402040407070305" pitchFamily="66" charset="0"/>
            </a:endParaRPr>
          </a:p>
        </p:txBody>
      </p:sp>
      <p:sp>
        <p:nvSpPr>
          <p:cNvPr id="73731" name="Rectangle 3">
            <a:extLst>
              <a:ext uri="{FF2B5EF4-FFF2-40B4-BE49-F238E27FC236}">
                <a16:creationId xmlns:a16="http://schemas.microsoft.com/office/drawing/2014/main" id="{6A9EAA5B-F98D-4FF7-8713-2EAA32A6E6FB}"/>
              </a:ext>
            </a:extLst>
          </p:cNvPr>
          <p:cNvSpPr>
            <a:spLocks noGrp="1" noChangeArrowheads="1"/>
          </p:cNvSpPr>
          <p:nvPr>
            <p:ph type="body" idx="1"/>
          </p:nvPr>
        </p:nvSpPr>
        <p:spPr/>
        <p:txBody>
          <a:bodyPr/>
          <a:lstStyle/>
          <a:p>
            <a:pPr eaLnBrk="1" hangingPunct="1"/>
            <a:r>
              <a:rPr lang="en-US" altLang="en-US" sz="4800">
                <a:latin typeface="French Script MT" panose="03020402040607040605" pitchFamily="66" charset="0"/>
              </a:rPr>
              <a:t>“Adjustments must hold. If interference is returning enough that an adjustment is required several times daily or even several times weekly then there in not enough accumulative hours of interference clearance to do the patient much good.”</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CAD18C7F-B2A9-4360-80E0-8C359F9DFFFC}"/>
              </a:ext>
            </a:extLst>
          </p:cNvPr>
          <p:cNvSpPr>
            <a:spLocks noGrp="1" noChangeArrowheads="1"/>
          </p:cNvSpPr>
          <p:nvPr>
            <p:ph type="title"/>
          </p:nvPr>
        </p:nvSpPr>
        <p:spPr/>
        <p:txBody>
          <a:bodyPr>
            <a:normAutofit fontScale="90000"/>
          </a:bodyPr>
          <a:lstStyle/>
          <a:p>
            <a:pPr eaLnBrk="1" hangingPunct="1"/>
            <a:r>
              <a:rPr lang="en-US" altLang="en-US" sz="4800">
                <a:latin typeface="Vladimir Script" panose="03050402040407070305" pitchFamily="66" charset="0"/>
              </a:rPr>
              <a:t>Thoughts for Seminars</a:t>
            </a:r>
            <a:br>
              <a:rPr lang="en-US" altLang="en-US" sz="4800">
                <a:latin typeface="Vladimir Script" panose="03050402040407070305" pitchFamily="66" charset="0"/>
              </a:rPr>
            </a:br>
            <a:r>
              <a:rPr lang="en-US" altLang="en-US" sz="2800">
                <a:latin typeface="Vladimir Script" panose="03050402040407070305" pitchFamily="66" charset="0"/>
              </a:rPr>
              <a:t>Dr. William G. Blair</a:t>
            </a:r>
            <a:endParaRPr lang="en-US" altLang="en-US" sz="4800">
              <a:latin typeface="Vladimir Script" panose="03050402040407070305" pitchFamily="66" charset="0"/>
            </a:endParaRPr>
          </a:p>
        </p:txBody>
      </p:sp>
      <p:sp>
        <p:nvSpPr>
          <p:cNvPr id="74755" name="Rectangle 3">
            <a:extLst>
              <a:ext uri="{FF2B5EF4-FFF2-40B4-BE49-F238E27FC236}">
                <a16:creationId xmlns:a16="http://schemas.microsoft.com/office/drawing/2014/main" id="{AB0107F6-DF49-4B88-8D9D-EE5E0596550E}"/>
              </a:ext>
            </a:extLst>
          </p:cNvPr>
          <p:cNvSpPr>
            <a:spLocks noGrp="1" noChangeArrowheads="1"/>
          </p:cNvSpPr>
          <p:nvPr>
            <p:ph type="body" idx="1"/>
          </p:nvPr>
        </p:nvSpPr>
        <p:spPr/>
        <p:txBody>
          <a:bodyPr/>
          <a:lstStyle/>
          <a:p>
            <a:pPr eaLnBrk="1" hangingPunct="1"/>
            <a:r>
              <a:rPr lang="en-US" altLang="en-US" sz="5400">
                <a:latin typeface="French Script MT" panose="03020402040607040605" pitchFamily="66" charset="0"/>
              </a:rPr>
              <a:t>Remember it is only during the time that an adjustment is holding that the patient is receiving any benefit from the doctor’s efforts.”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US" altLang="en-US"/>
              <a:t>Dr. William G. Blair, D.C., Ph.C.</a:t>
            </a:r>
          </a:p>
        </p:txBody>
      </p:sp>
      <p:sp>
        <p:nvSpPr>
          <p:cNvPr id="82947" name="Rectangle 3"/>
          <p:cNvSpPr>
            <a:spLocks noGrp="1" noChangeArrowheads="1"/>
          </p:cNvSpPr>
          <p:nvPr>
            <p:ph idx="1"/>
          </p:nvPr>
        </p:nvSpPr>
        <p:spPr>
          <a:xfrm>
            <a:off x="457200" y="1295400"/>
            <a:ext cx="8229600" cy="4830763"/>
          </a:xfrm>
        </p:spPr>
        <p:txBody>
          <a:bodyPr/>
          <a:lstStyle/>
          <a:p>
            <a:pPr>
              <a:lnSpc>
                <a:spcPct val="90000"/>
              </a:lnSpc>
            </a:pPr>
            <a:r>
              <a:rPr lang="en-US" altLang="en-US" sz="2800"/>
              <a:t>“After graduating and moving to Southern California to start my practice, I attended the first Blair class given on the west coast in Oakland, California. After that, wherever Dr. Blair taught his classes, I was in attendance. </a:t>
            </a:r>
            <a:r>
              <a:rPr lang="en-US" altLang="en-US" sz="2800" u="sng"/>
              <a:t>There was always something more to learn</a:t>
            </a:r>
            <a:r>
              <a:rPr lang="en-US" altLang="en-US" sz="2800"/>
              <a:t>. It’s been a thrill to learn Dr. Blair’s work because he was so precise and so scientific in everything he did. He was a genius, who worked out a way for the rest of us to make a precision, scientific, accurate adjustment. ”</a:t>
            </a:r>
          </a:p>
        </p:txBody>
      </p:sp>
      <p:sp>
        <p:nvSpPr>
          <p:cNvPr id="82948" name="Text Box 4"/>
          <p:cNvSpPr txBox="1">
            <a:spLocks noChangeArrowheads="1"/>
          </p:cNvSpPr>
          <p:nvPr/>
        </p:nvSpPr>
        <p:spPr bwMode="auto">
          <a:xfrm>
            <a:off x="1447800" y="63246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t>Dr. Weldon Muncy</a:t>
            </a:r>
            <a:r>
              <a:rPr lang="en-US" altLang="en-US" sz="1800"/>
              <a:t>, </a:t>
            </a:r>
            <a:r>
              <a:rPr lang="en-US" altLang="en-US" sz="1800" i="1"/>
              <a:t>Progress in Chiropractic </a:t>
            </a:r>
            <a:r>
              <a:rPr lang="en-US" altLang="en-US" sz="1800"/>
              <a:t>by Steven J. Boyle</a:t>
            </a:r>
          </a:p>
        </p:txBody>
      </p:sp>
    </p:spTree>
    <p:extLst>
      <p:ext uri="{BB962C8B-B14F-4D97-AF65-F5344CB8AC3E}">
        <p14:creationId xmlns:p14="http://schemas.microsoft.com/office/powerpoint/2010/main" val="3655440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Muncy"/>
          <p:cNvPicPr>
            <a:picLocks noGrp="1" noChangeAspect="1" noChangeArrowheads="1"/>
          </p:cNvPicPr>
          <p:nvPr>
            <p:ph/>
          </p:nvPr>
        </p:nvPicPr>
        <p:blipFill>
          <a:blip r:embed="rId3" cstate="print">
            <a:grayscl/>
            <a:extLst>
              <a:ext uri="{28A0092B-C50C-407E-A947-70E740481C1C}">
                <a14:useLocalDpi xmlns:a14="http://schemas.microsoft.com/office/drawing/2010/main" val="0"/>
              </a:ext>
            </a:extLst>
          </a:blip>
          <a:srcRect l="-517"/>
          <a:stretch>
            <a:fillRect/>
          </a:stretch>
        </p:blipFill>
        <p:spPr>
          <a:xfrm>
            <a:off x="2089150" y="228600"/>
            <a:ext cx="5053013" cy="62484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26340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a:t>William G. Blair, DC, PhC</a:t>
            </a:r>
          </a:p>
        </p:txBody>
      </p:sp>
      <p:pic>
        <p:nvPicPr>
          <p:cNvPr id="84996" name="Picture 4" descr="Blair's with the Pruitt's"/>
          <p:cNvPicPr>
            <a:picLocks noGrp="1" noChangeAspect="1" noChangeArrowheads="1"/>
          </p:cNvPicPr>
          <p:nvPr>
            <p:ph sz="half" idx="1"/>
          </p:nvPr>
        </p:nvPicPr>
        <p:blipFill>
          <a:blip r:embed="rId3" cstate="print">
            <a:lum bright="18000" contrast="6000"/>
            <a:extLst>
              <a:ext uri="{28A0092B-C50C-407E-A947-70E740481C1C}">
                <a14:useLocalDpi xmlns:a14="http://schemas.microsoft.com/office/drawing/2010/main" val="0"/>
              </a:ext>
            </a:extLst>
          </a:blip>
          <a:srcRect l="16589" t="32193" r="62529" b="41501"/>
          <a:stretch>
            <a:fillRect/>
          </a:stretch>
        </p:blipFill>
        <p:spPr>
          <a:xfrm>
            <a:off x="381000" y="1447800"/>
            <a:ext cx="40386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9203" name="Rectangle 3"/>
          <p:cNvSpPr>
            <a:spLocks noGrp="1" noChangeArrowheads="1"/>
          </p:cNvSpPr>
          <p:nvPr>
            <p:ph type="body" sz="half" idx="2"/>
          </p:nvPr>
        </p:nvSpPr>
        <p:spPr>
          <a:xfrm>
            <a:off x="4872038" y="1600200"/>
            <a:ext cx="3814762" cy="4530725"/>
          </a:xfrm>
        </p:spPr>
        <p:txBody>
          <a:bodyPr/>
          <a:lstStyle/>
          <a:p>
            <a:pPr>
              <a:defRPr/>
            </a:pPr>
            <a:r>
              <a:rPr lang="en-US" sz="2400" dirty="0"/>
              <a:t>1922 Born in Oklahoma </a:t>
            </a:r>
          </a:p>
          <a:p>
            <a:pPr>
              <a:defRPr/>
            </a:pPr>
            <a:r>
              <a:rPr lang="en-US" sz="2400" dirty="0"/>
              <a:t>Married Beatrice "Dotty" Kobold on July 20, 1946 </a:t>
            </a:r>
          </a:p>
          <a:p>
            <a:pPr>
              <a:defRPr/>
            </a:pPr>
            <a:r>
              <a:rPr lang="en-US" sz="2400" dirty="0"/>
              <a:t>Asthma sufferer </a:t>
            </a:r>
            <a:r>
              <a:rPr lang="en-US" sz="2400" dirty="0">
                <a:solidFill>
                  <a:srgbClr val="009999"/>
                </a:solidFill>
                <a:effectLst>
                  <a:outerShdw blurRad="38100" dist="38100" dir="2700000" algn="tl">
                    <a:srgbClr val="000000"/>
                  </a:outerShdw>
                </a:effectLst>
              </a:rPr>
              <a:t>(Called himself a “semi-invalid” Chiropractic Economics February 1971 )</a:t>
            </a:r>
            <a:r>
              <a:rPr lang="en-US" sz="2400" dirty="0">
                <a:solidFill>
                  <a:srgbClr val="009999"/>
                </a:solidFill>
              </a:rPr>
              <a:t> </a:t>
            </a:r>
          </a:p>
          <a:p>
            <a:pPr>
              <a:defRPr/>
            </a:pPr>
            <a:r>
              <a:rPr lang="en-US" sz="2400" dirty="0"/>
              <a:t>2 weeks after receiving his first Chiropractic adjustment he moved to Davenport, IA.</a:t>
            </a:r>
          </a:p>
        </p:txBody>
      </p:sp>
      <p:sp>
        <p:nvSpPr>
          <p:cNvPr id="179205" name="AutoShape 5"/>
          <p:cNvSpPr>
            <a:spLocks noChangeArrowheads="1"/>
          </p:cNvSpPr>
          <p:nvPr/>
        </p:nvSpPr>
        <p:spPr bwMode="auto">
          <a:xfrm>
            <a:off x="990600" y="5715000"/>
            <a:ext cx="2819400" cy="304800"/>
          </a:xfrm>
          <a:prstGeom prst="roundRect">
            <a:avLst>
              <a:gd name="adj" fmla="val 16667"/>
            </a:avLst>
          </a:prstGeom>
          <a:solidFill>
            <a:srgbClr val="0000CC"/>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800">
                <a:solidFill>
                  <a:srgbClr val="FF0000"/>
                </a:solidFill>
                <a:cs typeface="Arial" charset="0"/>
              </a:rPr>
              <a:t>William and Dotty Blair</a:t>
            </a:r>
          </a:p>
        </p:txBody>
      </p:sp>
    </p:spTree>
    <p:extLst>
      <p:ext uri="{BB962C8B-B14F-4D97-AF65-F5344CB8AC3E}">
        <p14:creationId xmlns:p14="http://schemas.microsoft.com/office/powerpoint/2010/main" val="3112012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9205"/>
                                        </p:tgtEl>
                                        <p:attrNameLst>
                                          <p:attrName>style.visibility</p:attrName>
                                        </p:attrNameLst>
                                      </p:cBhvr>
                                      <p:to>
                                        <p:strVal val="visible"/>
                                      </p:to>
                                    </p:set>
                                    <p:anim calcmode="lin" valueType="num">
                                      <p:cBhvr additive="base">
                                        <p:cTn id="7" dur="500" fill="hold"/>
                                        <p:tgtEl>
                                          <p:spTgt spid="179205"/>
                                        </p:tgtEl>
                                        <p:attrNameLst>
                                          <p:attrName>ppt_x</p:attrName>
                                        </p:attrNameLst>
                                      </p:cBhvr>
                                      <p:tavLst>
                                        <p:tav tm="0">
                                          <p:val>
                                            <p:strVal val="#ppt_x"/>
                                          </p:val>
                                        </p:tav>
                                        <p:tav tm="100000">
                                          <p:val>
                                            <p:strVal val="#ppt_x"/>
                                          </p:val>
                                        </p:tav>
                                      </p:tavLst>
                                    </p:anim>
                                    <p:anim calcmode="lin" valueType="num">
                                      <p:cBhvr additive="base">
                                        <p:cTn id="8" dur="500" fill="hold"/>
                                        <p:tgtEl>
                                          <p:spTgt spid="1792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r>
              <a:rPr lang="en-US" altLang="en-US"/>
              <a:t>Dr. William G. Blair, D.C., Ph.C.</a:t>
            </a:r>
          </a:p>
        </p:txBody>
      </p:sp>
      <p:sp>
        <p:nvSpPr>
          <p:cNvPr id="86019" name="Rectangle 3"/>
          <p:cNvSpPr>
            <a:spLocks noGrp="1" noChangeArrowheads="1"/>
          </p:cNvSpPr>
          <p:nvPr>
            <p:ph idx="1"/>
          </p:nvPr>
        </p:nvSpPr>
        <p:spPr/>
        <p:txBody>
          <a:bodyPr>
            <a:normAutofit lnSpcReduction="10000"/>
          </a:bodyPr>
          <a:lstStyle/>
          <a:p>
            <a:r>
              <a:rPr lang="en-US" altLang="en-US"/>
              <a:t>“He was first diagnosed with asthma at the age of nine months. The humidity of his native Oklahoma intensified the asthma, prompting him to move to El Paso, Texas, a non humid city.” </a:t>
            </a:r>
          </a:p>
          <a:p>
            <a:r>
              <a:rPr lang="en-US" altLang="en-US"/>
              <a:t>Despite the dryer climate, the respiratory illness intensified. His medical doctors felt the prognosis was very poor and the chances of recovery quite dismal.</a:t>
            </a:r>
          </a:p>
        </p:txBody>
      </p:sp>
      <p:sp>
        <p:nvSpPr>
          <p:cNvPr id="86020" name="Text Box 4"/>
          <p:cNvSpPr txBox="1">
            <a:spLocks noChangeArrowheads="1"/>
          </p:cNvSpPr>
          <p:nvPr/>
        </p:nvSpPr>
        <p:spPr bwMode="auto">
          <a:xfrm>
            <a:off x="1447800" y="63246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t>Dottie Blair</a:t>
            </a:r>
            <a:r>
              <a:rPr lang="en-US" altLang="en-US" sz="1800"/>
              <a:t>, </a:t>
            </a:r>
            <a:r>
              <a:rPr lang="en-US" altLang="en-US" sz="1800" i="1"/>
              <a:t>Progress in Chiropractic </a:t>
            </a:r>
            <a:r>
              <a:rPr lang="en-US" altLang="en-US" sz="1800"/>
              <a:t>by Steven J. Boyle</a:t>
            </a:r>
          </a:p>
        </p:txBody>
      </p:sp>
    </p:spTree>
    <p:extLst>
      <p:ext uri="{BB962C8B-B14F-4D97-AF65-F5344CB8AC3E}">
        <p14:creationId xmlns:p14="http://schemas.microsoft.com/office/powerpoint/2010/main" val="88639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en-US" altLang="en-US"/>
              <a:t>Dr. William G. Blair, D.C., Ph.C.</a:t>
            </a:r>
          </a:p>
        </p:txBody>
      </p:sp>
      <p:sp>
        <p:nvSpPr>
          <p:cNvPr id="87043" name="Rectangle 3"/>
          <p:cNvSpPr>
            <a:spLocks noGrp="1" noChangeArrowheads="1"/>
          </p:cNvSpPr>
          <p:nvPr>
            <p:ph idx="1"/>
          </p:nvPr>
        </p:nvSpPr>
        <p:spPr>
          <a:xfrm>
            <a:off x="457200" y="1219200"/>
            <a:ext cx="8229600" cy="4906963"/>
          </a:xfrm>
        </p:spPr>
        <p:txBody>
          <a:bodyPr/>
          <a:lstStyle/>
          <a:p>
            <a:r>
              <a:rPr lang="en-US" altLang="en-US"/>
              <a:t>“I saw how much he suffered when he did have an asthma attack in spite of the dry climate, so I was attempting to find anything, anywhere that might help. A dear friend met my husband, recognized his condition, and recommended an Upper Cervical Chiropractor, Dr. Leon Halstead…He was x-rayed, adjusted, rested for an hour and went home feeling like a new man.”</a:t>
            </a:r>
          </a:p>
        </p:txBody>
      </p:sp>
      <p:sp>
        <p:nvSpPr>
          <p:cNvPr id="87044" name="Text Box 4"/>
          <p:cNvSpPr txBox="1">
            <a:spLocks noChangeArrowheads="1"/>
          </p:cNvSpPr>
          <p:nvPr/>
        </p:nvSpPr>
        <p:spPr bwMode="auto">
          <a:xfrm>
            <a:off x="1447800" y="63246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t>Dottie Blair</a:t>
            </a:r>
            <a:r>
              <a:rPr lang="en-US" altLang="en-US" sz="1800"/>
              <a:t>, </a:t>
            </a:r>
            <a:r>
              <a:rPr lang="en-US" altLang="en-US" sz="1800" i="1"/>
              <a:t>Progress in Chiropractic </a:t>
            </a:r>
            <a:r>
              <a:rPr lang="en-US" altLang="en-US" sz="1800"/>
              <a:t>by Steven J. Boyle</a:t>
            </a:r>
          </a:p>
        </p:txBody>
      </p:sp>
    </p:spTree>
    <p:extLst>
      <p:ext uri="{BB962C8B-B14F-4D97-AF65-F5344CB8AC3E}">
        <p14:creationId xmlns:p14="http://schemas.microsoft.com/office/powerpoint/2010/main" val="1980397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r>
              <a:rPr lang="en-US" altLang="en-US"/>
              <a:t>Dr. William G. Blair, D.C., Ph.C.</a:t>
            </a:r>
          </a:p>
        </p:txBody>
      </p:sp>
      <p:sp>
        <p:nvSpPr>
          <p:cNvPr id="88067" name="Rectangle 3"/>
          <p:cNvSpPr>
            <a:spLocks noGrp="1" noChangeArrowheads="1"/>
          </p:cNvSpPr>
          <p:nvPr>
            <p:ph idx="1"/>
          </p:nvPr>
        </p:nvSpPr>
        <p:spPr>
          <a:xfrm>
            <a:off x="457200" y="1219200"/>
            <a:ext cx="8229600" cy="4906963"/>
          </a:xfrm>
        </p:spPr>
        <p:txBody>
          <a:bodyPr>
            <a:normAutofit lnSpcReduction="10000"/>
          </a:bodyPr>
          <a:lstStyle/>
          <a:p>
            <a:r>
              <a:rPr lang="en-US" altLang="en-US"/>
              <a:t>“Bill decided to study chiropractic and Dr. Halstead recommended Palmer College. Somewhere in Kansas we noticed a chiropractic clinic and decided to talk with the doctor. He convinced us to go to a local college. We even rented an apartment there. Bill had an asthma attack, the chiropractor from the college performed many full spine chiropractic adjustments which provided no relief.”</a:t>
            </a:r>
          </a:p>
        </p:txBody>
      </p:sp>
      <p:sp>
        <p:nvSpPr>
          <p:cNvPr id="88068" name="Text Box 4"/>
          <p:cNvSpPr txBox="1">
            <a:spLocks noChangeArrowheads="1"/>
          </p:cNvSpPr>
          <p:nvPr/>
        </p:nvSpPr>
        <p:spPr bwMode="auto">
          <a:xfrm>
            <a:off x="1447800" y="6324600"/>
            <a:ext cx="701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800" b="1"/>
              <a:t>Dottie Blair</a:t>
            </a:r>
            <a:r>
              <a:rPr lang="en-US" altLang="en-US" sz="1800"/>
              <a:t>, </a:t>
            </a:r>
            <a:r>
              <a:rPr lang="en-US" altLang="en-US" sz="1800" i="1"/>
              <a:t>Progress in Chiropractic </a:t>
            </a:r>
            <a:r>
              <a:rPr lang="en-US" altLang="en-US" sz="1800"/>
              <a:t>by Steven J. Boyle</a:t>
            </a:r>
          </a:p>
        </p:txBody>
      </p:sp>
    </p:spTree>
    <p:extLst>
      <p:ext uri="{BB962C8B-B14F-4D97-AF65-F5344CB8AC3E}">
        <p14:creationId xmlns:p14="http://schemas.microsoft.com/office/powerpoint/2010/main" val="1302356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137</TotalTime>
  <Words>1859</Words>
  <Application>Microsoft Office PowerPoint</Application>
  <PresentationFormat>On-screen Show (4:3)</PresentationFormat>
  <Paragraphs>100</Paragraphs>
  <Slides>31</Slides>
  <Notes>10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Franklin Gothic Book</vt:lpstr>
      <vt:lpstr>Franklin Gothic Medium</vt:lpstr>
      <vt:lpstr>French Script MT</vt:lpstr>
      <vt:lpstr>Palace Script MT</vt:lpstr>
      <vt:lpstr>Times New Roman</vt:lpstr>
      <vt:lpstr>Vladimir Script</vt:lpstr>
      <vt:lpstr>Wingdings</vt:lpstr>
      <vt:lpstr>Wingdings 2</vt:lpstr>
      <vt:lpstr>Trek</vt:lpstr>
      <vt:lpstr>Blair seminars  hour 2</vt:lpstr>
      <vt:lpstr>William Blair DC</vt:lpstr>
      <vt:lpstr>Dr. William G. Blair, D.C., Ph.C.</vt:lpstr>
      <vt:lpstr>Dr. William G. Blair, D.C., Ph.C.</vt:lpstr>
      <vt:lpstr>PowerPoint Presentation</vt:lpstr>
      <vt:lpstr>William G. Blair, DC, PhC</vt:lpstr>
      <vt:lpstr>Dr. William G. Blair, D.C., Ph.C.</vt:lpstr>
      <vt:lpstr>Dr. William G. Blair, D.C., Ph.C.</vt:lpstr>
      <vt:lpstr>Dr. William G. Blair, D.C., Ph.C.</vt:lpstr>
      <vt:lpstr>Dr. William G. Blair, D.C., Ph.C.</vt:lpstr>
      <vt:lpstr>William G. Blair, DC, PhC</vt:lpstr>
      <vt:lpstr>Dr. William G. Blair, D.C., Ph.C.</vt:lpstr>
      <vt:lpstr>PowerPoint Presentation</vt:lpstr>
      <vt:lpstr>Dr. William G. Blair, D.C., Ph.C.</vt:lpstr>
      <vt:lpstr>Dr. William G. Blair, D.C., Ph.C.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William G. Blair, DC, PhC</vt:lpstr>
      <vt:lpstr>William G. Blair, DC, PhC</vt:lpstr>
      <vt:lpstr>PowerPoint Presentation</vt:lpstr>
      <vt:lpstr>Dr. Blair’s advice to students and doctors.</vt:lpstr>
      <vt:lpstr>Why Upper Cervical</vt:lpstr>
      <vt:lpstr>Thoughts for Seminars Dr. William G. Blair</vt:lpstr>
      <vt:lpstr>Thoughts for Seminars Dr. William G. Blair</vt:lpstr>
      <vt:lpstr>Thoughts for Seminars Dr. William G. Blair</vt:lpstr>
      <vt:lpstr>Thoughts for Seminars Dr. William G. Blair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Who was Dr. Blair?</dc:title>
  <dc:creator>UCSTUFF</dc:creator>
  <cp:lastModifiedBy>Thomas Forest</cp:lastModifiedBy>
  <cp:revision>13</cp:revision>
  <dcterms:created xsi:type="dcterms:W3CDTF">2015-02-08T02:00:29Z</dcterms:created>
  <dcterms:modified xsi:type="dcterms:W3CDTF">2024-04-22T16:24:19Z</dcterms:modified>
</cp:coreProperties>
</file>